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444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76" autoAdjust="0"/>
    <p:restoredTop sz="94660"/>
  </p:normalViewPr>
  <p:slideViewPr>
    <p:cSldViewPr snapToGrid="0">
      <p:cViewPr varScale="1">
        <p:scale>
          <a:sx n="95" d="100"/>
          <a:sy n="95" d="100"/>
        </p:scale>
        <p:origin x="20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B5C2CB5-8327-4564-9E7E-19B24B267B6D}" type="datetimeFigureOut">
              <a:rPr lang="es-MX" smtClean="0"/>
              <a:t>22/01/2026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5A6F3A1-E382-464D-9CC0-2CCC66B3C78B}" type="slidenum">
              <a:rPr lang="es-MX" smtClean="0"/>
              <a:t>‹Nº›</a:t>
            </a:fld>
            <a:endParaRPr lang="es-MX"/>
          </a:p>
        </p:txBody>
      </p:sp>
    </p:spTree>
    <p:extLst>
      <p:ext uri="{BB962C8B-B14F-4D97-AF65-F5344CB8AC3E}">
        <p14:creationId xmlns:p14="http://schemas.microsoft.com/office/powerpoint/2010/main" val="1139771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B5C2CB5-8327-4564-9E7E-19B24B267B6D}" type="datetimeFigureOut">
              <a:rPr lang="es-MX" smtClean="0"/>
              <a:t>22/01/2026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5A6F3A1-E382-464D-9CC0-2CCC66B3C78B}" type="slidenum">
              <a:rPr lang="es-MX" smtClean="0"/>
              <a:t>‹Nº›</a:t>
            </a:fld>
            <a:endParaRPr lang="es-MX"/>
          </a:p>
        </p:txBody>
      </p:sp>
    </p:spTree>
    <p:extLst>
      <p:ext uri="{BB962C8B-B14F-4D97-AF65-F5344CB8AC3E}">
        <p14:creationId xmlns:p14="http://schemas.microsoft.com/office/powerpoint/2010/main" val="2309121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B5C2CB5-8327-4564-9E7E-19B24B267B6D}" type="datetimeFigureOut">
              <a:rPr lang="es-MX" smtClean="0"/>
              <a:t>22/01/2026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5A6F3A1-E382-464D-9CC0-2CCC66B3C78B}" type="slidenum">
              <a:rPr lang="es-MX" smtClean="0"/>
              <a:t>‹Nº›</a:t>
            </a:fld>
            <a:endParaRPr lang="es-MX"/>
          </a:p>
        </p:txBody>
      </p:sp>
    </p:spTree>
    <p:extLst>
      <p:ext uri="{BB962C8B-B14F-4D97-AF65-F5344CB8AC3E}">
        <p14:creationId xmlns:p14="http://schemas.microsoft.com/office/powerpoint/2010/main" val="2307742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B5C2CB5-8327-4564-9E7E-19B24B267B6D}" type="datetimeFigureOut">
              <a:rPr lang="es-MX" smtClean="0"/>
              <a:t>22/01/2026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5A6F3A1-E382-464D-9CC0-2CCC66B3C78B}" type="slidenum">
              <a:rPr lang="es-MX" smtClean="0"/>
              <a:t>‹Nº›</a:t>
            </a:fld>
            <a:endParaRPr lang="es-MX"/>
          </a:p>
        </p:txBody>
      </p:sp>
    </p:spTree>
    <p:extLst>
      <p:ext uri="{BB962C8B-B14F-4D97-AF65-F5344CB8AC3E}">
        <p14:creationId xmlns:p14="http://schemas.microsoft.com/office/powerpoint/2010/main" val="424641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tint val="82000"/>
                  </a:schemeClr>
                </a:solidFill>
              </a:defRPr>
            </a:lvl1pPr>
            <a:lvl2pPr marL="502920" indent="0">
              <a:buNone/>
              <a:defRPr sz="2200">
                <a:solidFill>
                  <a:schemeClr val="tx1">
                    <a:tint val="82000"/>
                  </a:schemeClr>
                </a:solidFill>
              </a:defRPr>
            </a:lvl2pPr>
            <a:lvl3pPr marL="1005840" indent="0">
              <a:buNone/>
              <a:defRPr sz="1980">
                <a:solidFill>
                  <a:schemeClr val="tx1">
                    <a:tint val="82000"/>
                  </a:schemeClr>
                </a:solidFill>
              </a:defRPr>
            </a:lvl3pPr>
            <a:lvl4pPr marL="1508760" indent="0">
              <a:buNone/>
              <a:defRPr sz="1760">
                <a:solidFill>
                  <a:schemeClr val="tx1">
                    <a:tint val="82000"/>
                  </a:schemeClr>
                </a:solidFill>
              </a:defRPr>
            </a:lvl4pPr>
            <a:lvl5pPr marL="2011680" indent="0">
              <a:buNone/>
              <a:defRPr sz="1760">
                <a:solidFill>
                  <a:schemeClr val="tx1">
                    <a:tint val="82000"/>
                  </a:schemeClr>
                </a:solidFill>
              </a:defRPr>
            </a:lvl5pPr>
            <a:lvl6pPr marL="2514600" indent="0">
              <a:buNone/>
              <a:defRPr sz="1760">
                <a:solidFill>
                  <a:schemeClr val="tx1">
                    <a:tint val="82000"/>
                  </a:schemeClr>
                </a:solidFill>
              </a:defRPr>
            </a:lvl6pPr>
            <a:lvl7pPr marL="3017520" indent="0">
              <a:buNone/>
              <a:defRPr sz="1760">
                <a:solidFill>
                  <a:schemeClr val="tx1">
                    <a:tint val="82000"/>
                  </a:schemeClr>
                </a:solidFill>
              </a:defRPr>
            </a:lvl7pPr>
            <a:lvl8pPr marL="3520440" indent="0">
              <a:buNone/>
              <a:defRPr sz="1760">
                <a:solidFill>
                  <a:schemeClr val="tx1">
                    <a:tint val="82000"/>
                  </a:schemeClr>
                </a:solidFill>
              </a:defRPr>
            </a:lvl8pPr>
            <a:lvl9pPr marL="4023360" indent="0">
              <a:buNone/>
              <a:defRPr sz="1760">
                <a:solidFill>
                  <a:schemeClr val="tx1">
                    <a:tint val="82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B5C2CB5-8327-4564-9E7E-19B24B267B6D}" type="datetimeFigureOut">
              <a:rPr lang="es-MX" smtClean="0"/>
              <a:t>22/01/2026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5A6F3A1-E382-464D-9CC0-2CCC66B3C78B}" type="slidenum">
              <a:rPr lang="es-MX" smtClean="0"/>
              <a:t>‹Nº›</a:t>
            </a:fld>
            <a:endParaRPr lang="es-MX"/>
          </a:p>
        </p:txBody>
      </p:sp>
    </p:spTree>
    <p:extLst>
      <p:ext uri="{BB962C8B-B14F-4D97-AF65-F5344CB8AC3E}">
        <p14:creationId xmlns:p14="http://schemas.microsoft.com/office/powerpoint/2010/main" val="1680902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B5C2CB5-8327-4564-9E7E-19B24B267B6D}" type="datetimeFigureOut">
              <a:rPr lang="es-MX" smtClean="0"/>
              <a:t>22/01/2026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5A6F3A1-E382-464D-9CC0-2CCC66B3C78B}" type="slidenum">
              <a:rPr lang="es-MX" smtClean="0"/>
              <a:t>‹Nº›</a:t>
            </a:fld>
            <a:endParaRPr lang="es-MX"/>
          </a:p>
        </p:txBody>
      </p:sp>
    </p:spTree>
    <p:extLst>
      <p:ext uri="{BB962C8B-B14F-4D97-AF65-F5344CB8AC3E}">
        <p14:creationId xmlns:p14="http://schemas.microsoft.com/office/powerpoint/2010/main" val="1180713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s-ES"/>
              <a:t>Haga clic para modificar los estilos de texto del patrón</a:t>
            </a:r>
          </a:p>
        </p:txBody>
      </p:sp>
      <p:sp>
        <p:nvSpPr>
          <p:cNvPr id="4" name="Content Placeholder 3"/>
          <p:cNvSpPr>
            <a:spLocks noGrp="1"/>
          </p:cNvSpPr>
          <p:nvPr>
            <p:ph sz="half" idx="2"/>
          </p:nvPr>
        </p:nvSpPr>
        <p:spPr>
          <a:xfrm>
            <a:off x="692826" y="2839085"/>
            <a:ext cx="4255174" cy="41758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s-ES"/>
              <a:t>Haga clic para modificar los estilos de texto del patrón</a:t>
            </a:r>
          </a:p>
        </p:txBody>
      </p:sp>
      <p:sp>
        <p:nvSpPr>
          <p:cNvPr id="6" name="Content Placeholder 5"/>
          <p:cNvSpPr>
            <a:spLocks noGrp="1"/>
          </p:cNvSpPr>
          <p:nvPr>
            <p:ph sz="quarter" idx="4"/>
          </p:nvPr>
        </p:nvSpPr>
        <p:spPr>
          <a:xfrm>
            <a:off x="5092066" y="2839085"/>
            <a:ext cx="4276130" cy="41758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B5C2CB5-8327-4564-9E7E-19B24B267B6D}" type="datetimeFigureOut">
              <a:rPr lang="es-MX" smtClean="0"/>
              <a:t>22/01/2026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5A6F3A1-E382-464D-9CC0-2CCC66B3C78B}" type="slidenum">
              <a:rPr lang="es-MX" smtClean="0"/>
              <a:t>‹Nº›</a:t>
            </a:fld>
            <a:endParaRPr lang="es-MX"/>
          </a:p>
        </p:txBody>
      </p:sp>
    </p:spTree>
    <p:extLst>
      <p:ext uri="{BB962C8B-B14F-4D97-AF65-F5344CB8AC3E}">
        <p14:creationId xmlns:p14="http://schemas.microsoft.com/office/powerpoint/2010/main" val="2922160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B5C2CB5-8327-4564-9E7E-19B24B267B6D}" type="datetimeFigureOut">
              <a:rPr lang="es-MX" smtClean="0"/>
              <a:t>22/01/2026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5A6F3A1-E382-464D-9CC0-2CCC66B3C78B}" type="slidenum">
              <a:rPr lang="es-MX" smtClean="0"/>
              <a:t>‹Nº›</a:t>
            </a:fld>
            <a:endParaRPr lang="es-MX"/>
          </a:p>
        </p:txBody>
      </p:sp>
    </p:spTree>
    <p:extLst>
      <p:ext uri="{BB962C8B-B14F-4D97-AF65-F5344CB8AC3E}">
        <p14:creationId xmlns:p14="http://schemas.microsoft.com/office/powerpoint/2010/main" val="199076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5C2CB5-8327-4564-9E7E-19B24B267B6D}" type="datetimeFigureOut">
              <a:rPr lang="es-MX" smtClean="0"/>
              <a:t>22/01/2026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5A6F3A1-E382-464D-9CC0-2CCC66B3C78B}" type="slidenum">
              <a:rPr lang="es-MX" smtClean="0"/>
              <a:t>‹Nº›</a:t>
            </a:fld>
            <a:endParaRPr lang="es-MX"/>
          </a:p>
        </p:txBody>
      </p:sp>
    </p:spTree>
    <p:extLst>
      <p:ext uri="{BB962C8B-B14F-4D97-AF65-F5344CB8AC3E}">
        <p14:creationId xmlns:p14="http://schemas.microsoft.com/office/powerpoint/2010/main" val="951863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B5C2CB5-8327-4564-9E7E-19B24B267B6D}" type="datetimeFigureOut">
              <a:rPr lang="es-MX" smtClean="0"/>
              <a:t>22/01/2026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5A6F3A1-E382-464D-9CC0-2CCC66B3C78B}" type="slidenum">
              <a:rPr lang="es-MX" smtClean="0"/>
              <a:t>‹Nº›</a:t>
            </a:fld>
            <a:endParaRPr lang="es-MX"/>
          </a:p>
        </p:txBody>
      </p:sp>
    </p:spTree>
    <p:extLst>
      <p:ext uri="{BB962C8B-B14F-4D97-AF65-F5344CB8AC3E}">
        <p14:creationId xmlns:p14="http://schemas.microsoft.com/office/powerpoint/2010/main" val="226333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B5C2CB5-8327-4564-9E7E-19B24B267B6D}" type="datetimeFigureOut">
              <a:rPr lang="es-MX" smtClean="0"/>
              <a:t>22/01/2026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5A6F3A1-E382-464D-9CC0-2CCC66B3C78B}" type="slidenum">
              <a:rPr lang="es-MX" smtClean="0"/>
              <a:t>‹Nº›</a:t>
            </a:fld>
            <a:endParaRPr lang="es-MX"/>
          </a:p>
        </p:txBody>
      </p:sp>
    </p:spTree>
    <p:extLst>
      <p:ext uri="{BB962C8B-B14F-4D97-AF65-F5344CB8AC3E}">
        <p14:creationId xmlns:p14="http://schemas.microsoft.com/office/powerpoint/2010/main" val="1740891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82000"/>
                  </a:schemeClr>
                </a:solidFill>
              </a:defRPr>
            </a:lvl1pPr>
          </a:lstStyle>
          <a:p>
            <a:fld id="{2B5C2CB5-8327-4564-9E7E-19B24B267B6D}" type="datetimeFigureOut">
              <a:rPr lang="es-MX" smtClean="0"/>
              <a:t>22/01/2026</a:t>
            </a:fld>
            <a:endParaRPr lang="es-MX"/>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82000"/>
                  </a:schemeClr>
                </a:solidFill>
              </a:defRPr>
            </a:lvl1pPr>
          </a:lstStyle>
          <a:p>
            <a:endParaRPr lang="es-MX"/>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82000"/>
                  </a:schemeClr>
                </a:solidFill>
              </a:defRPr>
            </a:lvl1pPr>
          </a:lstStyle>
          <a:p>
            <a:fld id="{25A6F3A1-E382-464D-9CC0-2CCC66B3C78B}" type="slidenum">
              <a:rPr lang="es-MX" smtClean="0"/>
              <a:t>‹Nº›</a:t>
            </a:fld>
            <a:endParaRPr lang="es-MX"/>
          </a:p>
        </p:txBody>
      </p:sp>
    </p:spTree>
    <p:extLst>
      <p:ext uri="{BB962C8B-B14F-4D97-AF65-F5344CB8AC3E}">
        <p14:creationId xmlns:p14="http://schemas.microsoft.com/office/powerpoint/2010/main" val="28497866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85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83A0085-327C-BCD7-4038-846CBAAB894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0E2E651-E390-BA0F-3EEF-84B661BABE94}"/>
              </a:ext>
            </a:extLst>
          </p:cNvPr>
          <p:cNvSpPr txBox="1"/>
          <p:nvPr/>
        </p:nvSpPr>
        <p:spPr>
          <a:xfrm>
            <a:off x="868595" y="2468109"/>
            <a:ext cx="4419600" cy="3287631"/>
          </a:xfrm>
          <a:prstGeom prst="rect">
            <a:avLst/>
          </a:prstGeom>
          <a:noFill/>
        </p:spPr>
        <p:txBody>
          <a:bodyPr wrap="square">
            <a:spAutoFit/>
          </a:bodyPr>
          <a:lstStyle/>
          <a:p>
            <a:pPr algn="just">
              <a:lnSpc>
                <a:spcPct val="150000"/>
              </a:lnSpc>
            </a:pPr>
            <a:r>
              <a:rPr lang="es-ES" sz="1400" b="1" dirty="0">
                <a:solidFill>
                  <a:srgbClr val="01438A"/>
                </a:solidFill>
                <a:latin typeface="Avenir Next LT Pro Demi" panose="020B0704020202020204" pitchFamily="34" charset="0"/>
              </a:rPr>
              <a:t>Conjunto de acciones a través de las cuales se alcanzan objetivos y metas previamente determinados por la planeación, en el que se involucran los recursos humanos, </a:t>
            </a:r>
            <a:r>
              <a:rPr lang="es-MX" sz="1400" b="1" dirty="0">
                <a:solidFill>
                  <a:srgbClr val="01438A"/>
                </a:solidFill>
                <a:latin typeface="Avenir Next LT Pro Demi" panose="020B0704020202020204" pitchFamily="34" charset="0"/>
              </a:rPr>
              <a:t>financieros, tecnológicos, materiales y </a:t>
            </a:r>
            <a:r>
              <a:rPr lang="es-ES" sz="1400" b="1" dirty="0">
                <a:solidFill>
                  <a:srgbClr val="01438A"/>
                </a:solidFill>
                <a:latin typeface="Avenir Next LT Pro Demi" panose="020B0704020202020204" pitchFamily="34" charset="0"/>
              </a:rPr>
              <a:t>naturales. Se establece un tiempo y espacio para desarrollar el programa y se atribuye </a:t>
            </a:r>
            <a:r>
              <a:rPr lang="es-MX" sz="1400" b="1" dirty="0">
                <a:solidFill>
                  <a:srgbClr val="01438A"/>
                </a:solidFill>
                <a:latin typeface="Avenir Next LT Pro Demi" panose="020B0704020202020204" pitchFamily="34" charset="0"/>
              </a:rPr>
              <a:t>responsabilidad a una o varias unidades ejecutoras debidamente coordinadas,</a:t>
            </a:r>
          </a:p>
          <a:p>
            <a:pPr algn="just">
              <a:lnSpc>
                <a:spcPct val="150000"/>
              </a:lnSpc>
            </a:pPr>
            <a:r>
              <a:rPr lang="es-ES" sz="1400" b="1" dirty="0">
                <a:solidFill>
                  <a:srgbClr val="01438A"/>
                </a:solidFill>
                <a:latin typeface="Avenir Next LT Pro Demi" panose="020B0704020202020204" pitchFamily="34" charset="0"/>
              </a:rPr>
              <a:t>como una oferta de solución a un problema que padece una población específica.</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1031377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B119A3-2B07-BABB-60EF-C316CD406D5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FA77B26-1A2C-4BCB-4900-BCE96C3D7CB5}"/>
              </a:ext>
            </a:extLst>
          </p:cNvPr>
          <p:cNvSpPr txBox="1"/>
          <p:nvPr/>
        </p:nvSpPr>
        <p:spPr>
          <a:xfrm>
            <a:off x="3987265" y="4432633"/>
            <a:ext cx="5114925" cy="1025474"/>
          </a:xfrm>
          <a:prstGeom prst="rect">
            <a:avLst/>
          </a:prstGeom>
          <a:noFill/>
        </p:spPr>
        <p:txBody>
          <a:bodyPr wrap="square">
            <a:spAutoFit/>
          </a:bodyPr>
          <a:lstStyle/>
          <a:p>
            <a:pPr algn="l">
              <a:lnSpc>
                <a:spcPct val="150000"/>
              </a:lnSpc>
            </a:pPr>
            <a:r>
              <a:rPr lang="es-ES" sz="1400" b="1" dirty="0">
                <a:solidFill>
                  <a:srgbClr val="02438C"/>
                </a:solidFill>
                <a:latin typeface="Avenir Next LT Pro Demi" panose="020B0704020202020204" pitchFamily="34" charset="0"/>
              </a:rPr>
              <a:t>Es el conjunto de categorías y elementos programáticos ordenados en forma coherente; es decir, es el grupo de programas susceptibles de que </a:t>
            </a:r>
            <a:r>
              <a:rPr lang="es-MX" sz="1400" b="1" dirty="0">
                <a:solidFill>
                  <a:srgbClr val="02438C"/>
                </a:solidFill>
                <a:latin typeface="Avenir Next LT Pro Demi" panose="020B0704020202020204" pitchFamily="34" charset="0"/>
              </a:rPr>
              <a:t>se les apruebe recurso.</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3807855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07066A2-E237-9EFA-44F2-EB5372998D8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E9D29D9-8F3F-D7CA-D0D8-30B3FBD842A8}"/>
              </a:ext>
            </a:extLst>
          </p:cNvPr>
          <p:cNvSpPr txBox="1"/>
          <p:nvPr/>
        </p:nvSpPr>
        <p:spPr>
          <a:xfrm>
            <a:off x="981610" y="1406972"/>
            <a:ext cx="8204200" cy="1600438"/>
          </a:xfrm>
          <a:prstGeom prst="rect">
            <a:avLst/>
          </a:prstGeom>
          <a:noFill/>
        </p:spPr>
        <p:txBody>
          <a:bodyPr wrap="square">
            <a:spAutoFit/>
          </a:bodyPr>
          <a:lstStyle/>
          <a:p>
            <a:pPr algn="just"/>
            <a:r>
              <a:rPr lang="es-ES" sz="1400" b="1" dirty="0">
                <a:solidFill>
                  <a:srgbClr val="00428A"/>
                </a:solidFill>
                <a:latin typeface="Avenir Next LT Pro Demi" panose="020B0704020202020204" pitchFamily="34" charset="0"/>
              </a:rPr>
              <a:t>Es la acción encaminada a estimar y a cuantificar monetariamente los recursos humanos y materiales necesarios para cumplir con los programas establecidos en un periodo determinado; comprende las tareas de formulación, discusión, aprobación, ejecución, control y evaluación del presupuesto que permitan una eficaz y eficiente </a:t>
            </a:r>
            <a:r>
              <a:rPr lang="es-MX" sz="1400" b="1" dirty="0">
                <a:solidFill>
                  <a:srgbClr val="00428A"/>
                </a:solidFill>
                <a:latin typeface="Avenir Next LT Pro Demi" panose="020B0704020202020204" pitchFamily="34" charset="0"/>
              </a:rPr>
              <a:t>gestión pública financiera.</a:t>
            </a:r>
          </a:p>
          <a:p>
            <a:pPr algn="just"/>
            <a:endParaRPr lang="es-ES" sz="1400" b="1" dirty="0">
              <a:solidFill>
                <a:srgbClr val="00428A"/>
              </a:solidFill>
              <a:latin typeface="Avenir Next LT Pro Demi" panose="020B0704020202020204" pitchFamily="34" charset="0"/>
            </a:endParaRPr>
          </a:p>
          <a:p>
            <a:pPr algn="just"/>
            <a:r>
              <a:rPr lang="es-ES" sz="1400" b="1" dirty="0">
                <a:solidFill>
                  <a:srgbClr val="00428A"/>
                </a:solidFill>
                <a:latin typeface="Avenir Next LT Pro Demi" panose="020B0704020202020204" pitchFamily="34" charset="0"/>
              </a:rPr>
              <a:t>El Gasto se divide en diversas Clasificaciones Presupuestarias; siendo tres los que responde a cuestionamientos importantes y comunes como son:</a:t>
            </a:r>
            <a:endParaRPr lang="es-MX" sz="1400" b="1" dirty="0">
              <a:latin typeface="Avenir Next LT Pro Demi" panose="020B0704020202020204" pitchFamily="34" charset="0"/>
            </a:endParaRPr>
          </a:p>
        </p:txBody>
      </p:sp>
      <p:sp>
        <p:nvSpPr>
          <p:cNvPr id="7" name="CuadroTexto 6">
            <a:extLst>
              <a:ext uri="{FF2B5EF4-FFF2-40B4-BE49-F238E27FC236}">
                <a16:creationId xmlns:a16="http://schemas.microsoft.com/office/drawing/2014/main" id="{C9BA7976-C2F0-E701-1567-FC383D7FC51F}"/>
              </a:ext>
            </a:extLst>
          </p:cNvPr>
          <p:cNvSpPr txBox="1"/>
          <p:nvPr/>
        </p:nvSpPr>
        <p:spPr>
          <a:xfrm>
            <a:off x="2374775" y="3860410"/>
            <a:ext cx="6892514" cy="954107"/>
          </a:xfrm>
          <a:prstGeom prst="rect">
            <a:avLst/>
          </a:prstGeom>
          <a:noFill/>
        </p:spPr>
        <p:txBody>
          <a:bodyPr wrap="square">
            <a:spAutoFit/>
          </a:bodyPr>
          <a:lstStyle/>
          <a:p>
            <a:pPr algn="l"/>
            <a:r>
              <a:rPr lang="es-MX" sz="1400" b="1" dirty="0">
                <a:solidFill>
                  <a:srgbClr val="735AB0"/>
                </a:solidFill>
                <a:latin typeface="Avenir Next LT Pro Demi" panose="020B0704020202020204" pitchFamily="34" charset="0"/>
              </a:rPr>
              <a:t>¿QUIEN GASTA? </a:t>
            </a:r>
            <a:r>
              <a:rPr lang="es-MX" sz="1400" dirty="0">
                <a:solidFill>
                  <a:srgbClr val="735AB0"/>
                </a:solidFill>
                <a:latin typeface="Avenir Next LT Pro" panose="020B0504020202020204" pitchFamily="34" charset="0"/>
              </a:rPr>
              <a:t>CLASIFICACION ADMINISTRATIVA</a:t>
            </a:r>
          </a:p>
          <a:p>
            <a:pPr algn="l"/>
            <a:r>
              <a:rPr lang="es-ES" sz="1400" dirty="0">
                <a:solidFill>
                  <a:srgbClr val="00428A"/>
                </a:solidFill>
                <a:latin typeface="Avenir Next LT Pro Demi" panose="020B0704020202020204" pitchFamily="34" charset="0"/>
              </a:rPr>
              <a:t>Las Dependencias y Entidades del Poder Ejecutivo así como otros organismos autónomos como el Poder Judicial, el Congreso, Instituto Electoral, por </a:t>
            </a:r>
            <a:r>
              <a:rPr lang="es-MX" sz="1400" dirty="0">
                <a:solidFill>
                  <a:srgbClr val="00428A"/>
                </a:solidFill>
                <a:latin typeface="Avenir Next LT Pro Demi" panose="020B0704020202020204" pitchFamily="34" charset="0"/>
              </a:rPr>
              <a:t>mencionar algunos.</a:t>
            </a:r>
            <a:endParaRPr lang="es-MX" sz="1400" dirty="0">
              <a:latin typeface="Avenir Next LT Pro Demi" panose="020B0704020202020204" pitchFamily="34" charset="0"/>
            </a:endParaRPr>
          </a:p>
        </p:txBody>
      </p:sp>
      <p:sp>
        <p:nvSpPr>
          <p:cNvPr id="9" name="CuadroTexto 8">
            <a:extLst>
              <a:ext uri="{FF2B5EF4-FFF2-40B4-BE49-F238E27FC236}">
                <a16:creationId xmlns:a16="http://schemas.microsoft.com/office/drawing/2014/main" id="{5DC31887-9B5F-4C20-930F-8B8352DA0DBD}"/>
              </a:ext>
            </a:extLst>
          </p:cNvPr>
          <p:cNvSpPr txBox="1"/>
          <p:nvPr/>
        </p:nvSpPr>
        <p:spPr>
          <a:xfrm>
            <a:off x="3544585" y="4711130"/>
            <a:ext cx="5712431" cy="738664"/>
          </a:xfrm>
          <a:prstGeom prst="rect">
            <a:avLst/>
          </a:prstGeom>
          <a:noFill/>
        </p:spPr>
        <p:txBody>
          <a:bodyPr wrap="square">
            <a:spAutoFit/>
          </a:bodyPr>
          <a:lstStyle/>
          <a:p>
            <a:pPr algn="l"/>
            <a:r>
              <a:rPr lang="es-ES" sz="1400" b="1" dirty="0">
                <a:solidFill>
                  <a:srgbClr val="735AB0"/>
                </a:solidFill>
                <a:latin typeface="Avenir Next LT Pro Demi" panose="020B0704020202020204" pitchFamily="34" charset="0"/>
              </a:rPr>
              <a:t>¿EN QUE GASTA? </a:t>
            </a:r>
            <a:r>
              <a:rPr lang="es-ES" sz="1400" dirty="0">
                <a:solidFill>
                  <a:srgbClr val="735AB0"/>
                </a:solidFill>
                <a:latin typeface="Avenir Next LT Pro" panose="020B0504020202020204" pitchFamily="34" charset="0"/>
              </a:rPr>
              <a:t>CLASIFICACION FUNCIONAL</a:t>
            </a:r>
          </a:p>
          <a:p>
            <a:pPr algn="l"/>
            <a:r>
              <a:rPr lang="es-ES" sz="1400" dirty="0">
                <a:solidFill>
                  <a:srgbClr val="00428A"/>
                </a:solidFill>
                <a:latin typeface="Avenir Next LT Pro Demi" panose="020B0704020202020204" pitchFamily="34" charset="0"/>
              </a:rPr>
              <a:t>Agrupa los gastos según los propósitos u objetivos socioeconómicos </a:t>
            </a:r>
            <a:r>
              <a:rPr lang="es-MX" sz="1400" dirty="0">
                <a:solidFill>
                  <a:srgbClr val="00428A"/>
                </a:solidFill>
                <a:latin typeface="Avenir Next LT Pro Demi" panose="020B0704020202020204" pitchFamily="34" charset="0"/>
              </a:rPr>
              <a:t>que persiguen el estado</a:t>
            </a:r>
            <a:endParaRPr lang="es-MX" sz="1400" dirty="0">
              <a:latin typeface="Avenir Next LT Pro Demi" panose="020B0704020202020204" pitchFamily="34" charset="0"/>
            </a:endParaRPr>
          </a:p>
        </p:txBody>
      </p:sp>
      <p:sp>
        <p:nvSpPr>
          <p:cNvPr id="11" name="CuadroTexto 10">
            <a:extLst>
              <a:ext uri="{FF2B5EF4-FFF2-40B4-BE49-F238E27FC236}">
                <a16:creationId xmlns:a16="http://schemas.microsoft.com/office/drawing/2014/main" id="{DA85ECEE-B405-542D-F04A-CFA050A6967C}"/>
              </a:ext>
            </a:extLst>
          </p:cNvPr>
          <p:cNvSpPr txBox="1"/>
          <p:nvPr/>
        </p:nvSpPr>
        <p:spPr>
          <a:xfrm>
            <a:off x="5044611" y="5520880"/>
            <a:ext cx="4869951" cy="954107"/>
          </a:xfrm>
          <a:prstGeom prst="rect">
            <a:avLst/>
          </a:prstGeom>
          <a:noFill/>
        </p:spPr>
        <p:txBody>
          <a:bodyPr wrap="square">
            <a:spAutoFit/>
          </a:bodyPr>
          <a:lstStyle/>
          <a:p>
            <a:pPr algn="l"/>
            <a:r>
              <a:rPr lang="es-ES" sz="1400" b="1" dirty="0">
                <a:solidFill>
                  <a:srgbClr val="735AB0"/>
                </a:solidFill>
                <a:latin typeface="Avenir Next LT Pro Demi" panose="020B0704020202020204" pitchFamily="34" charset="0"/>
              </a:rPr>
              <a:t>¿PARA QUE GASTA? </a:t>
            </a:r>
            <a:r>
              <a:rPr lang="es-ES" sz="1400" dirty="0">
                <a:solidFill>
                  <a:srgbClr val="735AB0"/>
                </a:solidFill>
                <a:latin typeface="Avenir Next LT Pro" panose="020B0504020202020204" pitchFamily="34" charset="0"/>
              </a:rPr>
              <a:t>CLASIFICACION ECONOMICA</a:t>
            </a:r>
          </a:p>
          <a:p>
            <a:pPr algn="l"/>
            <a:r>
              <a:rPr lang="es-ES" sz="1400" dirty="0">
                <a:solidFill>
                  <a:srgbClr val="00428A"/>
                </a:solidFill>
                <a:latin typeface="Avenir Next LT Pro Demi" panose="020B0704020202020204" pitchFamily="34" charset="0"/>
              </a:rPr>
              <a:t>Agrupa los gastos como un mecanismo de control que permite diferenciar las principales operaciones en diferentes rubros.</a:t>
            </a:r>
            <a:r>
              <a:rPr lang="es-ES" sz="1400" dirty="0">
                <a:solidFill>
                  <a:srgbClr val="735AB0"/>
                </a:solidFill>
                <a:latin typeface="Avenir Next LT Pro Demi" panose="020B0704020202020204" pitchFamily="34" charset="0"/>
              </a:rPr>
              <a:t> </a:t>
            </a:r>
            <a:endParaRPr lang="es-MX" sz="1400" dirty="0">
              <a:latin typeface="Avenir Next LT Pro Demi" panose="020B0704020202020204" pitchFamily="34" charset="0"/>
            </a:endParaRPr>
          </a:p>
        </p:txBody>
      </p:sp>
    </p:spTree>
    <p:extLst>
      <p:ext uri="{BB962C8B-B14F-4D97-AF65-F5344CB8AC3E}">
        <p14:creationId xmlns:p14="http://schemas.microsoft.com/office/powerpoint/2010/main" val="3946110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5F53FC5-2267-EBB7-9ABA-79E6FC61881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F7E4413-07BB-BE71-68FA-AFEC65920E34}"/>
              </a:ext>
            </a:extLst>
          </p:cNvPr>
          <p:cNvSpPr txBox="1"/>
          <p:nvPr/>
        </p:nvSpPr>
        <p:spPr>
          <a:xfrm>
            <a:off x="919964" y="1386423"/>
            <a:ext cx="8203487" cy="523220"/>
          </a:xfrm>
          <a:prstGeom prst="rect">
            <a:avLst/>
          </a:prstGeom>
          <a:noFill/>
        </p:spPr>
        <p:txBody>
          <a:bodyPr wrap="square">
            <a:spAutoFit/>
          </a:bodyPr>
          <a:lstStyle/>
          <a:p>
            <a:pPr algn="l"/>
            <a:r>
              <a:rPr lang="es-ES" sz="1400" b="1" dirty="0">
                <a:solidFill>
                  <a:srgbClr val="01438B"/>
                </a:solidFill>
                <a:latin typeface="Avenir Next LT Pro Demi" panose="020B0704020202020204" pitchFamily="34" charset="0"/>
              </a:rPr>
              <a:t>Las Dependencias y Entidades del Poder Ejecutivo así como otros organismos autónomos como el Poder Judicial, el Congreso, Instituto Electoral, por mencionar </a:t>
            </a:r>
            <a:r>
              <a:rPr lang="es-MX" sz="1400" b="1" dirty="0">
                <a:solidFill>
                  <a:srgbClr val="01438B"/>
                </a:solidFill>
                <a:latin typeface="Avenir Next LT Pro Demi" panose="020B0704020202020204" pitchFamily="34" charset="0"/>
              </a:rPr>
              <a:t>algunos.</a:t>
            </a:r>
            <a:endParaRPr lang="es-MX" sz="1400" b="1" dirty="0">
              <a:latin typeface="Avenir Next LT Pro Demi" panose="020B0704020202020204" pitchFamily="34" charset="0"/>
            </a:endParaRPr>
          </a:p>
        </p:txBody>
      </p:sp>
      <p:sp>
        <p:nvSpPr>
          <p:cNvPr id="5" name="CuadroTexto 4">
            <a:extLst>
              <a:ext uri="{FF2B5EF4-FFF2-40B4-BE49-F238E27FC236}">
                <a16:creationId xmlns:a16="http://schemas.microsoft.com/office/drawing/2014/main" id="{D5F6713E-9A96-54B2-D5D2-8A132FE213CD}"/>
              </a:ext>
            </a:extLst>
          </p:cNvPr>
          <p:cNvSpPr txBox="1"/>
          <p:nvPr/>
        </p:nvSpPr>
        <p:spPr>
          <a:xfrm>
            <a:off x="7638336" y="2137332"/>
            <a:ext cx="1708150" cy="300082"/>
          </a:xfrm>
          <a:prstGeom prst="rect">
            <a:avLst/>
          </a:prstGeom>
          <a:noFill/>
        </p:spPr>
        <p:txBody>
          <a:bodyPr wrap="square">
            <a:spAutoFit/>
          </a:bodyPr>
          <a:lstStyle/>
          <a:p>
            <a:r>
              <a:rPr lang="pt-BR" sz="1350" dirty="0">
                <a:solidFill>
                  <a:schemeClr val="bg1">
                    <a:lumMod val="95000"/>
                  </a:schemeClr>
                </a:solidFill>
                <a:latin typeface="Avenir Next LT Pro Demi" panose="020B0704020202020204" pitchFamily="34" charset="0"/>
              </a:rPr>
              <a:t>$110,798,371,757</a:t>
            </a:r>
          </a:p>
        </p:txBody>
      </p:sp>
      <p:sp>
        <p:nvSpPr>
          <p:cNvPr id="2" name="CuadroTexto 1">
            <a:extLst>
              <a:ext uri="{FF2B5EF4-FFF2-40B4-BE49-F238E27FC236}">
                <a16:creationId xmlns:a16="http://schemas.microsoft.com/office/drawing/2014/main" id="{DAC9A04D-61A8-EEBE-A0D6-A42454DF5849}"/>
              </a:ext>
            </a:extLst>
          </p:cNvPr>
          <p:cNvSpPr txBox="1"/>
          <p:nvPr/>
        </p:nvSpPr>
        <p:spPr>
          <a:xfrm>
            <a:off x="7828836" y="2491077"/>
            <a:ext cx="1500099" cy="300082"/>
          </a:xfrm>
          <a:prstGeom prst="rect">
            <a:avLst/>
          </a:prstGeom>
          <a:noFill/>
        </p:spPr>
        <p:txBody>
          <a:bodyPr wrap="square">
            <a:spAutoFit/>
          </a:bodyPr>
          <a:lstStyle/>
          <a:p>
            <a:r>
              <a:rPr lang="pt-BR" sz="1350" dirty="0">
                <a:solidFill>
                  <a:schemeClr val="bg1">
                    <a:lumMod val="95000"/>
                  </a:schemeClr>
                </a:solidFill>
                <a:latin typeface="Avenir Next LT Pro Demi" panose="020B0704020202020204" pitchFamily="34" charset="0"/>
              </a:rPr>
              <a:t>$1,048,732,169</a:t>
            </a:r>
          </a:p>
        </p:txBody>
      </p:sp>
      <p:sp>
        <p:nvSpPr>
          <p:cNvPr id="4" name="CuadroTexto 3">
            <a:extLst>
              <a:ext uri="{FF2B5EF4-FFF2-40B4-BE49-F238E27FC236}">
                <a16:creationId xmlns:a16="http://schemas.microsoft.com/office/drawing/2014/main" id="{6E7B8BCD-9D87-A6C9-223A-271E34240738}"/>
              </a:ext>
            </a:extLst>
          </p:cNvPr>
          <p:cNvSpPr txBox="1"/>
          <p:nvPr/>
        </p:nvSpPr>
        <p:spPr>
          <a:xfrm>
            <a:off x="7676506" y="3505222"/>
            <a:ext cx="1850704" cy="300082"/>
          </a:xfrm>
          <a:prstGeom prst="rect">
            <a:avLst/>
          </a:prstGeom>
          <a:noFill/>
        </p:spPr>
        <p:txBody>
          <a:bodyPr wrap="square">
            <a:spAutoFit/>
          </a:bodyPr>
          <a:lstStyle/>
          <a:p>
            <a:r>
              <a:rPr lang="pt-BR" sz="1350" dirty="0">
                <a:solidFill>
                  <a:schemeClr val="bg1">
                    <a:lumMod val="95000"/>
                  </a:schemeClr>
                </a:solidFill>
                <a:latin typeface="Avenir Next LT Pro Demi" panose="020B0704020202020204" pitchFamily="34" charset="0"/>
              </a:rPr>
              <a:t>$117,029,456,456</a:t>
            </a:r>
          </a:p>
        </p:txBody>
      </p:sp>
      <p:sp>
        <p:nvSpPr>
          <p:cNvPr id="6" name="CuadroTexto 5">
            <a:extLst>
              <a:ext uri="{FF2B5EF4-FFF2-40B4-BE49-F238E27FC236}">
                <a16:creationId xmlns:a16="http://schemas.microsoft.com/office/drawing/2014/main" id="{7DC14A8E-ED6F-E228-D91C-4D050374196C}"/>
              </a:ext>
            </a:extLst>
          </p:cNvPr>
          <p:cNvSpPr txBox="1"/>
          <p:nvPr/>
        </p:nvSpPr>
        <p:spPr>
          <a:xfrm>
            <a:off x="7833687" y="2821277"/>
            <a:ext cx="1536343" cy="300082"/>
          </a:xfrm>
          <a:prstGeom prst="rect">
            <a:avLst/>
          </a:prstGeom>
          <a:noFill/>
        </p:spPr>
        <p:txBody>
          <a:bodyPr wrap="square">
            <a:spAutoFit/>
          </a:bodyPr>
          <a:lstStyle/>
          <a:p>
            <a:r>
              <a:rPr lang="pt-BR" sz="1350" dirty="0">
                <a:solidFill>
                  <a:schemeClr val="bg1">
                    <a:lumMod val="95000"/>
                  </a:schemeClr>
                </a:solidFill>
                <a:latin typeface="Avenir Next LT Pro Demi" panose="020B0704020202020204" pitchFamily="34" charset="0"/>
              </a:rPr>
              <a:t>$4,108,250,000</a:t>
            </a:r>
          </a:p>
        </p:txBody>
      </p:sp>
      <p:sp>
        <p:nvSpPr>
          <p:cNvPr id="7" name="CuadroTexto 6">
            <a:extLst>
              <a:ext uri="{FF2B5EF4-FFF2-40B4-BE49-F238E27FC236}">
                <a16:creationId xmlns:a16="http://schemas.microsoft.com/office/drawing/2014/main" id="{CA73C880-EB81-4420-BA70-B3FE38E9B017}"/>
              </a:ext>
            </a:extLst>
          </p:cNvPr>
          <p:cNvSpPr txBox="1"/>
          <p:nvPr/>
        </p:nvSpPr>
        <p:spPr>
          <a:xfrm>
            <a:off x="7828836" y="3121359"/>
            <a:ext cx="1850704" cy="300082"/>
          </a:xfrm>
          <a:prstGeom prst="rect">
            <a:avLst/>
          </a:prstGeom>
          <a:noFill/>
        </p:spPr>
        <p:txBody>
          <a:bodyPr wrap="square">
            <a:spAutoFit/>
          </a:bodyPr>
          <a:lstStyle/>
          <a:p>
            <a:r>
              <a:rPr lang="pt-BR" sz="1350" dirty="0">
                <a:solidFill>
                  <a:schemeClr val="bg1">
                    <a:lumMod val="95000"/>
                  </a:schemeClr>
                </a:solidFill>
                <a:latin typeface="Avenir Next LT Pro Demi" panose="020B0704020202020204" pitchFamily="34" charset="0"/>
              </a:rPr>
              <a:t>$1,074,102,529</a:t>
            </a:r>
          </a:p>
        </p:txBody>
      </p:sp>
    </p:spTree>
    <p:extLst>
      <p:ext uri="{BB962C8B-B14F-4D97-AF65-F5344CB8AC3E}">
        <p14:creationId xmlns:p14="http://schemas.microsoft.com/office/powerpoint/2010/main" val="1071851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7372C64-4D7B-15D5-3D89-30BCB868087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A91CDD5-FB84-9BB4-109B-7C7DB8ED94CB}"/>
              </a:ext>
            </a:extLst>
          </p:cNvPr>
          <p:cNvSpPr txBox="1"/>
          <p:nvPr/>
        </p:nvSpPr>
        <p:spPr>
          <a:xfrm>
            <a:off x="1145996" y="1793882"/>
            <a:ext cx="8394700" cy="307777"/>
          </a:xfrm>
          <a:prstGeom prst="rect">
            <a:avLst/>
          </a:prstGeom>
          <a:noFill/>
        </p:spPr>
        <p:txBody>
          <a:bodyPr wrap="square">
            <a:spAutoFit/>
          </a:bodyPr>
          <a:lstStyle/>
          <a:p>
            <a:pPr algn="l"/>
            <a:r>
              <a:rPr lang="es-ES" sz="1400" b="1" dirty="0">
                <a:solidFill>
                  <a:srgbClr val="003C77"/>
                </a:solidFill>
                <a:latin typeface="Avenir Next LT Pro Demi" panose="020B0704020202020204" pitchFamily="34" charset="0"/>
              </a:rPr>
              <a:t>Agrupa los gastos según los propósitos u objetivos socioeconómicos </a:t>
            </a:r>
            <a:r>
              <a:rPr lang="es-MX" sz="1400" b="1" dirty="0">
                <a:solidFill>
                  <a:srgbClr val="003C77"/>
                </a:solidFill>
                <a:latin typeface="Avenir Next LT Pro Demi" panose="020B0704020202020204" pitchFamily="34" charset="0"/>
              </a:rPr>
              <a:t>que persigue el Estado.</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362101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3281809-CC61-B639-3009-9A37215CD41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04EE222-06DE-B491-A8E8-9A16D0CD4D52}"/>
              </a:ext>
            </a:extLst>
          </p:cNvPr>
          <p:cNvSpPr txBox="1"/>
          <p:nvPr/>
        </p:nvSpPr>
        <p:spPr>
          <a:xfrm>
            <a:off x="1104900" y="1697766"/>
            <a:ext cx="7886700" cy="523220"/>
          </a:xfrm>
          <a:prstGeom prst="rect">
            <a:avLst/>
          </a:prstGeom>
          <a:noFill/>
        </p:spPr>
        <p:txBody>
          <a:bodyPr wrap="square">
            <a:spAutoFit/>
          </a:bodyPr>
          <a:lstStyle/>
          <a:p>
            <a:pPr algn="just"/>
            <a:r>
              <a:rPr lang="es-ES" sz="1400" b="1" dirty="0">
                <a:solidFill>
                  <a:srgbClr val="014081"/>
                </a:solidFill>
                <a:latin typeface="Avenir Next LT Pro Demi" panose="020B0704020202020204" pitchFamily="34" charset="0"/>
              </a:rPr>
              <a:t>Agrupa los gastos como un mecanismo de control que permite diferenciar las principales operaciones en diferentes rubros.</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2300641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A21B743-1FED-5461-E61E-66D1715D78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5B8A174-05A5-6693-CABB-B088731A5F64}"/>
              </a:ext>
            </a:extLst>
          </p:cNvPr>
          <p:cNvSpPr txBox="1"/>
          <p:nvPr/>
        </p:nvSpPr>
        <p:spPr>
          <a:xfrm>
            <a:off x="508999" y="1828116"/>
            <a:ext cx="7915810" cy="1324337"/>
          </a:xfrm>
          <a:prstGeom prst="rect">
            <a:avLst/>
          </a:prstGeom>
          <a:noFill/>
        </p:spPr>
        <p:txBody>
          <a:bodyPr wrap="square">
            <a:spAutoFit/>
          </a:bodyPr>
          <a:lstStyle/>
          <a:p>
            <a:pPr algn="just"/>
            <a:r>
              <a:rPr lang="es-MX" b="1" dirty="0">
                <a:solidFill>
                  <a:srgbClr val="34306D"/>
                </a:solidFill>
                <a:latin typeface="Avenir Next LT Pro Demi" panose="020B0704020202020204" pitchFamily="34" charset="0"/>
              </a:rPr>
              <a:t>NO PROGRAMABLE</a:t>
            </a:r>
          </a:p>
          <a:p>
            <a:pPr algn="just"/>
            <a:r>
              <a:rPr lang="es-ES" sz="1200" b="1" dirty="0">
                <a:solidFill>
                  <a:srgbClr val="013C77"/>
                </a:solidFill>
                <a:latin typeface="Avenir Next LT Pro Demi" panose="020B0704020202020204" pitchFamily="34" charset="0"/>
              </a:rPr>
              <a:t>Se refiere a las erogaciones que derivan del cumplimiento de las obligaciones legales o del Decreto de Presupuesto de Egresos, que no corresponde directamente a los programas presupuestarios para proveer bienes y servicios públicos a la población, donde se incluyen los recursos o pagos que por su naturaleza no financian la operación de las instituciones del Gobierno Estatal, tales como los intereses y gastos de la deuda, participaciones, estímulos fiscales y los ADEFAS.</a:t>
            </a:r>
            <a:endParaRPr lang="es-MX" sz="1200" b="1" dirty="0">
              <a:latin typeface="Avenir Next LT Pro Demi" panose="020B0704020202020204" pitchFamily="34" charset="0"/>
            </a:endParaRPr>
          </a:p>
        </p:txBody>
      </p:sp>
      <p:sp>
        <p:nvSpPr>
          <p:cNvPr id="5" name="CuadroTexto 4">
            <a:extLst>
              <a:ext uri="{FF2B5EF4-FFF2-40B4-BE49-F238E27FC236}">
                <a16:creationId xmlns:a16="http://schemas.microsoft.com/office/drawing/2014/main" id="{E225FB93-160A-60C6-EA9E-D934A6188CED}"/>
              </a:ext>
            </a:extLst>
          </p:cNvPr>
          <p:cNvSpPr txBox="1"/>
          <p:nvPr/>
        </p:nvSpPr>
        <p:spPr>
          <a:xfrm>
            <a:off x="7449595" y="4664300"/>
            <a:ext cx="2332831" cy="1815882"/>
          </a:xfrm>
          <a:prstGeom prst="rect">
            <a:avLst/>
          </a:prstGeom>
          <a:noFill/>
        </p:spPr>
        <p:txBody>
          <a:bodyPr wrap="square">
            <a:spAutoFit/>
          </a:bodyPr>
          <a:lstStyle/>
          <a:p>
            <a:pPr algn="just"/>
            <a:r>
              <a:rPr lang="es-MX" sz="1600" b="1" dirty="0">
                <a:solidFill>
                  <a:srgbClr val="814BAF"/>
                </a:solidFill>
                <a:latin typeface="Avenir Next LT Pro Demi" panose="020B0704020202020204" pitchFamily="34" charset="0"/>
              </a:rPr>
              <a:t>PROGRAMABLE</a:t>
            </a:r>
          </a:p>
          <a:p>
            <a:pPr algn="just"/>
            <a:r>
              <a:rPr lang="es-ES" sz="1200" b="1" dirty="0">
                <a:solidFill>
                  <a:srgbClr val="013C77"/>
                </a:solidFill>
                <a:latin typeface="Avenir Next LT Pro Demi" panose="020B0704020202020204" pitchFamily="34" charset="0"/>
              </a:rPr>
              <a:t>Las erogaciones que realizan los </a:t>
            </a:r>
            <a:r>
              <a:rPr lang="es-MX" sz="1200" b="1" dirty="0">
                <a:solidFill>
                  <a:srgbClr val="013C77"/>
                </a:solidFill>
                <a:latin typeface="Avenir Next LT Pro Demi" panose="020B0704020202020204" pitchFamily="34" charset="0"/>
              </a:rPr>
              <a:t>entes públicos en cumplimientos </a:t>
            </a:r>
            <a:r>
              <a:rPr lang="es-ES" sz="1200" b="1" dirty="0">
                <a:solidFill>
                  <a:srgbClr val="013C77"/>
                </a:solidFill>
                <a:latin typeface="Avenir Next LT Pro Demi" panose="020B0704020202020204" pitchFamily="34" charset="0"/>
              </a:rPr>
              <a:t>de sus atribuciones conforme a los </a:t>
            </a:r>
            <a:r>
              <a:rPr lang="es-MX" sz="1200" b="1" dirty="0">
                <a:solidFill>
                  <a:srgbClr val="013C77"/>
                </a:solidFill>
                <a:latin typeface="Avenir Next LT Pro Demi" panose="020B0704020202020204" pitchFamily="34" charset="0"/>
              </a:rPr>
              <a:t>Programas Presupuestarios para proveer bienes y servicios públicos a la población.</a:t>
            </a:r>
            <a:endParaRPr lang="es-MX" sz="1200" b="1" dirty="0">
              <a:latin typeface="Avenir Next LT Pro Demi" panose="020B0704020202020204" pitchFamily="34" charset="0"/>
            </a:endParaRPr>
          </a:p>
        </p:txBody>
      </p:sp>
    </p:spTree>
    <p:extLst>
      <p:ext uri="{BB962C8B-B14F-4D97-AF65-F5344CB8AC3E}">
        <p14:creationId xmlns:p14="http://schemas.microsoft.com/office/powerpoint/2010/main" val="1191370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C30C371-FFDA-5814-DCDF-5B3F815BAC9B}"/>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7B71BACB-A0DD-C9CC-FB6F-63FAB263F469}"/>
              </a:ext>
            </a:extLst>
          </p:cNvPr>
          <p:cNvSpPr txBox="1"/>
          <p:nvPr/>
        </p:nvSpPr>
        <p:spPr>
          <a:xfrm>
            <a:off x="6889394" y="2687000"/>
            <a:ext cx="2070100" cy="1712777"/>
          </a:xfrm>
          <a:prstGeom prst="rect">
            <a:avLst/>
          </a:prstGeom>
          <a:noFill/>
        </p:spPr>
        <p:txBody>
          <a:bodyPr wrap="square">
            <a:spAutoFit/>
          </a:bodyPr>
          <a:lstStyle/>
          <a:p>
            <a:pPr algn="r">
              <a:lnSpc>
                <a:spcPct val="150000"/>
              </a:lnSpc>
            </a:pPr>
            <a:r>
              <a:rPr lang="pt-BR" sz="1400" dirty="0">
                <a:solidFill>
                  <a:schemeClr val="bg1">
                    <a:lumMod val="95000"/>
                  </a:schemeClr>
                </a:solidFill>
                <a:latin typeface="Avenir Next LT Pro Demi" panose="020B0704020202020204" pitchFamily="34" charset="0"/>
              </a:rPr>
              <a:t>$14,729,344,212</a:t>
            </a:r>
          </a:p>
          <a:p>
            <a:pPr algn="r">
              <a:lnSpc>
                <a:spcPct val="150000"/>
              </a:lnSpc>
            </a:pPr>
            <a:r>
              <a:rPr lang="pt-BR" sz="1400" dirty="0">
                <a:solidFill>
                  <a:schemeClr val="bg1">
                    <a:lumMod val="95000"/>
                  </a:schemeClr>
                </a:solidFill>
                <a:latin typeface="Avenir Next LT Pro Demi" panose="020B0704020202020204" pitchFamily="34" charset="0"/>
              </a:rPr>
              <a:t>$1,775,561,930</a:t>
            </a:r>
          </a:p>
          <a:p>
            <a:pPr algn="r">
              <a:lnSpc>
                <a:spcPct val="150000"/>
              </a:lnSpc>
            </a:pPr>
            <a:r>
              <a:rPr lang="pt-BR" sz="1400" dirty="0">
                <a:solidFill>
                  <a:schemeClr val="bg1">
                    <a:lumMod val="95000"/>
                  </a:schemeClr>
                </a:solidFill>
                <a:latin typeface="Avenir Next LT Pro Demi" panose="020B0704020202020204" pitchFamily="34" charset="0"/>
              </a:rPr>
              <a:t>$6,853,829,801</a:t>
            </a:r>
          </a:p>
          <a:p>
            <a:pPr algn="r">
              <a:lnSpc>
                <a:spcPct val="150000"/>
              </a:lnSpc>
            </a:pPr>
            <a:endParaRPr lang="pt-BR" sz="1400" dirty="0">
              <a:solidFill>
                <a:schemeClr val="bg1">
                  <a:lumMod val="95000"/>
                </a:schemeClr>
              </a:solidFill>
              <a:latin typeface="Avenir Next LT Pro Demi" panose="020B0704020202020204" pitchFamily="34" charset="0"/>
            </a:endParaRPr>
          </a:p>
          <a:p>
            <a:pPr algn="r">
              <a:lnSpc>
                <a:spcPct val="150000"/>
              </a:lnSpc>
            </a:pPr>
            <a:endParaRPr lang="pt-BR" sz="1600" b="1" dirty="0">
              <a:solidFill>
                <a:srgbClr val="044482"/>
              </a:solidFill>
              <a:latin typeface="Avenir Next LT Pro Demi" panose="020B0704020202020204" pitchFamily="34" charset="0"/>
            </a:endParaRPr>
          </a:p>
        </p:txBody>
      </p:sp>
      <p:sp>
        <p:nvSpPr>
          <p:cNvPr id="4" name="CuadroTexto 3">
            <a:extLst>
              <a:ext uri="{FF2B5EF4-FFF2-40B4-BE49-F238E27FC236}">
                <a16:creationId xmlns:a16="http://schemas.microsoft.com/office/drawing/2014/main" id="{0ABE4082-383C-0214-DDDC-F7F7591B3464}"/>
              </a:ext>
            </a:extLst>
          </p:cNvPr>
          <p:cNvSpPr txBox="1"/>
          <p:nvPr/>
        </p:nvSpPr>
        <p:spPr>
          <a:xfrm>
            <a:off x="3952984" y="5056837"/>
            <a:ext cx="5029200" cy="1025474"/>
          </a:xfrm>
          <a:prstGeom prst="rect">
            <a:avLst/>
          </a:prstGeom>
          <a:noFill/>
        </p:spPr>
        <p:txBody>
          <a:bodyPr wrap="square">
            <a:spAutoFit/>
          </a:bodyPr>
          <a:lstStyle/>
          <a:p>
            <a:pPr algn="r">
              <a:lnSpc>
                <a:spcPct val="150000"/>
              </a:lnSpc>
            </a:pPr>
            <a:r>
              <a:rPr lang="pt-BR" sz="1400" dirty="0">
                <a:solidFill>
                  <a:schemeClr val="bg1">
                    <a:lumMod val="95000"/>
                  </a:schemeClr>
                </a:solidFill>
                <a:latin typeface="Avenir Next LT Pro Demi" panose="020B0704020202020204" pitchFamily="34" charset="0"/>
              </a:rPr>
              <a:t>$262,891,992</a:t>
            </a:r>
          </a:p>
          <a:p>
            <a:pPr algn="r">
              <a:lnSpc>
                <a:spcPct val="150000"/>
              </a:lnSpc>
            </a:pPr>
            <a:r>
              <a:rPr lang="pt-BR" sz="1400" dirty="0">
                <a:solidFill>
                  <a:schemeClr val="bg1">
                    <a:lumMod val="95000"/>
                  </a:schemeClr>
                </a:solidFill>
                <a:latin typeface="Avenir Next LT Pro Demi" panose="020B0704020202020204" pitchFamily="34" charset="0"/>
              </a:rPr>
              <a:t>$18,085,978,175</a:t>
            </a:r>
          </a:p>
          <a:p>
            <a:pPr algn="r">
              <a:lnSpc>
                <a:spcPct val="150000"/>
              </a:lnSpc>
            </a:pPr>
            <a:r>
              <a:rPr lang="pt-BR" sz="1400" dirty="0">
                <a:solidFill>
                  <a:schemeClr val="bg1">
                    <a:lumMod val="95000"/>
                  </a:schemeClr>
                </a:solidFill>
                <a:latin typeface="Avenir Next LT Pro Demi" panose="020B0704020202020204" pitchFamily="34" charset="0"/>
              </a:rPr>
              <a:t>$10,071,675,646</a:t>
            </a:r>
          </a:p>
        </p:txBody>
      </p:sp>
      <p:sp>
        <p:nvSpPr>
          <p:cNvPr id="6" name="CuadroTexto 5">
            <a:extLst>
              <a:ext uri="{FF2B5EF4-FFF2-40B4-BE49-F238E27FC236}">
                <a16:creationId xmlns:a16="http://schemas.microsoft.com/office/drawing/2014/main" id="{2223CA90-1EC7-E9B3-BC88-8B5E63CAD1DB}"/>
              </a:ext>
            </a:extLst>
          </p:cNvPr>
          <p:cNvSpPr txBox="1"/>
          <p:nvPr/>
        </p:nvSpPr>
        <p:spPr>
          <a:xfrm>
            <a:off x="4117369" y="6175393"/>
            <a:ext cx="5029200" cy="379143"/>
          </a:xfrm>
          <a:prstGeom prst="rect">
            <a:avLst/>
          </a:prstGeom>
          <a:noFill/>
        </p:spPr>
        <p:txBody>
          <a:bodyPr wrap="square">
            <a:spAutoFit/>
          </a:bodyPr>
          <a:lstStyle/>
          <a:p>
            <a:pPr algn="r">
              <a:lnSpc>
                <a:spcPct val="150000"/>
              </a:lnSpc>
            </a:pPr>
            <a:r>
              <a:rPr lang="pt-BR" sz="1400" b="1" dirty="0">
                <a:solidFill>
                  <a:srgbClr val="044482"/>
                </a:solidFill>
                <a:latin typeface="Avenir Next LT Pro Demi" panose="020B0704020202020204" pitchFamily="34" charset="0"/>
              </a:rPr>
              <a:t>$117,029,456,456</a:t>
            </a:r>
            <a:endParaRPr lang="es-MX" sz="1400" dirty="0">
              <a:latin typeface="Avenir Next LT Pro Demi" panose="020B0704020202020204" pitchFamily="34" charset="0"/>
            </a:endParaRPr>
          </a:p>
        </p:txBody>
      </p:sp>
      <p:sp>
        <p:nvSpPr>
          <p:cNvPr id="8" name="CuadroTexto 7">
            <a:extLst>
              <a:ext uri="{FF2B5EF4-FFF2-40B4-BE49-F238E27FC236}">
                <a16:creationId xmlns:a16="http://schemas.microsoft.com/office/drawing/2014/main" id="{39344693-FA83-5B5E-C431-FEBCF3D4E534}"/>
              </a:ext>
            </a:extLst>
          </p:cNvPr>
          <p:cNvSpPr txBox="1"/>
          <p:nvPr/>
        </p:nvSpPr>
        <p:spPr>
          <a:xfrm>
            <a:off x="3932433" y="3818079"/>
            <a:ext cx="5029200" cy="702308"/>
          </a:xfrm>
          <a:prstGeom prst="rect">
            <a:avLst/>
          </a:prstGeom>
          <a:noFill/>
        </p:spPr>
        <p:txBody>
          <a:bodyPr wrap="square">
            <a:spAutoFit/>
          </a:bodyPr>
          <a:lstStyle/>
          <a:p>
            <a:pPr algn="r">
              <a:lnSpc>
                <a:spcPct val="150000"/>
              </a:lnSpc>
            </a:pPr>
            <a:r>
              <a:rPr lang="pt-BR" sz="1400" dirty="0">
                <a:solidFill>
                  <a:schemeClr val="bg1">
                    <a:lumMod val="95000"/>
                  </a:schemeClr>
                </a:solidFill>
                <a:latin typeface="Avenir Next LT Pro Demi" panose="020B0704020202020204" pitchFamily="34" charset="0"/>
              </a:rPr>
              <a:t>$62,270,019,662</a:t>
            </a:r>
          </a:p>
          <a:p>
            <a:pPr algn="r">
              <a:lnSpc>
                <a:spcPct val="150000"/>
              </a:lnSpc>
            </a:pPr>
            <a:r>
              <a:rPr lang="pt-BR" sz="1400" dirty="0">
                <a:solidFill>
                  <a:schemeClr val="bg1">
                    <a:lumMod val="95000"/>
                  </a:schemeClr>
                </a:solidFill>
                <a:latin typeface="Avenir Next LT Pro Demi" panose="020B0704020202020204" pitchFamily="34" charset="0"/>
              </a:rPr>
              <a:t>$224,365,747</a:t>
            </a:r>
          </a:p>
        </p:txBody>
      </p:sp>
      <p:sp>
        <p:nvSpPr>
          <p:cNvPr id="10" name="CuadroTexto 9">
            <a:extLst>
              <a:ext uri="{FF2B5EF4-FFF2-40B4-BE49-F238E27FC236}">
                <a16:creationId xmlns:a16="http://schemas.microsoft.com/office/drawing/2014/main" id="{BA0309B0-7D31-22DA-6467-7DF8176056A5}"/>
              </a:ext>
            </a:extLst>
          </p:cNvPr>
          <p:cNvSpPr txBox="1"/>
          <p:nvPr/>
        </p:nvSpPr>
        <p:spPr>
          <a:xfrm>
            <a:off x="3963256" y="4593173"/>
            <a:ext cx="5029200" cy="379143"/>
          </a:xfrm>
          <a:prstGeom prst="rect">
            <a:avLst/>
          </a:prstGeom>
          <a:noFill/>
        </p:spPr>
        <p:txBody>
          <a:bodyPr wrap="square">
            <a:spAutoFit/>
          </a:bodyPr>
          <a:lstStyle/>
          <a:p>
            <a:pPr algn="r">
              <a:lnSpc>
                <a:spcPct val="150000"/>
              </a:lnSpc>
            </a:pPr>
            <a:r>
              <a:rPr lang="pt-BR" sz="1400" dirty="0">
                <a:solidFill>
                  <a:schemeClr val="bg1">
                    <a:lumMod val="95000"/>
                  </a:schemeClr>
                </a:solidFill>
                <a:latin typeface="Avenir Next LT Pro Demi" panose="020B0704020202020204" pitchFamily="34" charset="0"/>
              </a:rPr>
              <a:t>$2,755,789,291</a:t>
            </a:r>
          </a:p>
        </p:txBody>
      </p:sp>
    </p:spTree>
    <p:extLst>
      <p:ext uri="{BB962C8B-B14F-4D97-AF65-F5344CB8AC3E}">
        <p14:creationId xmlns:p14="http://schemas.microsoft.com/office/powerpoint/2010/main" val="37195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B4A79BD-D9C4-0257-3C85-F2B9CBDA9BA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F87EDF1-1C40-DDD8-2D8F-43D70C6FFCFC}"/>
              </a:ext>
            </a:extLst>
          </p:cNvPr>
          <p:cNvSpPr txBox="1"/>
          <p:nvPr/>
        </p:nvSpPr>
        <p:spPr>
          <a:xfrm>
            <a:off x="1264578" y="1746921"/>
            <a:ext cx="7696200" cy="1671804"/>
          </a:xfrm>
          <a:prstGeom prst="rect">
            <a:avLst/>
          </a:prstGeom>
          <a:noFill/>
        </p:spPr>
        <p:txBody>
          <a:bodyPr wrap="square">
            <a:spAutoFit/>
          </a:bodyPr>
          <a:lstStyle/>
          <a:p>
            <a:pPr algn="just">
              <a:lnSpc>
                <a:spcPct val="150000"/>
              </a:lnSpc>
            </a:pPr>
            <a:r>
              <a:rPr lang="es-ES" sz="1400" b="1" dirty="0">
                <a:solidFill>
                  <a:srgbClr val="003C79"/>
                </a:solidFill>
                <a:latin typeface="Avenir Next LT Pro Demi" panose="020B0704020202020204" pitchFamily="34" charset="0"/>
              </a:rPr>
              <a:t>Por quinto año consecutivo se lograr abatir el presupuesto deficitario, presentando un balance equilibrado, incrementando los ingresos propios y disminuyendo la dependencia de las participaciones y apoyos federales, consolidando de esta manera finanzas públicas sanas cumpliendo uno de los principales compromisos de esta administración. Este logro, refleja la capacidad de absorber costos sin incurrir </a:t>
            </a:r>
            <a:r>
              <a:rPr lang="es-MX" sz="1400" b="1" dirty="0">
                <a:solidFill>
                  <a:srgbClr val="003C79"/>
                </a:solidFill>
                <a:latin typeface="Avenir Next LT Pro Demi" panose="020B0704020202020204" pitchFamily="34" charset="0"/>
              </a:rPr>
              <a:t>en déficits presupuestales.</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2940445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0AE988-838F-88C0-62BC-F62F2A60AE69}"/>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2C56955-8F14-7638-0AF3-18FE32B42A9F}"/>
              </a:ext>
            </a:extLst>
          </p:cNvPr>
          <p:cNvSpPr txBox="1"/>
          <p:nvPr/>
        </p:nvSpPr>
        <p:spPr>
          <a:xfrm>
            <a:off x="5593013" y="2320036"/>
            <a:ext cx="3376326" cy="1015663"/>
          </a:xfrm>
          <a:prstGeom prst="rect">
            <a:avLst/>
          </a:prstGeom>
          <a:noFill/>
        </p:spPr>
        <p:txBody>
          <a:bodyPr wrap="square">
            <a:spAutoFit/>
          </a:bodyPr>
          <a:lstStyle/>
          <a:p>
            <a:r>
              <a:rPr lang="es-MX" b="1" dirty="0">
                <a:solidFill>
                  <a:srgbClr val="672381"/>
                </a:solidFill>
                <a:latin typeface="Avenir Next LT Pro Demi" panose="020B0704020202020204" pitchFamily="34" charset="0"/>
              </a:rPr>
              <a:t>RECURSOS NO ETIQUETADOS</a:t>
            </a:r>
          </a:p>
          <a:p>
            <a:r>
              <a:rPr lang="es-ES" sz="1200" b="1" dirty="0">
                <a:solidFill>
                  <a:srgbClr val="023D77"/>
                </a:solidFill>
                <a:latin typeface="Avenir Next LT Pro Demi" panose="020B0704020202020204" pitchFamily="34" charset="0"/>
              </a:rPr>
              <a:t>Son los recursos que provienen de Ingresos </a:t>
            </a:r>
            <a:r>
              <a:rPr lang="es-MX" sz="1200" b="1" dirty="0">
                <a:solidFill>
                  <a:srgbClr val="023D77"/>
                </a:solidFill>
                <a:latin typeface="Avenir Next LT Pro Demi" panose="020B0704020202020204" pitchFamily="34" charset="0"/>
              </a:rPr>
              <a:t>de libre disposición financiamientos </a:t>
            </a:r>
            <a:r>
              <a:rPr lang="es-MX" sz="1200" b="1" dirty="0">
                <a:solidFill>
                  <a:srgbClr val="0B4795"/>
                </a:solidFill>
                <a:latin typeface="Avenir Next LT Pro Demi" panose="020B0704020202020204" pitchFamily="34" charset="0"/>
              </a:rPr>
              <a:t>.</a:t>
            </a:r>
            <a:endParaRPr lang="es-MX" sz="1200" b="1" dirty="0">
              <a:latin typeface="Avenir Next LT Pro Demi" panose="020B0704020202020204" pitchFamily="34" charset="0"/>
            </a:endParaRPr>
          </a:p>
        </p:txBody>
      </p:sp>
      <p:sp>
        <p:nvSpPr>
          <p:cNvPr id="4" name="Elipse 3">
            <a:extLst>
              <a:ext uri="{FF2B5EF4-FFF2-40B4-BE49-F238E27FC236}">
                <a16:creationId xmlns:a16="http://schemas.microsoft.com/office/drawing/2014/main" id="{AB8FAE91-4337-50E6-4B45-E5437E22C9D1}"/>
              </a:ext>
            </a:extLst>
          </p:cNvPr>
          <p:cNvSpPr/>
          <p:nvPr/>
        </p:nvSpPr>
        <p:spPr>
          <a:xfrm>
            <a:off x="873303" y="3226085"/>
            <a:ext cx="2753475" cy="2537717"/>
          </a:xfrm>
          <a:prstGeom prst="ellipse">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FA15467E-DAC0-529D-215C-D3060D62610F}"/>
              </a:ext>
            </a:extLst>
          </p:cNvPr>
          <p:cNvSpPr txBox="1"/>
          <p:nvPr/>
        </p:nvSpPr>
        <p:spPr>
          <a:xfrm>
            <a:off x="620320" y="2259803"/>
            <a:ext cx="2605765" cy="2123658"/>
          </a:xfrm>
          <a:prstGeom prst="rect">
            <a:avLst/>
          </a:prstGeom>
          <a:noFill/>
        </p:spPr>
        <p:txBody>
          <a:bodyPr wrap="square">
            <a:spAutoFit/>
          </a:bodyPr>
          <a:lstStyle/>
          <a:p>
            <a:pPr algn="just"/>
            <a:r>
              <a:rPr lang="es-MX" b="1" dirty="0">
                <a:solidFill>
                  <a:srgbClr val="0094BB"/>
                </a:solidFill>
                <a:latin typeface="Avenir Next LT Pro Demi" panose="020B0704020202020204" pitchFamily="34" charset="0"/>
              </a:rPr>
              <a:t>RECURSOS ETIQUETADOS</a:t>
            </a:r>
          </a:p>
          <a:p>
            <a:pPr algn="just"/>
            <a:r>
              <a:rPr lang="es-ES" sz="1200" b="1" dirty="0">
                <a:solidFill>
                  <a:srgbClr val="023D77"/>
                </a:solidFill>
                <a:latin typeface="Avenir Next LT Pro Demi" panose="020B0704020202020204" pitchFamily="34" charset="0"/>
              </a:rPr>
              <a:t>Son los recursos que provienen de transferencias federales etiquetadas</a:t>
            </a:r>
            <a:r>
              <a:rPr lang="es-ES" sz="1200" b="1" dirty="0">
                <a:solidFill>
                  <a:srgbClr val="0B4795"/>
                </a:solidFill>
                <a:latin typeface="Avenir Next LT Pro Demi" panose="020B0704020202020204" pitchFamily="34" charset="0"/>
              </a:rPr>
              <a:t>, </a:t>
            </a:r>
            <a:r>
              <a:rPr lang="es-ES" sz="1200" b="1" dirty="0">
                <a:solidFill>
                  <a:srgbClr val="023D77"/>
                </a:solidFill>
                <a:latin typeface="Avenir Next LT Pro Demi" panose="020B0704020202020204" pitchFamily="34" charset="0"/>
              </a:rPr>
              <a:t>en el caso de los Municipios</a:t>
            </a:r>
            <a:r>
              <a:rPr lang="es-ES" sz="1200" b="1" dirty="0">
                <a:solidFill>
                  <a:srgbClr val="0B4795"/>
                </a:solidFill>
                <a:latin typeface="Avenir Next LT Pro Demi" panose="020B0704020202020204" pitchFamily="34" charset="0"/>
              </a:rPr>
              <a:t>, </a:t>
            </a:r>
            <a:r>
              <a:rPr lang="es-ES" sz="1200" b="1" dirty="0">
                <a:solidFill>
                  <a:srgbClr val="023D77"/>
                </a:solidFill>
                <a:latin typeface="Avenir Next LT Pro Demi" panose="020B0704020202020204" pitchFamily="34" charset="0"/>
              </a:rPr>
              <a:t>adicionalmente se incluyen las erogaciones que éstos realizan con recursos de la Entidad Federativa </a:t>
            </a:r>
            <a:r>
              <a:rPr lang="es-MX" sz="1200" b="1" dirty="0">
                <a:solidFill>
                  <a:srgbClr val="023D77"/>
                </a:solidFill>
                <a:latin typeface="Avenir Next LT Pro Demi" panose="020B0704020202020204" pitchFamily="34" charset="0"/>
              </a:rPr>
              <a:t>con un destino específico</a:t>
            </a:r>
            <a:r>
              <a:rPr lang="es-MX" sz="1200" b="1" dirty="0">
                <a:solidFill>
                  <a:srgbClr val="0B4795"/>
                </a:solidFill>
                <a:latin typeface="Avenir Next LT Pro Demi" panose="020B0704020202020204" pitchFamily="34" charset="0"/>
              </a:rPr>
              <a:t>.</a:t>
            </a:r>
            <a:endParaRPr lang="es-MX" sz="1200" b="1" dirty="0">
              <a:latin typeface="Avenir Next LT Pro Demi" panose="020B0704020202020204" pitchFamily="34" charset="0"/>
            </a:endParaRPr>
          </a:p>
        </p:txBody>
      </p:sp>
    </p:spTree>
    <p:extLst>
      <p:ext uri="{BB962C8B-B14F-4D97-AF65-F5344CB8AC3E}">
        <p14:creationId xmlns:p14="http://schemas.microsoft.com/office/powerpoint/2010/main" val="114992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4BEB3A4-A7B5-E763-0349-E7D578EE6C3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2DEFF5-7200-D301-0F35-FC49C7DA5CEB}"/>
              </a:ext>
            </a:extLst>
          </p:cNvPr>
          <p:cNvSpPr txBox="1"/>
          <p:nvPr/>
        </p:nvSpPr>
        <p:spPr>
          <a:xfrm>
            <a:off x="1104900" y="2296228"/>
            <a:ext cx="8027068" cy="4221027"/>
          </a:xfrm>
          <a:prstGeom prst="rect">
            <a:avLst/>
          </a:prstGeom>
          <a:noFill/>
        </p:spPr>
        <p:txBody>
          <a:bodyPr wrap="square">
            <a:spAutoFit/>
          </a:bodyPr>
          <a:lstStyle/>
          <a:p>
            <a:pPr algn="just"/>
            <a:r>
              <a:rPr lang="es-ES" sz="1400" b="1" dirty="0">
                <a:solidFill>
                  <a:srgbClr val="003D7B"/>
                </a:solidFill>
                <a:latin typeface="Avenir Next LT Pro Demi" panose="020B0704020202020204" pitchFamily="34" charset="0"/>
              </a:rPr>
              <a:t>El presupuesto ciudadano es el documento mediante el cual los gobiernos transparentes y democráticos ponen a disposición de la ciudadanía la información necesaria para que conozca, de manera clara y transparente, el destino de los recursos y como son utilizados.</a:t>
            </a:r>
          </a:p>
          <a:p>
            <a:pPr algn="just"/>
            <a:endParaRPr lang="es-ES" sz="1400" b="1" dirty="0">
              <a:solidFill>
                <a:srgbClr val="003D7B"/>
              </a:solidFill>
              <a:latin typeface="Avenir Next LT Pro Demi" panose="020B0704020202020204" pitchFamily="34" charset="0"/>
            </a:endParaRPr>
          </a:p>
          <a:p>
            <a:pPr algn="just"/>
            <a:r>
              <a:rPr lang="es-ES" sz="1400" b="1" dirty="0">
                <a:solidFill>
                  <a:srgbClr val="003D7B"/>
                </a:solidFill>
                <a:latin typeface="Avenir Next LT Pro Demi" panose="020B0704020202020204" pitchFamily="34" charset="0"/>
              </a:rPr>
              <a:t>Es de interés público conocer qué hace el Gobierno con los recursos que se recaudan a través de nuestros impuestos; por lo que el Presupuesto Ciudadano busca dar respuesta a:</a:t>
            </a:r>
          </a:p>
          <a:p>
            <a:pPr algn="just"/>
            <a:endParaRPr lang="es-ES" sz="1400" b="1" dirty="0">
              <a:solidFill>
                <a:srgbClr val="785AB2"/>
              </a:solidFill>
              <a:latin typeface="Avenir Next LT Pro Demi" panose="020B0704020202020204" pitchFamily="34" charset="0"/>
            </a:endParaRPr>
          </a:p>
          <a:p>
            <a:pPr algn="just"/>
            <a:endParaRPr lang="es-ES" b="1" dirty="0">
              <a:solidFill>
                <a:srgbClr val="785AB2"/>
              </a:solidFill>
              <a:latin typeface="Avenir Next LT Pro Demi" panose="020B0704020202020204" pitchFamily="34" charset="0"/>
            </a:endParaRPr>
          </a:p>
          <a:p>
            <a:pPr algn="just"/>
            <a:r>
              <a:rPr lang="es-ES" b="1" dirty="0">
                <a:solidFill>
                  <a:srgbClr val="785AB2"/>
                </a:solidFill>
                <a:latin typeface="Avenir Next LT Pro Demi" panose="020B0704020202020204" pitchFamily="34" charset="0"/>
              </a:rPr>
              <a:t>¿Cuánto es lo que se recauda?</a:t>
            </a:r>
          </a:p>
          <a:p>
            <a:pPr algn="just"/>
            <a:r>
              <a:rPr lang="es-ES" b="1" dirty="0">
                <a:solidFill>
                  <a:srgbClr val="003D7B"/>
                </a:solidFill>
                <a:latin typeface="Avenir Next LT Pro Demi" panose="020B0704020202020204" pitchFamily="34" charset="0"/>
              </a:rPr>
              <a:t>¿Cómo se administran los recursos?</a:t>
            </a:r>
          </a:p>
          <a:p>
            <a:pPr algn="just"/>
            <a:r>
              <a:rPr lang="es-ES" b="1" dirty="0">
                <a:solidFill>
                  <a:srgbClr val="785AB2"/>
                </a:solidFill>
                <a:latin typeface="Avenir Next LT Pro Demi" panose="020B0704020202020204" pitchFamily="34" charset="0"/>
              </a:rPr>
              <a:t>¿Cómo y en qué se gastan?</a:t>
            </a:r>
          </a:p>
          <a:p>
            <a:pPr algn="just"/>
            <a:r>
              <a:rPr lang="es-ES" b="1" dirty="0">
                <a:solidFill>
                  <a:srgbClr val="003D7B"/>
                </a:solidFill>
                <a:latin typeface="Avenir Next LT Pro Demi" panose="020B0704020202020204" pitchFamily="34" charset="0"/>
              </a:rPr>
              <a:t>¿A quién beneficia ese gasto?</a:t>
            </a:r>
          </a:p>
          <a:p>
            <a:pPr algn="just"/>
            <a:endParaRPr lang="es-ES" sz="1400" b="1" dirty="0">
              <a:solidFill>
                <a:srgbClr val="003D7B"/>
              </a:solidFill>
              <a:latin typeface="Avenir Next LT Pro Demi" panose="020B0704020202020204" pitchFamily="34" charset="0"/>
            </a:endParaRPr>
          </a:p>
          <a:p>
            <a:pPr algn="just"/>
            <a:endParaRPr lang="es-ES" sz="1400" b="1" dirty="0">
              <a:solidFill>
                <a:srgbClr val="003D7B"/>
              </a:solidFill>
              <a:latin typeface="Avenir Next LT Pro Demi" panose="020B0704020202020204" pitchFamily="34" charset="0"/>
            </a:endParaRPr>
          </a:p>
          <a:p>
            <a:pPr algn="just"/>
            <a:endParaRPr lang="es-ES" sz="1400" b="1" dirty="0">
              <a:solidFill>
                <a:srgbClr val="003D7B"/>
              </a:solidFill>
              <a:latin typeface="Avenir Next LT Pro Demi" panose="020B0704020202020204" pitchFamily="34" charset="0"/>
            </a:endParaRPr>
          </a:p>
          <a:p>
            <a:pPr algn="just"/>
            <a:r>
              <a:rPr lang="es-ES" sz="1400" b="1" dirty="0">
                <a:solidFill>
                  <a:srgbClr val="003D7B"/>
                </a:solidFill>
                <a:latin typeface="Avenir Next LT Pro Demi" panose="020B0704020202020204" pitchFamily="34" charset="0"/>
              </a:rPr>
              <a:t>En este se contemplan las acciones que pueden realizar las y los ciudadanos acerca de la participación y contraloría social.</a:t>
            </a:r>
          </a:p>
        </p:txBody>
      </p:sp>
    </p:spTree>
    <p:extLst>
      <p:ext uri="{BB962C8B-B14F-4D97-AF65-F5344CB8AC3E}">
        <p14:creationId xmlns:p14="http://schemas.microsoft.com/office/powerpoint/2010/main" val="1217788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3B40EF9-7712-9379-385C-D5AD9EF4594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1B5C83-808C-5142-31FE-83030D49D1EF}"/>
              </a:ext>
            </a:extLst>
          </p:cNvPr>
          <p:cNvSpPr txBox="1"/>
          <p:nvPr/>
        </p:nvSpPr>
        <p:spPr>
          <a:xfrm>
            <a:off x="4339120" y="1799694"/>
            <a:ext cx="4673600" cy="1671804"/>
          </a:xfrm>
          <a:prstGeom prst="rect">
            <a:avLst/>
          </a:prstGeom>
          <a:noFill/>
        </p:spPr>
        <p:txBody>
          <a:bodyPr wrap="square">
            <a:spAutoFit/>
          </a:bodyPr>
          <a:lstStyle/>
          <a:p>
            <a:pPr algn="just">
              <a:lnSpc>
                <a:spcPct val="150000"/>
              </a:lnSpc>
            </a:pPr>
            <a:r>
              <a:rPr lang="es-ES" sz="1400" b="1" dirty="0">
                <a:solidFill>
                  <a:srgbClr val="003C77"/>
                </a:solidFill>
                <a:latin typeface="Avenir Next LT Pro Demi" panose="020B0704020202020204" pitchFamily="34" charset="0"/>
              </a:rPr>
              <a:t>El gasto público se destina para el cumplimiento de las funciones de los distintos órganos del Gobierno del Estado, los cuales están orientados a cubrir las necesidades de la sociedad en general, dichas funciones son las siguientes (en millones de </a:t>
            </a:r>
            <a:r>
              <a:rPr lang="es-MX" sz="1400" b="1" dirty="0">
                <a:solidFill>
                  <a:srgbClr val="003C77"/>
                </a:solidFill>
                <a:latin typeface="Avenir Next LT Pro Demi" panose="020B0704020202020204" pitchFamily="34" charset="0"/>
              </a:rPr>
              <a:t>pesos):</a:t>
            </a:r>
            <a:endParaRPr lang="es-MX" sz="1400" b="1" dirty="0">
              <a:latin typeface="Avenir Next LT Pro Demi" panose="020B0704020202020204" pitchFamily="34" charset="0"/>
            </a:endParaRPr>
          </a:p>
        </p:txBody>
      </p:sp>
      <p:sp>
        <p:nvSpPr>
          <p:cNvPr id="2" name="CuadroTexto 1">
            <a:extLst>
              <a:ext uri="{FF2B5EF4-FFF2-40B4-BE49-F238E27FC236}">
                <a16:creationId xmlns:a16="http://schemas.microsoft.com/office/drawing/2014/main" id="{5281FE2B-5968-8790-AE32-284BD944D304}"/>
              </a:ext>
            </a:extLst>
          </p:cNvPr>
          <p:cNvSpPr txBox="1"/>
          <p:nvPr/>
        </p:nvSpPr>
        <p:spPr>
          <a:xfrm>
            <a:off x="6047483" y="4450300"/>
            <a:ext cx="2070100" cy="1348639"/>
          </a:xfrm>
          <a:prstGeom prst="rect">
            <a:avLst/>
          </a:prstGeom>
          <a:noFill/>
        </p:spPr>
        <p:txBody>
          <a:bodyPr wrap="square">
            <a:spAutoFit/>
          </a:bodyPr>
          <a:lstStyle/>
          <a:p>
            <a:pPr algn="r">
              <a:lnSpc>
                <a:spcPct val="150000"/>
              </a:lnSpc>
            </a:pPr>
            <a:r>
              <a:rPr lang="pt-BR" sz="1400" dirty="0">
                <a:solidFill>
                  <a:schemeClr val="bg1">
                    <a:lumMod val="95000"/>
                  </a:schemeClr>
                </a:solidFill>
                <a:latin typeface="Avenir Next LT Pro Demi" panose="020B0704020202020204" pitchFamily="34" charset="0"/>
              </a:rPr>
              <a:t>$21,541,198,456</a:t>
            </a:r>
          </a:p>
          <a:p>
            <a:pPr algn="r">
              <a:lnSpc>
                <a:spcPct val="150000"/>
              </a:lnSpc>
            </a:pPr>
            <a:r>
              <a:rPr lang="pt-BR" sz="1400" dirty="0">
                <a:solidFill>
                  <a:schemeClr val="bg1">
                    <a:lumMod val="95000"/>
                  </a:schemeClr>
                </a:solidFill>
                <a:latin typeface="Avenir Next LT Pro Demi" panose="020B0704020202020204" pitchFamily="34" charset="0"/>
              </a:rPr>
              <a:t>$59,699,284,824</a:t>
            </a:r>
          </a:p>
          <a:p>
            <a:pPr algn="r">
              <a:lnSpc>
                <a:spcPct val="150000"/>
              </a:lnSpc>
            </a:pPr>
            <a:r>
              <a:rPr lang="pt-BR" sz="1400" dirty="0">
                <a:solidFill>
                  <a:schemeClr val="bg1">
                    <a:lumMod val="95000"/>
                  </a:schemeClr>
                </a:solidFill>
                <a:latin typeface="Avenir Next LT Pro Demi" panose="020B0704020202020204" pitchFamily="34" charset="0"/>
              </a:rPr>
              <a:t>$9,698,884,810</a:t>
            </a:r>
          </a:p>
          <a:p>
            <a:pPr algn="r">
              <a:lnSpc>
                <a:spcPct val="150000"/>
              </a:lnSpc>
            </a:pPr>
            <a:r>
              <a:rPr lang="pt-BR" sz="1400" dirty="0">
                <a:solidFill>
                  <a:schemeClr val="bg1">
                    <a:lumMod val="95000"/>
                  </a:schemeClr>
                </a:solidFill>
                <a:latin typeface="Avenir Next LT Pro Demi" panose="020B0704020202020204" pitchFamily="34" charset="0"/>
              </a:rPr>
              <a:t>$26,090,088,367</a:t>
            </a:r>
          </a:p>
        </p:txBody>
      </p:sp>
      <p:sp>
        <p:nvSpPr>
          <p:cNvPr id="5" name="CuadroTexto 4">
            <a:extLst>
              <a:ext uri="{FF2B5EF4-FFF2-40B4-BE49-F238E27FC236}">
                <a16:creationId xmlns:a16="http://schemas.microsoft.com/office/drawing/2014/main" id="{AFE4278E-ED1E-8EB0-319F-4EC5D3941A86}"/>
              </a:ext>
            </a:extLst>
          </p:cNvPr>
          <p:cNvSpPr txBox="1"/>
          <p:nvPr/>
        </p:nvSpPr>
        <p:spPr>
          <a:xfrm>
            <a:off x="3100227" y="5846619"/>
            <a:ext cx="5029200" cy="420115"/>
          </a:xfrm>
          <a:prstGeom prst="rect">
            <a:avLst/>
          </a:prstGeom>
          <a:noFill/>
        </p:spPr>
        <p:txBody>
          <a:bodyPr wrap="square">
            <a:spAutoFit/>
          </a:bodyPr>
          <a:lstStyle/>
          <a:p>
            <a:pPr algn="r">
              <a:lnSpc>
                <a:spcPct val="150000"/>
              </a:lnSpc>
            </a:pPr>
            <a:r>
              <a:rPr lang="pt-BR" sz="1600" b="1" dirty="0">
                <a:solidFill>
                  <a:schemeClr val="bg1"/>
                </a:solidFill>
                <a:latin typeface="Avenir Next LT Pro Demi" panose="020B0704020202020204" pitchFamily="34" charset="0"/>
              </a:rPr>
              <a:t>$117,029,456,456</a:t>
            </a:r>
          </a:p>
        </p:txBody>
      </p:sp>
    </p:spTree>
    <p:extLst>
      <p:ext uri="{BB962C8B-B14F-4D97-AF65-F5344CB8AC3E}">
        <p14:creationId xmlns:p14="http://schemas.microsoft.com/office/powerpoint/2010/main" val="3139276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A8F8CA1-6AD9-95BB-DE3B-1050ACCBB04E}"/>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F6FF07B-D4FB-CD7F-3D17-246CC03304A1}"/>
              </a:ext>
            </a:extLst>
          </p:cNvPr>
          <p:cNvSpPr txBox="1"/>
          <p:nvPr/>
        </p:nvSpPr>
        <p:spPr>
          <a:xfrm>
            <a:off x="6099997" y="3007497"/>
            <a:ext cx="3187700" cy="1753750"/>
          </a:xfrm>
          <a:prstGeom prst="rect">
            <a:avLst/>
          </a:prstGeom>
          <a:noFill/>
        </p:spPr>
        <p:txBody>
          <a:bodyPr wrap="square">
            <a:spAutoFit/>
          </a:bodyPr>
          <a:lstStyle/>
          <a:p>
            <a:pPr algn="r">
              <a:lnSpc>
                <a:spcPct val="150000"/>
              </a:lnSpc>
            </a:pPr>
            <a:r>
              <a:rPr lang="pt-BR" sz="1400" dirty="0">
                <a:solidFill>
                  <a:schemeClr val="bg1">
                    <a:lumMod val="95000"/>
                  </a:schemeClr>
                </a:solidFill>
                <a:latin typeface="Avenir Next LT Pro Demi" panose="020B0704020202020204" pitchFamily="34" charset="0"/>
              </a:rPr>
              <a:t>$35,385,668,315		30%</a:t>
            </a:r>
          </a:p>
          <a:p>
            <a:pPr algn="r">
              <a:lnSpc>
                <a:spcPct val="150000"/>
              </a:lnSpc>
            </a:pPr>
            <a:r>
              <a:rPr lang="pt-BR" sz="1400" dirty="0">
                <a:solidFill>
                  <a:schemeClr val="bg1">
                    <a:lumMod val="95000"/>
                  </a:schemeClr>
                </a:solidFill>
                <a:latin typeface="Avenir Next LT Pro Demi" panose="020B0704020202020204" pitchFamily="34" charset="0"/>
              </a:rPr>
              <a:t>$11,202,206,347		10%</a:t>
            </a:r>
          </a:p>
          <a:p>
            <a:pPr algn="r">
              <a:lnSpc>
                <a:spcPct val="150000"/>
              </a:lnSpc>
            </a:pPr>
            <a:r>
              <a:rPr lang="pt-BR" sz="1400" dirty="0">
                <a:solidFill>
                  <a:schemeClr val="bg1">
                    <a:lumMod val="95000"/>
                  </a:schemeClr>
                </a:solidFill>
                <a:latin typeface="Avenir Next LT Pro Demi" panose="020B0704020202020204" pitchFamily="34" charset="0"/>
              </a:rPr>
              <a:t>$9,358,900,528		8%</a:t>
            </a:r>
          </a:p>
          <a:p>
            <a:pPr algn="r">
              <a:lnSpc>
                <a:spcPct val="150000"/>
              </a:lnSpc>
            </a:pPr>
            <a:r>
              <a:rPr lang="pt-BR" sz="1400" dirty="0">
                <a:solidFill>
                  <a:schemeClr val="bg1">
                    <a:lumMod val="95000"/>
                  </a:schemeClr>
                </a:solidFill>
                <a:latin typeface="Avenir Next LT Pro Demi" panose="020B0704020202020204" pitchFamily="34" charset="0"/>
              </a:rPr>
              <a:t>$14,177,950,296		12%</a:t>
            </a:r>
          </a:p>
          <a:p>
            <a:pPr algn="r">
              <a:lnSpc>
                <a:spcPct val="150000"/>
              </a:lnSpc>
            </a:pPr>
            <a:endParaRPr lang="pt-BR" sz="1600" dirty="0">
              <a:solidFill>
                <a:schemeClr val="bg1"/>
              </a:solidFill>
              <a:latin typeface="Avenir Next LT Pro Demi" panose="020B0704020202020204" pitchFamily="34" charset="0"/>
            </a:endParaRPr>
          </a:p>
        </p:txBody>
      </p:sp>
      <p:sp>
        <p:nvSpPr>
          <p:cNvPr id="6" name="CuadroTexto 5">
            <a:extLst>
              <a:ext uri="{FF2B5EF4-FFF2-40B4-BE49-F238E27FC236}">
                <a16:creationId xmlns:a16="http://schemas.microsoft.com/office/drawing/2014/main" id="{2641AE6D-6580-E058-2CE7-DAFBD7073380}"/>
              </a:ext>
            </a:extLst>
          </p:cNvPr>
          <p:cNvSpPr txBox="1"/>
          <p:nvPr/>
        </p:nvSpPr>
        <p:spPr>
          <a:xfrm>
            <a:off x="3939497" y="5986222"/>
            <a:ext cx="5397500" cy="743280"/>
          </a:xfrm>
          <a:prstGeom prst="rect">
            <a:avLst/>
          </a:prstGeom>
          <a:noFill/>
        </p:spPr>
        <p:txBody>
          <a:bodyPr wrap="square">
            <a:spAutoFit/>
          </a:bodyPr>
          <a:lstStyle/>
          <a:p>
            <a:pPr algn="r">
              <a:lnSpc>
                <a:spcPct val="150000"/>
              </a:lnSpc>
            </a:pPr>
            <a:r>
              <a:rPr lang="pt-BR" sz="1400" dirty="0">
                <a:solidFill>
                  <a:schemeClr val="bg1">
                    <a:lumMod val="95000"/>
                  </a:schemeClr>
                </a:solidFill>
                <a:latin typeface="Avenir Next LT Pro Demi" panose="020B0704020202020204" pitchFamily="34" charset="0"/>
              </a:rPr>
              <a:t>         $21,555,769,883		18%</a:t>
            </a:r>
          </a:p>
          <a:p>
            <a:pPr algn="r">
              <a:lnSpc>
                <a:spcPct val="150000"/>
              </a:lnSpc>
            </a:pPr>
            <a:r>
              <a:rPr lang="pt-BR" sz="1600" b="1" dirty="0">
                <a:solidFill>
                  <a:schemeClr val="bg1"/>
                </a:solidFill>
                <a:latin typeface="Avenir Next LT Pro Demi" panose="020B0704020202020204" pitchFamily="34" charset="0"/>
              </a:rPr>
              <a:t>$117,029,456,456		100%</a:t>
            </a:r>
            <a:endParaRPr lang="es-MX" sz="1600" dirty="0">
              <a:latin typeface="Avenir Next LT Pro Demi" panose="020B0704020202020204" pitchFamily="34" charset="0"/>
            </a:endParaRPr>
          </a:p>
        </p:txBody>
      </p:sp>
      <p:sp>
        <p:nvSpPr>
          <p:cNvPr id="8" name="CuadroTexto 7">
            <a:extLst>
              <a:ext uri="{FF2B5EF4-FFF2-40B4-BE49-F238E27FC236}">
                <a16:creationId xmlns:a16="http://schemas.microsoft.com/office/drawing/2014/main" id="{51BEEC95-97E4-1C57-7B37-02F40BC20484}"/>
              </a:ext>
            </a:extLst>
          </p:cNvPr>
          <p:cNvSpPr txBox="1"/>
          <p:nvPr/>
        </p:nvSpPr>
        <p:spPr>
          <a:xfrm>
            <a:off x="3903823" y="4631172"/>
            <a:ext cx="5397500" cy="1348639"/>
          </a:xfrm>
          <a:prstGeom prst="rect">
            <a:avLst/>
          </a:prstGeom>
          <a:noFill/>
        </p:spPr>
        <p:txBody>
          <a:bodyPr wrap="square">
            <a:spAutoFit/>
          </a:bodyPr>
          <a:lstStyle/>
          <a:p>
            <a:pPr algn="r">
              <a:lnSpc>
                <a:spcPct val="150000"/>
              </a:lnSpc>
            </a:pPr>
            <a:r>
              <a:rPr lang="pt-BR" sz="1400" dirty="0">
                <a:solidFill>
                  <a:schemeClr val="bg1">
                    <a:lumMod val="95000"/>
                  </a:schemeClr>
                </a:solidFill>
                <a:latin typeface="Avenir Next LT Pro Demi" panose="020B0704020202020204" pitchFamily="34" charset="0"/>
              </a:rPr>
              <a:t>$3,532,943,104		3%</a:t>
            </a:r>
          </a:p>
          <a:p>
            <a:pPr algn="r">
              <a:lnSpc>
                <a:spcPct val="150000"/>
              </a:lnSpc>
            </a:pPr>
            <a:r>
              <a:rPr lang="pt-BR" sz="1400" dirty="0">
                <a:solidFill>
                  <a:schemeClr val="bg1">
                    <a:lumMod val="95000"/>
                  </a:schemeClr>
                </a:solidFill>
                <a:latin typeface="Avenir Next LT Pro Demi" panose="020B0704020202020204" pitchFamily="34" charset="0"/>
              </a:rPr>
              <a:t>$2,006,092,306		2%</a:t>
            </a:r>
          </a:p>
          <a:p>
            <a:pPr algn="r">
              <a:lnSpc>
                <a:spcPct val="150000"/>
              </a:lnSpc>
            </a:pPr>
            <a:r>
              <a:rPr lang="pt-BR" sz="1400" dirty="0">
                <a:solidFill>
                  <a:schemeClr val="bg1">
                    <a:lumMod val="95000"/>
                  </a:schemeClr>
                </a:solidFill>
                <a:latin typeface="Avenir Next LT Pro Demi" panose="020B0704020202020204" pitchFamily="34" charset="0"/>
              </a:rPr>
              <a:t>                           $18,085,978,175		15%</a:t>
            </a:r>
          </a:p>
          <a:p>
            <a:pPr algn="r">
              <a:lnSpc>
                <a:spcPct val="150000"/>
              </a:lnSpc>
            </a:pPr>
            <a:r>
              <a:rPr lang="pt-BR" sz="1400" dirty="0">
                <a:solidFill>
                  <a:schemeClr val="bg1">
                    <a:lumMod val="95000"/>
                  </a:schemeClr>
                </a:solidFill>
                <a:latin typeface="Avenir Next LT Pro Demi" panose="020B0704020202020204" pitchFamily="34" charset="0"/>
              </a:rPr>
              <a:t>$1,723,947,502		1%</a:t>
            </a:r>
          </a:p>
        </p:txBody>
      </p:sp>
    </p:spTree>
    <p:extLst>
      <p:ext uri="{BB962C8B-B14F-4D97-AF65-F5344CB8AC3E}">
        <p14:creationId xmlns:p14="http://schemas.microsoft.com/office/powerpoint/2010/main" val="3915869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F08D6AA-4D54-3047-E9E7-BA870186891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D35FA08-0805-6588-C9A5-D342C7A64909}"/>
              </a:ext>
            </a:extLst>
          </p:cNvPr>
          <p:cNvSpPr txBox="1"/>
          <p:nvPr/>
        </p:nvSpPr>
        <p:spPr>
          <a:xfrm>
            <a:off x="1028843" y="2930649"/>
            <a:ext cx="7975600" cy="3610797"/>
          </a:xfrm>
          <a:prstGeom prst="rect">
            <a:avLst/>
          </a:prstGeom>
          <a:noFill/>
        </p:spPr>
        <p:txBody>
          <a:bodyPr wrap="square">
            <a:spAutoFit/>
          </a:bodyPr>
          <a:lstStyle/>
          <a:p>
            <a:pPr algn="just">
              <a:lnSpc>
                <a:spcPct val="150000"/>
              </a:lnSpc>
            </a:pPr>
            <a:r>
              <a:rPr lang="es-ES" sz="1400" b="1" dirty="0">
                <a:solidFill>
                  <a:srgbClr val="003C77"/>
                </a:solidFill>
                <a:latin typeface="Avenir Next LT Pro Demi" panose="020B0704020202020204" pitchFamily="34" charset="0"/>
              </a:rPr>
              <a:t>Es un conjunto de procedimientos y recursos, usados con pericia y habilidad, que utilizan las administraciones públicas para planear, coordinar y controlar, por medio de presupuestos, todas sus funciones y operaciones, con el fin de que obtenga el máximo rendimiento de sus recursos. </a:t>
            </a:r>
          </a:p>
          <a:p>
            <a:pPr algn="just">
              <a:lnSpc>
                <a:spcPct val="150000"/>
              </a:lnSpc>
            </a:pPr>
            <a:endParaRPr lang="es-ES" sz="1400" b="1" dirty="0">
              <a:solidFill>
                <a:srgbClr val="003C77"/>
              </a:solidFill>
              <a:latin typeface="Avenir Next LT Pro Demi" panose="020B0704020202020204" pitchFamily="34" charset="0"/>
            </a:endParaRPr>
          </a:p>
          <a:p>
            <a:pPr algn="just">
              <a:lnSpc>
                <a:spcPct val="150000"/>
              </a:lnSpc>
            </a:pPr>
            <a:r>
              <a:rPr lang="es-ES" sz="1400" b="1" dirty="0">
                <a:solidFill>
                  <a:srgbClr val="003C77"/>
                </a:solidFill>
                <a:latin typeface="Avenir Next LT Pro Demi" panose="020B0704020202020204" pitchFamily="34" charset="0"/>
              </a:rPr>
              <a:t>El Gobierno actual implementó el Acuerdo de Austeridad, conforme el cual se busca asegurar la eficiencia y eficacia en el uso de recursos públicos, así como la sustentabilidad e incremento de los ingresos del Estado. Dentro de los pilares estratégicos de dicho programa, se encuentra un ajuste sustancial y multianual del gasto operativo. Este ajuste al gasto será implementado a través de una mejor utilización de los activos del Estado así como reduciendo </a:t>
            </a:r>
            <a:r>
              <a:rPr lang="es-MX" sz="1400" b="1" dirty="0">
                <a:solidFill>
                  <a:srgbClr val="003C77"/>
                </a:solidFill>
                <a:latin typeface="Avenir Next LT Pro Demi" panose="020B0704020202020204" pitchFamily="34" charset="0"/>
              </a:rPr>
              <a:t>el gasto de Gobierno.</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408654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2F1388-D850-225A-258C-25AAEC32BF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04BC649-5EBA-88EA-83A4-B9DF0FA84C32}"/>
              </a:ext>
            </a:extLst>
          </p:cNvPr>
          <p:cNvSpPr txBox="1"/>
          <p:nvPr/>
        </p:nvSpPr>
        <p:spPr>
          <a:xfrm>
            <a:off x="1140431" y="3081378"/>
            <a:ext cx="7983021" cy="2318135"/>
          </a:xfrm>
          <a:prstGeom prst="rect">
            <a:avLst/>
          </a:prstGeom>
          <a:noFill/>
        </p:spPr>
        <p:txBody>
          <a:bodyPr wrap="square">
            <a:spAutoFit/>
          </a:bodyPr>
          <a:lstStyle/>
          <a:p>
            <a:pPr algn="just">
              <a:lnSpc>
                <a:spcPct val="150000"/>
              </a:lnSpc>
            </a:pPr>
            <a:r>
              <a:rPr lang="es-ES" sz="1400" b="1" dirty="0">
                <a:solidFill>
                  <a:srgbClr val="003C77"/>
                </a:solidFill>
                <a:latin typeface="Avenir Next LT Pro Demi" panose="020B0704020202020204" pitchFamily="34" charset="0"/>
              </a:rPr>
              <a:t>Es la verificación del desempeño del nivel de cumplimiento de los objetivos y metas de los programas presupuestarios. </a:t>
            </a:r>
          </a:p>
          <a:p>
            <a:pPr algn="just">
              <a:lnSpc>
                <a:spcPct val="150000"/>
              </a:lnSpc>
            </a:pPr>
            <a:endParaRPr lang="es-ES" sz="1400" b="1" dirty="0">
              <a:solidFill>
                <a:srgbClr val="003C77"/>
              </a:solidFill>
              <a:latin typeface="Avenir Next LT Pro Demi" panose="020B0704020202020204" pitchFamily="34" charset="0"/>
            </a:endParaRPr>
          </a:p>
          <a:p>
            <a:pPr algn="just">
              <a:lnSpc>
                <a:spcPct val="150000"/>
              </a:lnSpc>
            </a:pPr>
            <a:endParaRPr lang="es-ES" sz="1400" b="1" dirty="0">
              <a:solidFill>
                <a:srgbClr val="003C77"/>
              </a:solidFill>
              <a:latin typeface="Avenir Next LT Pro Demi" panose="020B0704020202020204" pitchFamily="34" charset="0"/>
            </a:endParaRPr>
          </a:p>
          <a:p>
            <a:pPr algn="just">
              <a:lnSpc>
                <a:spcPct val="150000"/>
              </a:lnSpc>
            </a:pPr>
            <a:r>
              <a:rPr lang="es-ES" sz="1400" b="1" dirty="0">
                <a:solidFill>
                  <a:srgbClr val="003C77"/>
                </a:solidFill>
                <a:latin typeface="Avenir Next LT Pro Demi" panose="020B0704020202020204" pitchFamily="34" charset="0"/>
              </a:rPr>
              <a:t>El seguimiento continuo permite evaluar las estrategias y adecuarlas a las circunstancias variables además de contribuir a la toma de decisiones con información de calidad para la asignación y reasignación del gasto.</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3642116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5AF762B-3685-A155-46FA-E9EAE2E2982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91DE54C-E5FD-66A7-C10C-08BB64DB5F2E}"/>
              </a:ext>
            </a:extLst>
          </p:cNvPr>
          <p:cNvSpPr txBox="1"/>
          <p:nvPr/>
        </p:nvSpPr>
        <p:spPr>
          <a:xfrm>
            <a:off x="930239" y="3502795"/>
            <a:ext cx="8255000" cy="3138936"/>
          </a:xfrm>
          <a:prstGeom prst="rect">
            <a:avLst/>
          </a:prstGeom>
          <a:noFill/>
        </p:spPr>
        <p:txBody>
          <a:bodyPr wrap="square">
            <a:spAutoFit/>
          </a:bodyPr>
          <a:lstStyle/>
          <a:p>
            <a:pPr algn="just"/>
            <a:endParaRPr lang="es-MX" sz="1200" b="1" dirty="0">
              <a:solidFill>
                <a:srgbClr val="7C5CB5"/>
              </a:solidFill>
              <a:latin typeface="Avenir Next LT Pro Demi" panose="020B0704020202020204" pitchFamily="34" charset="0"/>
            </a:endParaRPr>
          </a:p>
          <a:p>
            <a:pPr algn="just"/>
            <a:endParaRPr lang="es-MX" sz="1200" b="1" dirty="0">
              <a:solidFill>
                <a:srgbClr val="7C5CB5"/>
              </a:solidFill>
              <a:latin typeface="Avenir Next LT Pro Demi" panose="020B0704020202020204" pitchFamily="34" charset="0"/>
            </a:endParaRPr>
          </a:p>
          <a:p>
            <a:pPr algn="just"/>
            <a:r>
              <a:rPr lang="es-MX" sz="1600" b="1" dirty="0">
                <a:solidFill>
                  <a:srgbClr val="7C5CB5"/>
                </a:solidFill>
                <a:latin typeface="Avenir Next LT Pro Demi" panose="020B0704020202020204" pitchFamily="34" charset="0"/>
              </a:rPr>
              <a:t>FUNCION DE LA EVALUACION</a:t>
            </a:r>
          </a:p>
          <a:p>
            <a:pPr algn="just"/>
            <a:r>
              <a:rPr lang="es-ES" sz="1200" b="1" dirty="0">
                <a:solidFill>
                  <a:srgbClr val="003C77"/>
                </a:solidFill>
                <a:latin typeface="Avenir Next LT Pro Demi" panose="020B0704020202020204" pitchFamily="34" charset="0"/>
              </a:rPr>
              <a:t>Este instrumento recopila la información del desempeño de los Programas presupuestarios de la</a:t>
            </a:r>
          </a:p>
          <a:p>
            <a:pPr algn="just"/>
            <a:r>
              <a:rPr lang="es-MX" sz="1200" b="1" dirty="0">
                <a:solidFill>
                  <a:srgbClr val="003C77"/>
                </a:solidFill>
                <a:latin typeface="Avenir Next LT Pro Demi" panose="020B0704020202020204" pitchFamily="34" charset="0"/>
              </a:rPr>
              <a:t>Administración Pública.</a:t>
            </a:r>
          </a:p>
          <a:p>
            <a:pPr algn="just"/>
            <a:endParaRPr lang="es-MX" sz="1200" b="1" dirty="0">
              <a:solidFill>
                <a:srgbClr val="003C77"/>
              </a:solidFill>
              <a:latin typeface="Avenir Next LT Pro Demi" panose="020B0704020202020204" pitchFamily="34" charset="0"/>
            </a:endParaRPr>
          </a:p>
          <a:p>
            <a:pPr algn="just"/>
            <a:r>
              <a:rPr lang="es-ES" sz="1600" b="1" dirty="0">
                <a:solidFill>
                  <a:srgbClr val="7C5CB5"/>
                </a:solidFill>
                <a:latin typeface="Avenir Next LT Pro Demi" panose="020B0704020202020204" pitchFamily="34" charset="0"/>
              </a:rPr>
              <a:t>El acopio de información se utiliza para las siguientes funciones:</a:t>
            </a:r>
          </a:p>
          <a:p>
            <a:pPr algn="just">
              <a:lnSpc>
                <a:spcPct val="150000"/>
              </a:lnSpc>
            </a:pPr>
            <a:r>
              <a:rPr lang="es-ES" sz="1200" dirty="0">
                <a:solidFill>
                  <a:srgbClr val="003C77"/>
                </a:solidFill>
                <a:latin typeface="Avenir Next LT Pro" panose="020B0504020202020204" pitchFamily="34" charset="0"/>
              </a:rPr>
              <a:t>-Conocer el comportamiento de los Programas Presupuestarios.</a:t>
            </a:r>
          </a:p>
          <a:p>
            <a:pPr algn="just">
              <a:lnSpc>
                <a:spcPct val="150000"/>
              </a:lnSpc>
            </a:pPr>
            <a:r>
              <a:rPr lang="es-ES" sz="1200" dirty="0">
                <a:solidFill>
                  <a:srgbClr val="003C77"/>
                </a:solidFill>
                <a:latin typeface="Avenir Next LT Pro" panose="020B0504020202020204" pitchFamily="34" charset="0"/>
              </a:rPr>
              <a:t>-Contar con elementos para la tomade decisiones.</a:t>
            </a:r>
          </a:p>
          <a:p>
            <a:pPr algn="just">
              <a:lnSpc>
                <a:spcPct val="150000"/>
              </a:lnSpc>
            </a:pPr>
            <a:r>
              <a:rPr lang="es-ES" sz="1200" dirty="0">
                <a:solidFill>
                  <a:srgbClr val="003C77"/>
                </a:solidFill>
                <a:latin typeface="Avenir Next LT Pro" panose="020B0504020202020204" pitchFamily="34" charset="0"/>
              </a:rPr>
              <a:t>-Mejorar los objetivos, indicadores y metas de los programas.</a:t>
            </a:r>
          </a:p>
          <a:p>
            <a:pPr algn="just">
              <a:lnSpc>
                <a:spcPct val="150000"/>
              </a:lnSpc>
            </a:pPr>
            <a:r>
              <a:rPr lang="es-ES" sz="1200" dirty="0">
                <a:solidFill>
                  <a:srgbClr val="003C77"/>
                </a:solidFill>
                <a:latin typeface="Avenir Next LT Pro" panose="020B0504020202020204" pitchFamily="34" charset="0"/>
              </a:rPr>
              <a:t>-Identificar factores externos negativos o positivos que afecten el cumplimiento de los objetivos.</a:t>
            </a:r>
          </a:p>
          <a:p>
            <a:pPr algn="just">
              <a:lnSpc>
                <a:spcPct val="150000"/>
              </a:lnSpc>
            </a:pPr>
            <a:r>
              <a:rPr lang="es-ES" sz="1200" dirty="0">
                <a:solidFill>
                  <a:srgbClr val="003C77"/>
                </a:solidFill>
                <a:latin typeface="Avenir Next LT Pro" panose="020B0504020202020204" pitchFamily="34" charset="0"/>
              </a:rPr>
              <a:t>-Identificar los programas que pueden complementarse.</a:t>
            </a:r>
          </a:p>
          <a:p>
            <a:pPr algn="just">
              <a:lnSpc>
                <a:spcPct val="150000"/>
              </a:lnSpc>
            </a:pPr>
            <a:r>
              <a:rPr lang="es-ES" sz="1200" dirty="0">
                <a:solidFill>
                  <a:srgbClr val="003C77"/>
                </a:solidFill>
                <a:latin typeface="Avenir Next LT Pro" panose="020B0504020202020204" pitchFamily="34" charset="0"/>
              </a:rPr>
              <a:t>-Justificar las propuestas de incremento o decremento de recursos presupuestarios.</a:t>
            </a:r>
            <a:endParaRPr lang="es-MX" sz="1200" dirty="0">
              <a:latin typeface="Avenir Next LT Pro" panose="020B0504020202020204" pitchFamily="34" charset="0"/>
            </a:endParaRPr>
          </a:p>
        </p:txBody>
      </p:sp>
      <p:sp>
        <p:nvSpPr>
          <p:cNvPr id="4" name="CuadroTexto 3">
            <a:extLst>
              <a:ext uri="{FF2B5EF4-FFF2-40B4-BE49-F238E27FC236}">
                <a16:creationId xmlns:a16="http://schemas.microsoft.com/office/drawing/2014/main" id="{0B761742-0747-D17F-4187-54942BC906FA}"/>
              </a:ext>
            </a:extLst>
          </p:cNvPr>
          <p:cNvSpPr txBox="1"/>
          <p:nvPr/>
        </p:nvSpPr>
        <p:spPr>
          <a:xfrm>
            <a:off x="973476" y="1719482"/>
            <a:ext cx="8293814" cy="2031325"/>
          </a:xfrm>
          <a:prstGeom prst="rect">
            <a:avLst/>
          </a:prstGeom>
          <a:noFill/>
        </p:spPr>
        <p:txBody>
          <a:bodyPr wrap="square">
            <a:spAutoFit/>
          </a:bodyPr>
          <a:lstStyle/>
          <a:p>
            <a:pPr algn="just"/>
            <a:r>
              <a:rPr lang="es-ES" sz="1400" b="1" dirty="0">
                <a:solidFill>
                  <a:srgbClr val="003C77"/>
                </a:solidFill>
                <a:latin typeface="Avenir Next LT Pro Demi" panose="020B0704020202020204" pitchFamily="34" charset="0"/>
              </a:rPr>
              <a:t>La evaluación se refiere al análisis sistemático y objetivo de los programas de gobierno, que tienen como finalidad determinar el logro de sus objetivos y metas, así como su eficiencia, eficacia, calidad, resultados, impacto y sostenibilidad. Con la finalidad de que las evaluaciones sean verdaderamente objetivas y utilizadas en la mejora de los programas, éstas son realizadas por evaluadores externos expertos en la materia. En este contexto, año con año se pública en el Periódico Oficial del Estado el ''PROGRAMA ANUAL DE EVALUACIÓN'', en el cual se realizan el seguimiento y evaluación de las políticas y programas de gobierno para otorgar información fundamental en la determinación del impacto que tienen los recursos públicos en el beneficio </a:t>
            </a:r>
            <a:r>
              <a:rPr lang="es-MX" sz="1400" b="1" dirty="0">
                <a:solidFill>
                  <a:srgbClr val="003C77"/>
                </a:solidFill>
                <a:latin typeface="Avenir Next LT Pro Demi" panose="020B0704020202020204" pitchFamily="34" charset="0"/>
              </a:rPr>
              <a:t>social.</a:t>
            </a:r>
          </a:p>
        </p:txBody>
      </p:sp>
    </p:spTree>
    <p:extLst>
      <p:ext uri="{BB962C8B-B14F-4D97-AF65-F5344CB8AC3E}">
        <p14:creationId xmlns:p14="http://schemas.microsoft.com/office/powerpoint/2010/main" val="2703851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F986C5A-6918-924A-52AB-94F264DFA6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B0305CD-7F49-3544-509A-C53009659CC3}"/>
              </a:ext>
            </a:extLst>
          </p:cNvPr>
          <p:cNvSpPr txBox="1"/>
          <p:nvPr/>
        </p:nvSpPr>
        <p:spPr>
          <a:xfrm>
            <a:off x="4655478" y="3227255"/>
            <a:ext cx="4064000" cy="1671804"/>
          </a:xfrm>
          <a:prstGeom prst="rect">
            <a:avLst/>
          </a:prstGeom>
          <a:noFill/>
        </p:spPr>
        <p:txBody>
          <a:bodyPr wrap="square">
            <a:spAutoFit/>
          </a:bodyPr>
          <a:lstStyle/>
          <a:p>
            <a:pPr algn="just">
              <a:lnSpc>
                <a:spcPct val="150000"/>
              </a:lnSpc>
            </a:pPr>
            <a:r>
              <a:rPr lang="es-ES" sz="1400" b="1" dirty="0">
                <a:solidFill>
                  <a:srgbClr val="003C77"/>
                </a:solidFill>
                <a:latin typeface="Avenir Next LT Pro Demi" panose="020B0704020202020204" pitchFamily="34" charset="0"/>
              </a:rPr>
              <a:t>Consiste en informar y explicar a las y los ciudadanos las acciones realizadas por el gobierno de manera transparente y clara, dar a conocer sus estructuras, funcionamiento y, por consecuencia, ser sujeto de la opinión </a:t>
            </a:r>
            <a:r>
              <a:rPr lang="es-MX" sz="1400" b="1" dirty="0">
                <a:solidFill>
                  <a:srgbClr val="003C77"/>
                </a:solidFill>
                <a:latin typeface="Avenir Next LT Pro Demi" panose="020B0704020202020204" pitchFamily="34" charset="0"/>
              </a:rPr>
              <a:t>pública.</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2931047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41ABA2F-2E14-60EC-F0D1-42E18A80298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AAD97B7-FCDF-4C6C-5E39-3FAC7D65523B}"/>
              </a:ext>
            </a:extLst>
          </p:cNvPr>
          <p:cNvSpPr txBox="1"/>
          <p:nvPr/>
        </p:nvSpPr>
        <p:spPr>
          <a:xfrm>
            <a:off x="1213778" y="2642293"/>
            <a:ext cx="8026400" cy="3287631"/>
          </a:xfrm>
          <a:prstGeom prst="rect">
            <a:avLst/>
          </a:prstGeom>
          <a:noFill/>
        </p:spPr>
        <p:txBody>
          <a:bodyPr wrap="square">
            <a:spAutoFit/>
          </a:bodyPr>
          <a:lstStyle/>
          <a:p>
            <a:pPr algn="just">
              <a:lnSpc>
                <a:spcPct val="150000"/>
              </a:lnSpc>
            </a:pPr>
            <a:r>
              <a:rPr lang="es-ES" sz="1400" b="1" dirty="0">
                <a:solidFill>
                  <a:srgbClr val="003C77"/>
                </a:solidFill>
                <a:latin typeface="Avenir Next LT Pro Demi" panose="020B0704020202020204" pitchFamily="34" charset="0"/>
              </a:rPr>
              <a:t>Es el conjunto de acciones que realizan las personas civiles de manera organizada o independiente, de control, vigilancia y evaluación, con el objetivo de contribuir a que la gestión gubernamental y que el manejo de los recursos públicos se realicen en términos de</a:t>
            </a:r>
          </a:p>
          <a:p>
            <a:pPr algn="just">
              <a:lnSpc>
                <a:spcPct val="150000"/>
              </a:lnSpc>
            </a:pPr>
            <a:r>
              <a:rPr lang="es-ES" sz="1400" b="1" dirty="0">
                <a:solidFill>
                  <a:srgbClr val="003C77"/>
                </a:solidFill>
                <a:latin typeface="Avenir Next LT Pro Demi" panose="020B0704020202020204" pitchFamily="34" charset="0"/>
              </a:rPr>
              <a:t>transparencia, eficacia, legalidad, y honradez. Además contribuye a elevar el cumplimiento de los compromisos de las entidades de los tres ordenes de gobierno, y con ello mejorar la</a:t>
            </a:r>
          </a:p>
          <a:p>
            <a:pPr algn="just">
              <a:lnSpc>
                <a:spcPct val="150000"/>
              </a:lnSpc>
            </a:pPr>
            <a:r>
              <a:rPr lang="es-ES" sz="1400" b="1" dirty="0">
                <a:solidFill>
                  <a:srgbClr val="003C77"/>
                </a:solidFill>
                <a:latin typeface="Avenir Next LT Pro Demi" panose="020B0704020202020204" pitchFamily="34" charset="0"/>
              </a:rPr>
              <a:t>credibilidad y confianza de la sociedad en la administración pública.</a:t>
            </a:r>
          </a:p>
          <a:p>
            <a:pPr algn="just">
              <a:lnSpc>
                <a:spcPct val="150000"/>
              </a:lnSpc>
            </a:pPr>
            <a:endParaRPr lang="es-ES" sz="1400" b="1" dirty="0">
              <a:solidFill>
                <a:srgbClr val="003C77"/>
              </a:solidFill>
              <a:latin typeface="Avenir Next LT Pro Demi" panose="020B0704020202020204" pitchFamily="34" charset="0"/>
            </a:endParaRPr>
          </a:p>
          <a:p>
            <a:pPr algn="just">
              <a:lnSpc>
                <a:spcPct val="150000"/>
              </a:lnSpc>
            </a:pPr>
            <a:r>
              <a:rPr lang="es-ES" sz="1400" b="1" dirty="0">
                <a:solidFill>
                  <a:srgbClr val="003C77"/>
                </a:solidFill>
                <a:latin typeface="Avenir Next LT Pro Demi" panose="020B0704020202020204" pitchFamily="34" charset="0"/>
              </a:rPr>
              <a:t>Por tal motivo la presente administración durante el ejercicio implementará y difundirá los</a:t>
            </a:r>
          </a:p>
          <a:p>
            <a:pPr algn="just">
              <a:lnSpc>
                <a:spcPct val="150000"/>
              </a:lnSpc>
            </a:pPr>
            <a:r>
              <a:rPr lang="es-ES" sz="1400" b="1" dirty="0">
                <a:solidFill>
                  <a:srgbClr val="003C77"/>
                </a:solidFill>
                <a:latin typeface="Avenir Next LT Pro Demi" panose="020B0704020202020204" pitchFamily="34" charset="0"/>
              </a:rPr>
              <a:t>mecanismos idóneos para llevar a cabo esta función totalmente coordinados entre la sociedad y el gobierno como la figura del proveedor de los insumos para estas actividades.</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3289176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AE1C6E-4E2E-8C5D-6F32-5331A089DB6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BADD7F3-E3D5-770B-4581-EBE507A6A220}"/>
              </a:ext>
            </a:extLst>
          </p:cNvPr>
          <p:cNvSpPr txBox="1"/>
          <p:nvPr/>
        </p:nvSpPr>
        <p:spPr>
          <a:xfrm>
            <a:off x="2249755" y="2140864"/>
            <a:ext cx="5575300" cy="1707583"/>
          </a:xfrm>
          <a:prstGeom prst="rect">
            <a:avLst/>
          </a:prstGeom>
          <a:noFill/>
        </p:spPr>
        <p:txBody>
          <a:bodyPr wrap="square">
            <a:spAutoFit/>
          </a:bodyPr>
          <a:lstStyle/>
          <a:p>
            <a:pPr algn="ctr">
              <a:lnSpc>
                <a:spcPct val="150000"/>
              </a:lnSpc>
            </a:pPr>
            <a:r>
              <a:rPr lang="es-MX" b="1" dirty="0">
                <a:solidFill>
                  <a:srgbClr val="013D81"/>
                </a:solidFill>
                <a:latin typeface="Avenir Next LT Pro Demi" panose="020B0704020202020204" pitchFamily="34" charset="0"/>
              </a:rPr>
              <a:t>www.transparencia.chihuahua.gob.mx</a:t>
            </a:r>
          </a:p>
          <a:p>
            <a:pPr algn="ctr">
              <a:lnSpc>
                <a:spcPct val="150000"/>
              </a:lnSpc>
            </a:pPr>
            <a:r>
              <a:rPr lang="es-MX" b="1" dirty="0">
                <a:solidFill>
                  <a:srgbClr val="013D81"/>
                </a:solidFill>
                <a:latin typeface="Avenir Next LT Pro Demi" panose="020B0704020202020204" pitchFamily="34" charset="0"/>
              </a:rPr>
              <a:t>www.chihuahua.gob.mx/hacienda</a:t>
            </a:r>
          </a:p>
          <a:p>
            <a:pPr algn="ctr">
              <a:lnSpc>
                <a:spcPct val="150000"/>
              </a:lnSpc>
            </a:pPr>
            <a:r>
              <a:rPr lang="es-MX" b="1" dirty="0">
                <a:solidFill>
                  <a:srgbClr val="013D81"/>
                </a:solidFill>
                <a:latin typeface="Avenir Next LT Pro Demi" panose="020B0704020202020204" pitchFamily="34" charset="0"/>
              </a:rPr>
              <a:t>www.ihacienda.chihuahua.gob.mx/tfiscal</a:t>
            </a:r>
          </a:p>
          <a:p>
            <a:pPr algn="ctr">
              <a:lnSpc>
                <a:spcPct val="150000"/>
              </a:lnSpc>
            </a:pPr>
            <a:r>
              <a:rPr lang="es-MX" b="1" dirty="0">
                <a:solidFill>
                  <a:srgbClr val="013D81"/>
                </a:solidFill>
                <a:latin typeface="Avenir Next LT Pro Demi" panose="020B0704020202020204" pitchFamily="34" charset="0"/>
              </a:rPr>
              <a:t>CONMUTADOR  6144293300 Ext.13628</a:t>
            </a:r>
            <a:endParaRPr lang="es-MX" sz="1600" dirty="0">
              <a:latin typeface="Avenir Next LT Pro Demi" panose="020B0704020202020204" pitchFamily="34" charset="0"/>
            </a:endParaRPr>
          </a:p>
        </p:txBody>
      </p:sp>
    </p:spTree>
    <p:extLst>
      <p:ext uri="{BB962C8B-B14F-4D97-AF65-F5344CB8AC3E}">
        <p14:creationId xmlns:p14="http://schemas.microsoft.com/office/powerpoint/2010/main" val="260553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078D71C-CDD5-0B0A-671C-8486E88C611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6B2D07-491A-E028-E30D-CF257D1505A1}"/>
              </a:ext>
            </a:extLst>
          </p:cNvPr>
          <p:cNvSpPr txBox="1"/>
          <p:nvPr/>
        </p:nvSpPr>
        <p:spPr>
          <a:xfrm>
            <a:off x="2742029" y="5402815"/>
            <a:ext cx="5752267" cy="1047338"/>
          </a:xfrm>
          <a:prstGeom prst="rect">
            <a:avLst/>
          </a:prstGeom>
          <a:noFill/>
        </p:spPr>
        <p:txBody>
          <a:bodyPr wrap="square">
            <a:spAutoFit/>
          </a:bodyPr>
          <a:lstStyle/>
          <a:p>
            <a:pPr algn="l"/>
            <a:r>
              <a:rPr lang="es-MX" b="1" dirty="0">
                <a:solidFill>
                  <a:srgbClr val="735AB1"/>
                </a:solidFill>
                <a:latin typeface="Avenir Next LT Pro Demi" panose="020B0704020202020204" pitchFamily="34" charset="0"/>
              </a:rPr>
              <a:t>APORTACIONES Y CONVENIOS FEDERALES</a:t>
            </a:r>
          </a:p>
          <a:p>
            <a:pPr algn="l"/>
            <a:r>
              <a:rPr lang="es-ES" sz="1400" b="1" dirty="0">
                <a:solidFill>
                  <a:srgbClr val="00428A"/>
                </a:solidFill>
                <a:latin typeface="Avenir Next LT Pro Demi" panose="020B0704020202020204" pitchFamily="34" charset="0"/>
              </a:rPr>
              <a:t>Para transferir a los estados y municipios recursos que les permita fortalecer su capacidad de respuesta y atender demandas de gobierno.</a:t>
            </a:r>
            <a:endParaRPr lang="es-MX" sz="1400" b="1" dirty="0">
              <a:latin typeface="Avenir Next LT Pro Demi" panose="020B0704020202020204" pitchFamily="34" charset="0"/>
            </a:endParaRPr>
          </a:p>
        </p:txBody>
      </p:sp>
      <p:sp>
        <p:nvSpPr>
          <p:cNvPr id="4" name="CuadroTexto 3">
            <a:extLst>
              <a:ext uri="{FF2B5EF4-FFF2-40B4-BE49-F238E27FC236}">
                <a16:creationId xmlns:a16="http://schemas.microsoft.com/office/drawing/2014/main" id="{E098576C-9C38-4A5C-7CCA-C7B762144E15}"/>
              </a:ext>
            </a:extLst>
          </p:cNvPr>
          <p:cNvSpPr txBox="1"/>
          <p:nvPr/>
        </p:nvSpPr>
        <p:spPr>
          <a:xfrm>
            <a:off x="1032981" y="1586270"/>
            <a:ext cx="8295954" cy="523220"/>
          </a:xfrm>
          <a:prstGeom prst="rect">
            <a:avLst/>
          </a:prstGeom>
          <a:noFill/>
        </p:spPr>
        <p:txBody>
          <a:bodyPr wrap="square">
            <a:spAutoFit/>
          </a:bodyPr>
          <a:lstStyle/>
          <a:p>
            <a:pPr algn="l"/>
            <a:r>
              <a:rPr lang="es-ES" sz="1400" b="1" dirty="0">
                <a:solidFill>
                  <a:srgbClr val="00428A"/>
                </a:solidFill>
                <a:latin typeface="Avenir Next LT Pro Demi" panose="020B0704020202020204" pitchFamily="34" charset="0"/>
              </a:rPr>
              <a:t>Los recursos públicos sirven para solventar los requerimientos financieros del Gobierno del Estado, y se determinan en la ''Ley de Ingresos''.</a:t>
            </a:r>
          </a:p>
        </p:txBody>
      </p:sp>
      <p:sp>
        <p:nvSpPr>
          <p:cNvPr id="6" name="CuadroTexto 5">
            <a:extLst>
              <a:ext uri="{FF2B5EF4-FFF2-40B4-BE49-F238E27FC236}">
                <a16:creationId xmlns:a16="http://schemas.microsoft.com/office/drawing/2014/main" id="{2B235B79-697B-4C54-6207-8F3A31708F95}"/>
              </a:ext>
            </a:extLst>
          </p:cNvPr>
          <p:cNvSpPr txBox="1"/>
          <p:nvPr/>
        </p:nvSpPr>
        <p:spPr>
          <a:xfrm>
            <a:off x="2346158" y="2871372"/>
            <a:ext cx="6388768" cy="831894"/>
          </a:xfrm>
          <a:prstGeom prst="rect">
            <a:avLst/>
          </a:prstGeom>
          <a:noFill/>
        </p:spPr>
        <p:txBody>
          <a:bodyPr wrap="square">
            <a:spAutoFit/>
          </a:bodyPr>
          <a:lstStyle/>
          <a:p>
            <a:pPr algn="l"/>
            <a:r>
              <a:rPr lang="es-MX" b="1" dirty="0">
                <a:solidFill>
                  <a:srgbClr val="735AB1"/>
                </a:solidFill>
                <a:latin typeface="Avenir Next LT Pro Demi" panose="020B0704020202020204" pitchFamily="34" charset="0"/>
              </a:rPr>
              <a:t>INGRESOS PROPIOS</a:t>
            </a:r>
          </a:p>
          <a:p>
            <a:pPr algn="l"/>
            <a:r>
              <a:rPr lang="es-ES" sz="1400" b="1" dirty="0">
                <a:solidFill>
                  <a:srgbClr val="00428A"/>
                </a:solidFill>
                <a:latin typeface="Avenir Next LT Pro Demi" panose="020B0704020202020204" pitchFamily="34" charset="0"/>
              </a:rPr>
              <a:t>Los ingresos son los recursos que obtiene el Estado por la recaudación de tributos como el impuesto a la Renta, el IV A; por la venta de bienes.</a:t>
            </a:r>
          </a:p>
        </p:txBody>
      </p:sp>
      <p:sp>
        <p:nvSpPr>
          <p:cNvPr id="8" name="CuadroTexto 7">
            <a:extLst>
              <a:ext uri="{FF2B5EF4-FFF2-40B4-BE49-F238E27FC236}">
                <a16:creationId xmlns:a16="http://schemas.microsoft.com/office/drawing/2014/main" id="{C3F87110-D0E3-401A-5E62-E1A844E1E539}"/>
              </a:ext>
            </a:extLst>
          </p:cNvPr>
          <p:cNvSpPr txBox="1"/>
          <p:nvPr/>
        </p:nvSpPr>
        <p:spPr>
          <a:xfrm>
            <a:off x="559943" y="4005287"/>
            <a:ext cx="6870031" cy="1015663"/>
          </a:xfrm>
          <a:prstGeom prst="rect">
            <a:avLst/>
          </a:prstGeom>
          <a:noFill/>
        </p:spPr>
        <p:txBody>
          <a:bodyPr wrap="square">
            <a:spAutoFit/>
          </a:bodyPr>
          <a:lstStyle/>
          <a:p>
            <a:pPr algn="r"/>
            <a:r>
              <a:rPr lang="es-MX" b="1" dirty="0">
                <a:solidFill>
                  <a:srgbClr val="735AB1"/>
                </a:solidFill>
                <a:latin typeface="Avenir Next LT Pro Demi" panose="020B0704020202020204" pitchFamily="34" charset="0"/>
              </a:rPr>
              <a:t>PARTICIPACIONES E INCENTIVOS ECONÓMICOS</a:t>
            </a:r>
          </a:p>
          <a:p>
            <a:pPr algn="r"/>
            <a:r>
              <a:rPr lang="es-ES" sz="1400" b="1" dirty="0">
                <a:solidFill>
                  <a:srgbClr val="00428A"/>
                </a:solidFill>
                <a:latin typeface="Avenir Next LT Pro Demi" panose="020B0704020202020204" pitchFamily="34" charset="0"/>
              </a:rPr>
              <a:t>Recursos asignados a los estados y los municipios en los términos establecidos por la LCF y los convenios de Adhesión al sistema de Coordinación Fiscal y de Colaboración Administrativa en Materia </a:t>
            </a:r>
            <a:r>
              <a:rPr lang="es-MX" sz="1400" b="1" dirty="0">
                <a:solidFill>
                  <a:srgbClr val="00428A"/>
                </a:solidFill>
                <a:latin typeface="Avenir Next LT Pro Demi" panose="020B0704020202020204" pitchFamily="34" charset="0"/>
              </a:rPr>
              <a:t>Fiscal Federal.</a:t>
            </a:r>
          </a:p>
        </p:txBody>
      </p:sp>
    </p:spTree>
    <p:extLst>
      <p:ext uri="{BB962C8B-B14F-4D97-AF65-F5344CB8AC3E}">
        <p14:creationId xmlns:p14="http://schemas.microsoft.com/office/powerpoint/2010/main" val="2630309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5792420-1ED8-1498-DB1F-E1EDE6422607}"/>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100250DB-BDBA-C393-75AC-C8903713A920}"/>
              </a:ext>
            </a:extLst>
          </p:cNvPr>
          <p:cNvSpPr txBox="1"/>
          <p:nvPr/>
        </p:nvSpPr>
        <p:spPr>
          <a:xfrm>
            <a:off x="908809" y="2788524"/>
            <a:ext cx="4557043" cy="702308"/>
          </a:xfrm>
          <a:prstGeom prst="rect">
            <a:avLst/>
          </a:prstGeom>
          <a:noFill/>
        </p:spPr>
        <p:txBody>
          <a:bodyPr wrap="square">
            <a:spAutoFit/>
          </a:bodyPr>
          <a:lstStyle/>
          <a:p>
            <a:pPr>
              <a:lnSpc>
                <a:spcPct val="150000"/>
              </a:lnSpc>
            </a:pPr>
            <a:r>
              <a:rPr lang="es-ES" sz="1400" b="1" dirty="0">
                <a:solidFill>
                  <a:srgbClr val="01438A"/>
                </a:solidFill>
                <a:latin typeface="Avenir Next LT Pro Demi" panose="020B0704020202020204" pitchFamily="34" charset="0"/>
              </a:rPr>
              <a:t>Son el conjunto de documentos elaborados por el Poder Ejecutivo, en donde la Ley de </a:t>
            </a:r>
            <a:r>
              <a:rPr lang="es-MX" sz="1400" b="1" dirty="0">
                <a:solidFill>
                  <a:srgbClr val="01438A"/>
                </a:solidFill>
                <a:latin typeface="Avenir Next LT Pro Demi" panose="020B0704020202020204" pitchFamily="34" charset="0"/>
              </a:rPr>
              <a:t>Ingresos define:</a:t>
            </a:r>
            <a:endParaRPr lang="es-MX" sz="1400" b="1" dirty="0">
              <a:latin typeface="Avenir Next LT Pro Demi" panose="020B0704020202020204" pitchFamily="34" charset="0"/>
            </a:endParaRPr>
          </a:p>
        </p:txBody>
      </p:sp>
      <p:sp>
        <p:nvSpPr>
          <p:cNvPr id="7" name="CuadroTexto 6">
            <a:extLst>
              <a:ext uri="{FF2B5EF4-FFF2-40B4-BE49-F238E27FC236}">
                <a16:creationId xmlns:a16="http://schemas.microsoft.com/office/drawing/2014/main" id="{DA6864AB-0BF7-E214-D44B-BCA36C18B2C7}"/>
              </a:ext>
            </a:extLst>
          </p:cNvPr>
          <p:cNvSpPr txBox="1"/>
          <p:nvPr/>
        </p:nvSpPr>
        <p:spPr>
          <a:xfrm>
            <a:off x="858321" y="4183047"/>
            <a:ext cx="8182937" cy="1348639"/>
          </a:xfrm>
          <a:prstGeom prst="rect">
            <a:avLst/>
          </a:prstGeom>
          <a:noFill/>
        </p:spPr>
        <p:txBody>
          <a:bodyPr wrap="square">
            <a:spAutoFit/>
          </a:bodyPr>
          <a:lstStyle/>
          <a:p>
            <a:pPr algn="just">
              <a:lnSpc>
                <a:spcPct val="150000"/>
              </a:lnSpc>
            </a:pPr>
            <a:r>
              <a:rPr lang="es-ES" sz="1400" b="1" dirty="0">
                <a:solidFill>
                  <a:srgbClr val="01438A"/>
                </a:solidFill>
                <a:latin typeface="Avenir Next LT Pro Demi" panose="020B0704020202020204" pitchFamily="34" charset="0"/>
              </a:rPr>
              <a:t>Cómo se va a reunir los recursos necesarios para atender las necesidades del gasto público; así como en el Presupuesto de Egresos se definen esas necesidades y cómo se deben distribuir los recursos para satisfacerlas; es decir con cuánto dinero dispondrá el Estado, para cubrir las prioridades de la sociedad chihuahuense.</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2555408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2CE79E7-3A59-5880-7884-44A317DCD0A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ECB3C0B-F270-DFF9-0165-F41A7BC6CD25}"/>
              </a:ext>
            </a:extLst>
          </p:cNvPr>
          <p:cNvSpPr txBox="1"/>
          <p:nvPr/>
        </p:nvSpPr>
        <p:spPr>
          <a:xfrm>
            <a:off x="1554109" y="3141349"/>
            <a:ext cx="2948406" cy="893450"/>
          </a:xfrm>
          <a:prstGeom prst="rect">
            <a:avLst/>
          </a:prstGeom>
          <a:noFill/>
        </p:spPr>
        <p:txBody>
          <a:bodyPr wrap="square">
            <a:spAutoFit/>
          </a:bodyPr>
          <a:lstStyle/>
          <a:p>
            <a:pPr algn="ctr"/>
            <a:r>
              <a:rPr lang="es-MX" b="1" dirty="0">
                <a:solidFill>
                  <a:srgbClr val="6B40A8"/>
                </a:solidFill>
                <a:latin typeface="Avenir Next LT Pro Demi" panose="020B0704020202020204" pitchFamily="34" charset="0"/>
              </a:rPr>
              <a:t>15 DE AGOSTO</a:t>
            </a:r>
          </a:p>
          <a:p>
            <a:pPr algn="ctr"/>
            <a:r>
              <a:rPr lang="es-MX" sz="1600" b="1" dirty="0">
                <a:solidFill>
                  <a:srgbClr val="00428B"/>
                </a:solidFill>
                <a:latin typeface="Avenir Next LT Pro Demi" panose="020B0704020202020204" pitchFamily="34" charset="0"/>
              </a:rPr>
              <a:t>Criterio para la elaboración</a:t>
            </a:r>
          </a:p>
          <a:p>
            <a:pPr algn="ctr"/>
            <a:r>
              <a:rPr lang="es-MX" sz="1600" b="1" dirty="0">
                <a:solidFill>
                  <a:srgbClr val="00428B"/>
                </a:solidFill>
                <a:latin typeface="Avenir Next LT Pro Demi" panose="020B0704020202020204" pitchFamily="34" charset="0"/>
              </a:rPr>
              <a:t>del Presupuesto de Egresos</a:t>
            </a:r>
            <a:endParaRPr lang="es-MX" sz="1600" b="1" dirty="0">
              <a:latin typeface="Avenir Next LT Pro Demi" panose="020B0704020202020204" pitchFamily="34" charset="0"/>
            </a:endParaRPr>
          </a:p>
        </p:txBody>
      </p:sp>
      <p:sp>
        <p:nvSpPr>
          <p:cNvPr id="5" name="CuadroTexto 4">
            <a:extLst>
              <a:ext uri="{FF2B5EF4-FFF2-40B4-BE49-F238E27FC236}">
                <a16:creationId xmlns:a16="http://schemas.microsoft.com/office/drawing/2014/main" id="{45224EB0-18ED-F3FE-8998-0C29B7A9A88B}"/>
              </a:ext>
            </a:extLst>
          </p:cNvPr>
          <p:cNvSpPr txBox="1"/>
          <p:nvPr/>
        </p:nvSpPr>
        <p:spPr>
          <a:xfrm>
            <a:off x="1340779" y="4629092"/>
            <a:ext cx="3633537" cy="830997"/>
          </a:xfrm>
          <a:prstGeom prst="rect">
            <a:avLst/>
          </a:prstGeom>
          <a:noFill/>
        </p:spPr>
        <p:txBody>
          <a:bodyPr wrap="square">
            <a:spAutoFit/>
          </a:bodyPr>
          <a:lstStyle/>
          <a:p>
            <a:pPr algn="ctr"/>
            <a:r>
              <a:rPr lang="es-MX" sz="1600" b="1" dirty="0">
                <a:solidFill>
                  <a:srgbClr val="6B40A8"/>
                </a:solidFill>
                <a:latin typeface="Avenir Next LT Pro Demi" panose="020B0704020202020204" pitchFamily="34" charset="0"/>
              </a:rPr>
              <a:t>30 DE NOVIEMBRE</a:t>
            </a:r>
          </a:p>
          <a:p>
            <a:pPr algn="ctr"/>
            <a:r>
              <a:rPr lang="es-ES" sz="1600" b="1" dirty="0">
                <a:solidFill>
                  <a:srgbClr val="00428B"/>
                </a:solidFill>
                <a:latin typeface="Avenir Next LT Pro Demi" panose="020B0704020202020204" pitchFamily="34" charset="0"/>
              </a:rPr>
              <a:t>Entrega del proyecto de egresos</a:t>
            </a:r>
          </a:p>
          <a:p>
            <a:pPr algn="ctr"/>
            <a:r>
              <a:rPr lang="es-ES" sz="1600" b="1" dirty="0">
                <a:solidFill>
                  <a:srgbClr val="00428B"/>
                </a:solidFill>
                <a:latin typeface="Avenir Next LT Pro Demi" panose="020B0704020202020204" pitchFamily="34" charset="0"/>
              </a:rPr>
              <a:t>al Honorable Congreso del Estado</a:t>
            </a:r>
            <a:endParaRPr lang="es-MX" sz="1600" b="1" dirty="0">
              <a:latin typeface="Avenir Next LT Pro Demi" panose="020B0704020202020204" pitchFamily="34" charset="0"/>
            </a:endParaRPr>
          </a:p>
        </p:txBody>
      </p:sp>
      <p:sp>
        <p:nvSpPr>
          <p:cNvPr id="7" name="CuadroTexto 6">
            <a:extLst>
              <a:ext uri="{FF2B5EF4-FFF2-40B4-BE49-F238E27FC236}">
                <a16:creationId xmlns:a16="http://schemas.microsoft.com/office/drawing/2014/main" id="{3343DB01-CB7C-22D9-95A0-68C067428C93}"/>
              </a:ext>
            </a:extLst>
          </p:cNvPr>
          <p:cNvSpPr txBox="1"/>
          <p:nvPr/>
        </p:nvSpPr>
        <p:spPr>
          <a:xfrm>
            <a:off x="5105039" y="3945196"/>
            <a:ext cx="3220455" cy="830997"/>
          </a:xfrm>
          <a:prstGeom prst="rect">
            <a:avLst/>
          </a:prstGeom>
          <a:noFill/>
        </p:spPr>
        <p:txBody>
          <a:bodyPr wrap="square">
            <a:spAutoFit/>
          </a:bodyPr>
          <a:lstStyle/>
          <a:p>
            <a:pPr algn="ctr"/>
            <a:r>
              <a:rPr lang="es-MX" sz="1600" b="1" dirty="0">
                <a:solidFill>
                  <a:srgbClr val="6B40A8"/>
                </a:solidFill>
                <a:latin typeface="Avenir Next LT Pro Demi" panose="020B0704020202020204" pitchFamily="34" charset="0"/>
              </a:rPr>
              <a:t>15 DE OCTUBRE</a:t>
            </a:r>
          </a:p>
          <a:p>
            <a:pPr algn="ctr"/>
            <a:r>
              <a:rPr lang="es-MX" sz="1600" b="1" dirty="0">
                <a:solidFill>
                  <a:srgbClr val="00428B"/>
                </a:solidFill>
                <a:latin typeface="Avenir Next LT Pro Demi" panose="020B0704020202020204" pitchFamily="34" charset="0"/>
              </a:rPr>
              <a:t>Elaboración del Anteproyecto</a:t>
            </a:r>
          </a:p>
          <a:p>
            <a:pPr algn="ctr"/>
            <a:r>
              <a:rPr lang="es-MX" sz="1600" b="1" dirty="0">
                <a:solidFill>
                  <a:srgbClr val="00428B"/>
                </a:solidFill>
                <a:latin typeface="Avenir Next LT Pro Demi" panose="020B0704020202020204" pitchFamily="34" charset="0"/>
              </a:rPr>
              <a:t>de Presupuesto de Egreso</a:t>
            </a:r>
            <a:endParaRPr lang="es-MX" sz="1600" b="1" dirty="0">
              <a:latin typeface="Avenir Next LT Pro Demi" panose="020B0704020202020204" pitchFamily="34" charset="0"/>
            </a:endParaRPr>
          </a:p>
        </p:txBody>
      </p:sp>
      <p:sp>
        <p:nvSpPr>
          <p:cNvPr id="9" name="CuadroTexto 8">
            <a:extLst>
              <a:ext uri="{FF2B5EF4-FFF2-40B4-BE49-F238E27FC236}">
                <a16:creationId xmlns:a16="http://schemas.microsoft.com/office/drawing/2014/main" id="{4084131D-71B6-E385-B434-89CE3B0B3153}"/>
              </a:ext>
            </a:extLst>
          </p:cNvPr>
          <p:cNvSpPr txBox="1"/>
          <p:nvPr/>
        </p:nvSpPr>
        <p:spPr>
          <a:xfrm>
            <a:off x="5095268" y="5235323"/>
            <a:ext cx="3582738" cy="830997"/>
          </a:xfrm>
          <a:prstGeom prst="rect">
            <a:avLst/>
          </a:prstGeom>
          <a:noFill/>
        </p:spPr>
        <p:txBody>
          <a:bodyPr wrap="square">
            <a:spAutoFit/>
          </a:bodyPr>
          <a:lstStyle/>
          <a:p>
            <a:pPr algn="ctr"/>
            <a:r>
              <a:rPr lang="es-MX" sz="1600" b="1" dirty="0">
                <a:solidFill>
                  <a:srgbClr val="6B40A8"/>
                </a:solidFill>
                <a:latin typeface="Avenir Next LT Pro Demi" panose="020B0704020202020204" pitchFamily="34" charset="0"/>
              </a:rPr>
              <a:t>31 DE DICIEMBRE</a:t>
            </a:r>
          </a:p>
          <a:p>
            <a:pPr algn="ctr"/>
            <a:r>
              <a:rPr lang="es-ES" sz="1600" b="1" dirty="0">
                <a:solidFill>
                  <a:srgbClr val="00428B"/>
                </a:solidFill>
                <a:latin typeface="Avenir Next LT Pro Demi" panose="020B0704020202020204" pitchFamily="34" charset="0"/>
              </a:rPr>
              <a:t>El Honorable Congreso del Estado</a:t>
            </a:r>
          </a:p>
          <a:p>
            <a:pPr algn="ctr"/>
            <a:r>
              <a:rPr lang="es-ES" sz="1600" b="1" dirty="0">
                <a:solidFill>
                  <a:srgbClr val="00428B"/>
                </a:solidFill>
                <a:latin typeface="Avenir Next LT Pro Demi" panose="020B0704020202020204" pitchFamily="34" charset="0"/>
              </a:rPr>
              <a:t>aprueba el Decreto de Presupuesto</a:t>
            </a:r>
            <a:endParaRPr lang="es-MX" sz="1600" b="1" dirty="0">
              <a:latin typeface="Avenir Next LT Pro Demi" panose="020B0704020202020204" pitchFamily="34" charset="0"/>
            </a:endParaRPr>
          </a:p>
        </p:txBody>
      </p:sp>
    </p:spTree>
    <p:extLst>
      <p:ext uri="{BB962C8B-B14F-4D97-AF65-F5344CB8AC3E}">
        <p14:creationId xmlns:p14="http://schemas.microsoft.com/office/powerpoint/2010/main" val="3711026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DF2CC52-0A90-C044-0CD6-4DCD1EB6E9B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144F72-D8D3-DCEF-8FD2-F89355E652DE}"/>
              </a:ext>
            </a:extLst>
          </p:cNvPr>
          <p:cNvSpPr txBox="1"/>
          <p:nvPr/>
        </p:nvSpPr>
        <p:spPr>
          <a:xfrm>
            <a:off x="848045" y="4348810"/>
            <a:ext cx="8123324" cy="1348639"/>
          </a:xfrm>
          <a:prstGeom prst="rect">
            <a:avLst/>
          </a:prstGeom>
          <a:noFill/>
        </p:spPr>
        <p:txBody>
          <a:bodyPr wrap="square">
            <a:spAutoFit/>
          </a:bodyPr>
          <a:lstStyle/>
          <a:p>
            <a:pPr algn="just">
              <a:lnSpc>
                <a:spcPct val="150000"/>
              </a:lnSpc>
            </a:pPr>
            <a:r>
              <a:rPr lang="es-ES" sz="1400" b="1" dirty="0">
                <a:solidFill>
                  <a:srgbClr val="01438A"/>
                </a:solidFill>
                <a:latin typeface="Avenir Next LT Pro Demi" panose="020B0704020202020204" pitchFamily="34" charset="0"/>
              </a:rPr>
              <a:t>Así mismo, éste se elaboró observando criterios de racionalidad, austeridad, y disciplina presupuestaria, en concordancia con lo establecido en la Ley de Diciplina Financiera el gasto total propuesto por el Ejecutivo en el Proyecto de Presupuesto de Egresos, deberá contribuir a un Balance Presupuestario Sostenible.</a:t>
            </a:r>
            <a:endParaRPr lang="es-MX" sz="1400" b="1" dirty="0">
              <a:latin typeface="Avenir Next LT Pro Demi" panose="020B0704020202020204" pitchFamily="34" charset="0"/>
            </a:endParaRPr>
          </a:p>
        </p:txBody>
      </p:sp>
      <p:sp>
        <p:nvSpPr>
          <p:cNvPr id="4" name="CuadroTexto 3">
            <a:extLst>
              <a:ext uri="{FF2B5EF4-FFF2-40B4-BE49-F238E27FC236}">
                <a16:creationId xmlns:a16="http://schemas.microsoft.com/office/drawing/2014/main" id="{C423341C-1CF3-D5B4-F1E2-FE2677F6EAA8}"/>
              </a:ext>
            </a:extLst>
          </p:cNvPr>
          <p:cNvSpPr txBox="1"/>
          <p:nvPr/>
        </p:nvSpPr>
        <p:spPr>
          <a:xfrm>
            <a:off x="839912" y="2230769"/>
            <a:ext cx="5029200" cy="1671804"/>
          </a:xfrm>
          <a:prstGeom prst="rect">
            <a:avLst/>
          </a:prstGeom>
          <a:noFill/>
        </p:spPr>
        <p:txBody>
          <a:bodyPr wrap="square">
            <a:spAutoFit/>
          </a:bodyPr>
          <a:lstStyle/>
          <a:p>
            <a:pPr algn="just">
              <a:lnSpc>
                <a:spcPct val="150000"/>
              </a:lnSpc>
            </a:pPr>
            <a:r>
              <a:rPr lang="es-ES" sz="1400" b="1" dirty="0">
                <a:solidFill>
                  <a:srgbClr val="01438A"/>
                </a:solidFill>
                <a:latin typeface="Avenir Next LT Pro Demi" panose="020B0704020202020204" pitchFamily="34" charset="0"/>
              </a:rPr>
              <a:t>El Presupuesto de Egresos 2026 del Estado fue elaborado bajo el Modelo de Presupuesto basado en Resultados; es decir exigirle a cada gestor detalladamente la totalidad de sus peticiones presupuestarias, determinando la necesidad de cada </a:t>
            </a:r>
            <a:r>
              <a:rPr lang="es-MX" sz="1400" b="1" dirty="0">
                <a:solidFill>
                  <a:srgbClr val="01438A"/>
                </a:solidFill>
                <a:latin typeface="Avenir Next LT Pro Demi" panose="020B0704020202020204" pitchFamily="34" charset="0"/>
              </a:rPr>
              <a:t>importe a gastar. </a:t>
            </a:r>
          </a:p>
        </p:txBody>
      </p:sp>
    </p:spTree>
    <p:extLst>
      <p:ext uri="{BB962C8B-B14F-4D97-AF65-F5344CB8AC3E}">
        <p14:creationId xmlns:p14="http://schemas.microsoft.com/office/powerpoint/2010/main" val="1495063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CFDF84-0150-69E8-BFAA-5F30D4011ED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2CE7534-9D6D-197C-42E1-832D084B6687}"/>
              </a:ext>
            </a:extLst>
          </p:cNvPr>
          <p:cNvSpPr txBox="1"/>
          <p:nvPr/>
        </p:nvSpPr>
        <p:spPr>
          <a:xfrm>
            <a:off x="389939" y="4388334"/>
            <a:ext cx="2949161" cy="1994970"/>
          </a:xfrm>
          <a:prstGeom prst="rect">
            <a:avLst/>
          </a:prstGeom>
          <a:noFill/>
        </p:spPr>
        <p:txBody>
          <a:bodyPr wrap="square">
            <a:spAutoFit/>
          </a:bodyPr>
          <a:lstStyle/>
          <a:p>
            <a:pPr algn="just">
              <a:lnSpc>
                <a:spcPct val="150000"/>
              </a:lnSpc>
            </a:pPr>
            <a:r>
              <a:rPr lang="es-ES" sz="1400" dirty="0">
                <a:solidFill>
                  <a:srgbClr val="084A8A"/>
                </a:solidFill>
                <a:latin typeface="Avenir Next LT Pro Demi" panose="020B0704020202020204" pitchFamily="34" charset="0"/>
              </a:rPr>
              <a:t>Consta de siete etapas a través de las cuales el </a:t>
            </a:r>
            <a:r>
              <a:rPr lang="es-MX" sz="1400" dirty="0">
                <a:solidFill>
                  <a:srgbClr val="084A8A"/>
                </a:solidFill>
                <a:latin typeface="Avenir Next LT Pro Demi" panose="020B0704020202020204" pitchFamily="34" charset="0"/>
              </a:rPr>
              <a:t>Gobierno definirá el destino </a:t>
            </a:r>
            <a:r>
              <a:rPr lang="es-ES" sz="1400" dirty="0">
                <a:solidFill>
                  <a:srgbClr val="084A8A"/>
                </a:solidFill>
                <a:latin typeface="Avenir Next LT Pro Demi" panose="020B0704020202020204" pitchFamily="34" charset="0"/>
              </a:rPr>
              <a:t>de los Recursos Públicos, así como la rendición de cuentas del gasto a las y los </a:t>
            </a:r>
            <a:r>
              <a:rPr lang="es-MX" sz="1400" dirty="0">
                <a:solidFill>
                  <a:srgbClr val="084A8A"/>
                </a:solidFill>
                <a:latin typeface="Avenir Next LT Pro Demi" panose="020B0704020202020204" pitchFamily="34" charset="0"/>
              </a:rPr>
              <a:t>ciudadanos.</a:t>
            </a:r>
            <a:endParaRPr lang="es-MX" sz="1400" dirty="0">
              <a:latin typeface="Avenir Next LT Pro Demi" panose="020B0704020202020204" pitchFamily="34" charset="0"/>
            </a:endParaRPr>
          </a:p>
        </p:txBody>
      </p:sp>
    </p:spTree>
    <p:extLst>
      <p:ext uri="{BB962C8B-B14F-4D97-AF65-F5344CB8AC3E}">
        <p14:creationId xmlns:p14="http://schemas.microsoft.com/office/powerpoint/2010/main" val="2949118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AD13F5C-8A9E-CCB2-3368-21517EE9372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FDB2265-6F1F-3A70-8A62-4A0E5C09CA66}"/>
              </a:ext>
            </a:extLst>
          </p:cNvPr>
          <p:cNvSpPr txBox="1"/>
          <p:nvPr/>
        </p:nvSpPr>
        <p:spPr>
          <a:xfrm>
            <a:off x="632289" y="2517211"/>
            <a:ext cx="3835400" cy="3289940"/>
          </a:xfrm>
          <a:prstGeom prst="rect">
            <a:avLst/>
          </a:prstGeom>
          <a:noFill/>
        </p:spPr>
        <p:txBody>
          <a:bodyPr wrap="square">
            <a:spAutoFit/>
          </a:bodyPr>
          <a:lstStyle/>
          <a:p>
            <a:pPr algn="just">
              <a:lnSpc>
                <a:spcPct val="150000"/>
              </a:lnSpc>
            </a:pPr>
            <a:r>
              <a:rPr lang="es-ES" sz="1400" b="1" dirty="0">
                <a:solidFill>
                  <a:srgbClr val="01438B"/>
                </a:solidFill>
                <a:latin typeface="Avenir Next LT Pro Demi" panose="020B0704020202020204" pitchFamily="34" charset="0"/>
              </a:rPr>
              <a:t>La Planeación en la que se basan </a:t>
            </a:r>
            <a:r>
              <a:rPr lang="es-MX" sz="1400" b="1" dirty="0">
                <a:solidFill>
                  <a:srgbClr val="01438B"/>
                </a:solidFill>
                <a:latin typeface="Avenir Next LT Pro Demi" panose="020B0704020202020204" pitchFamily="34" charset="0"/>
              </a:rPr>
              <a:t>todos los programas presupuestarios </a:t>
            </a:r>
            <a:r>
              <a:rPr lang="es-ES" sz="1400" b="1" dirty="0">
                <a:solidFill>
                  <a:srgbClr val="01438B"/>
                </a:solidFill>
                <a:latin typeface="Avenir Next LT Pro Demi" panose="020B0704020202020204" pitchFamily="34" charset="0"/>
              </a:rPr>
              <a:t>permite que tengan coherencia y no se desvíen de los objetivos contenidos en el Plan Estatal de Desarrollo. </a:t>
            </a:r>
          </a:p>
          <a:p>
            <a:pPr algn="just">
              <a:lnSpc>
                <a:spcPct val="150000"/>
              </a:lnSpc>
            </a:pPr>
            <a:endParaRPr lang="es-ES" sz="1400" b="1" dirty="0">
              <a:solidFill>
                <a:srgbClr val="01438B"/>
              </a:solidFill>
              <a:latin typeface="Avenir Next LT Pro Demi" panose="020B0704020202020204" pitchFamily="34" charset="0"/>
            </a:endParaRPr>
          </a:p>
          <a:p>
            <a:pPr algn="just">
              <a:lnSpc>
                <a:spcPct val="150000"/>
              </a:lnSpc>
            </a:pPr>
            <a:endParaRPr lang="es-ES" sz="1400" b="1" dirty="0">
              <a:solidFill>
                <a:srgbClr val="01438B"/>
              </a:solidFill>
              <a:latin typeface="Avenir Next LT Pro Demi" panose="020B0704020202020204" pitchFamily="34" charset="0"/>
            </a:endParaRPr>
          </a:p>
          <a:p>
            <a:pPr algn="just">
              <a:lnSpc>
                <a:spcPct val="150000"/>
              </a:lnSpc>
            </a:pPr>
            <a:r>
              <a:rPr lang="es-ES" sz="1400" b="1" dirty="0">
                <a:solidFill>
                  <a:srgbClr val="01438B"/>
                </a:solidFill>
                <a:latin typeface="Avenir Next LT Pro Demi" panose="020B0704020202020204" pitchFamily="34" charset="0"/>
              </a:rPr>
              <a:t>En esta etapa es donde se establecen los planes, programas y estrategias, es decir, se definen los objetivos </a:t>
            </a:r>
            <a:r>
              <a:rPr lang="es-ES" sz="1400" b="1" i="1" dirty="0">
                <a:solidFill>
                  <a:srgbClr val="01438B"/>
                </a:solidFill>
                <a:latin typeface="Avenir Next LT Pro Demi" panose="020B0704020202020204" pitchFamily="34" charset="0"/>
              </a:rPr>
              <a:t>e </a:t>
            </a:r>
            <a:r>
              <a:rPr lang="es-MX" sz="1400" b="1" dirty="0">
                <a:solidFill>
                  <a:srgbClr val="01438B"/>
                </a:solidFill>
                <a:latin typeface="Avenir Next LT Pro Demi" panose="020B0704020202020204" pitchFamily="34" charset="0"/>
              </a:rPr>
              <a:t>indicadores.</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3355768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B266D1-7999-CB83-C6AE-921246EF862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6AA7760-51F8-0FEB-B547-18F06725EACE}"/>
              </a:ext>
            </a:extLst>
          </p:cNvPr>
          <p:cNvSpPr txBox="1"/>
          <p:nvPr/>
        </p:nvSpPr>
        <p:spPr>
          <a:xfrm>
            <a:off x="3121916" y="2105557"/>
            <a:ext cx="6638533" cy="4257127"/>
          </a:xfrm>
          <a:prstGeom prst="rect">
            <a:avLst/>
          </a:prstGeom>
          <a:noFill/>
        </p:spPr>
        <p:txBody>
          <a:bodyPr wrap="square">
            <a:spAutoFit/>
          </a:bodyPr>
          <a:lstStyle/>
          <a:p>
            <a:pPr algn="just">
              <a:lnSpc>
                <a:spcPct val="150000"/>
              </a:lnSpc>
            </a:pPr>
            <a:r>
              <a:rPr lang="es-ES" sz="1400" b="1" dirty="0">
                <a:solidFill>
                  <a:srgbClr val="00428A"/>
                </a:solidFill>
                <a:latin typeface="Avenir Next LT Pro Demi" panose="020B0704020202020204" pitchFamily="34" charset="0"/>
              </a:rPr>
              <a:t>La Programación es un instrumento que sistematiza, ordena y clasifica las acciones de la Administración Pública, con el fin de delimitar, relacionar la aplicación y el ejercicio del gasto público, e integrar al proceso de Planeación, Programación y Presupuestación de los recursos humanos, materiales, técnicos y financieros, con un enfoque estratégico, dirigido a la obtención de </a:t>
            </a:r>
            <a:r>
              <a:rPr lang="es-MX" sz="1400" b="1" dirty="0">
                <a:solidFill>
                  <a:srgbClr val="00428A"/>
                </a:solidFill>
                <a:latin typeface="Avenir Next LT Pro Demi" panose="020B0704020202020204" pitchFamily="34" charset="0"/>
              </a:rPr>
              <a:t>resultados.</a:t>
            </a:r>
          </a:p>
          <a:p>
            <a:pPr algn="just">
              <a:lnSpc>
                <a:spcPct val="150000"/>
              </a:lnSpc>
            </a:pPr>
            <a:endParaRPr lang="es-ES" sz="1400" b="1" dirty="0">
              <a:solidFill>
                <a:srgbClr val="00428A"/>
              </a:solidFill>
              <a:latin typeface="Avenir Next LT Pro Demi" panose="020B0704020202020204" pitchFamily="34" charset="0"/>
            </a:endParaRPr>
          </a:p>
          <a:p>
            <a:pPr algn="just">
              <a:lnSpc>
                <a:spcPct val="150000"/>
              </a:lnSpc>
            </a:pPr>
            <a:r>
              <a:rPr lang="es-ES" sz="1400" b="1" dirty="0">
                <a:solidFill>
                  <a:srgbClr val="00428A"/>
                </a:solidFill>
                <a:latin typeface="Avenir Next LT Pro Demi" panose="020B0704020202020204" pitchFamily="34" charset="0"/>
              </a:rPr>
              <a:t>La planeación debe concretarse a través de la programación para establecer la vinculación entre lo </a:t>
            </a:r>
            <a:r>
              <a:rPr lang="es-MX" sz="1400" b="1" dirty="0">
                <a:solidFill>
                  <a:srgbClr val="00428A"/>
                </a:solidFill>
                <a:latin typeface="Avenir Next LT Pro Demi" panose="020B0704020202020204" pitchFamily="34" charset="0"/>
              </a:rPr>
              <a:t>estratégico y lo operativo.</a:t>
            </a:r>
          </a:p>
          <a:p>
            <a:pPr algn="just">
              <a:lnSpc>
                <a:spcPct val="150000"/>
              </a:lnSpc>
            </a:pPr>
            <a:endParaRPr lang="es-ES" sz="1400" b="1" dirty="0">
              <a:solidFill>
                <a:srgbClr val="00428A"/>
              </a:solidFill>
              <a:latin typeface="Avenir Next LT Pro Demi" panose="020B0704020202020204" pitchFamily="34" charset="0"/>
            </a:endParaRPr>
          </a:p>
          <a:p>
            <a:pPr algn="just">
              <a:lnSpc>
                <a:spcPct val="150000"/>
              </a:lnSpc>
            </a:pPr>
            <a:r>
              <a:rPr lang="es-ES" sz="1400" b="1" dirty="0">
                <a:solidFill>
                  <a:srgbClr val="00428A"/>
                </a:solidFill>
                <a:latin typeface="Avenir Next LT Pro Demi" panose="020B0704020202020204" pitchFamily="34" charset="0"/>
              </a:rPr>
              <a:t>Durante la programación se definen los programas presupuestarios que tendrán a cargo los entes públicos, así como los recursos necesarios para cumplir sus </a:t>
            </a:r>
            <a:r>
              <a:rPr lang="es-MX" sz="1400" b="1" dirty="0">
                <a:solidFill>
                  <a:srgbClr val="00428A"/>
                </a:solidFill>
                <a:latin typeface="Avenir Next LT Pro Demi" panose="020B0704020202020204" pitchFamily="34" charset="0"/>
              </a:rPr>
              <a:t>objetivos.</a:t>
            </a:r>
            <a:endParaRPr lang="es-MX" sz="1400" b="1" dirty="0">
              <a:latin typeface="Avenir Next LT Pro Demi" panose="020B0704020202020204" pitchFamily="34" charset="0"/>
            </a:endParaRPr>
          </a:p>
        </p:txBody>
      </p:sp>
    </p:spTree>
    <p:extLst>
      <p:ext uri="{BB962C8B-B14F-4D97-AF65-F5344CB8AC3E}">
        <p14:creationId xmlns:p14="http://schemas.microsoft.com/office/powerpoint/2010/main" val="398042034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164</TotalTime>
  <Words>1964</Words>
  <Application>Microsoft Office PowerPoint</Application>
  <PresentationFormat>Personalizado</PresentationFormat>
  <Paragraphs>133</Paragraphs>
  <Slides>27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27</vt:i4>
      </vt:variant>
    </vt:vector>
  </HeadingPairs>
  <TitlesOfParts>
    <vt:vector size="33" baseType="lpstr">
      <vt:lpstr>Aptos</vt:lpstr>
      <vt:lpstr>Aptos Display</vt:lpstr>
      <vt:lpstr>Arial</vt:lpstr>
      <vt:lpstr>Avenir Next LT Pro</vt:lpstr>
      <vt:lpstr>Avenir Next LT Pro Demi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Cristina Sanchez Manzano</dc:creator>
  <cp:lastModifiedBy>IREYES</cp:lastModifiedBy>
  <cp:revision>17</cp:revision>
  <dcterms:created xsi:type="dcterms:W3CDTF">2026-01-22T15:33:51Z</dcterms:created>
  <dcterms:modified xsi:type="dcterms:W3CDTF">2026-01-22T23:46:34Z</dcterms:modified>
</cp:coreProperties>
</file>