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20104100" cy="15544800"/>
  <p:notesSz cx="20104100" cy="155448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2" d="100"/>
          <a:sy n="52" d="100"/>
        </p:scale>
        <p:origin x="-1500" y="2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1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4818888"/>
            <a:ext cx="17088485" cy="326440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8705088"/>
            <a:ext cx="14072869" cy="3886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44600" cy="1165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752600" y="660400"/>
            <a:ext cx="11811000" cy="195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2014200" y="6781800"/>
            <a:ext cx="787400" cy="939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184400" y="6959600"/>
            <a:ext cx="533400" cy="558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175000" y="7721600"/>
            <a:ext cx="1117600" cy="152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102600" y="7747000"/>
            <a:ext cx="1143000" cy="1524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8102600" y="11430000"/>
            <a:ext cx="711200" cy="812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8915400" y="11887200"/>
            <a:ext cx="1498600" cy="330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5240000" y="4775200"/>
            <a:ext cx="990600" cy="7747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6205200" y="5321300"/>
            <a:ext cx="0" cy="647700"/>
          </a:xfrm>
          <a:custGeom>
            <a:avLst/>
            <a:gdLst/>
            <a:ahLst/>
            <a:cxnLst/>
            <a:rect l="l" t="t" r="r" b="b"/>
            <a:pathLst>
              <a:path h="647700">
                <a:moveTo>
                  <a:pt x="0" y="647700"/>
                </a:moveTo>
                <a:lnTo>
                  <a:pt x="0" y="0"/>
                </a:lnTo>
              </a:path>
            </a:pathLst>
          </a:custGeom>
          <a:ln w="76200">
            <a:solidFill>
              <a:srgbClr val="CC0F6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5754785" y="11607800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44600" cy="1018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096000" y="5054600"/>
            <a:ext cx="9042400" cy="528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727200" y="1092200"/>
            <a:ext cx="8864600" cy="165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102600" y="11430000"/>
            <a:ext cx="711200" cy="812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915400" y="11887200"/>
            <a:ext cx="1498600" cy="330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5240000" y="4775200"/>
            <a:ext cx="990600" cy="7747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38100" y="10134600"/>
            <a:ext cx="0" cy="1003300"/>
          </a:xfrm>
          <a:custGeom>
            <a:avLst/>
            <a:gdLst/>
            <a:ahLst/>
            <a:cxnLst/>
            <a:rect l="l" t="t" r="r" b="b"/>
            <a:pathLst>
              <a:path h="1003300">
                <a:moveTo>
                  <a:pt x="0" y="1003300"/>
                </a:moveTo>
                <a:lnTo>
                  <a:pt x="0" y="0"/>
                </a:lnTo>
              </a:path>
            </a:pathLst>
          </a:custGeom>
          <a:ln w="63500">
            <a:solidFill>
              <a:srgbClr val="0F28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6205200" y="5321300"/>
            <a:ext cx="0" cy="635000"/>
          </a:xfrm>
          <a:custGeom>
            <a:avLst/>
            <a:gdLst/>
            <a:ahLst/>
            <a:cxnLst/>
            <a:rect l="l" t="t" r="r" b="b"/>
            <a:pathLst>
              <a:path h="635000">
                <a:moveTo>
                  <a:pt x="0" y="635000"/>
                </a:moveTo>
                <a:lnTo>
                  <a:pt x="0" y="0"/>
                </a:lnTo>
              </a:path>
            </a:pathLst>
          </a:custGeom>
          <a:ln w="76200">
            <a:solidFill>
              <a:srgbClr val="CC0F6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5754785" y="11607800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3575304"/>
            <a:ext cx="8745283" cy="1025956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3575304"/>
            <a:ext cx="8745283" cy="1025956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08400" y="1308100"/>
            <a:ext cx="12687300" cy="9041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3575304"/>
            <a:ext cx="18093689" cy="1025956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731311" y="15109728"/>
            <a:ext cx="2737549" cy="15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109024" y="14206543"/>
            <a:ext cx="1815200" cy="2023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2" y="14456664"/>
            <a:ext cx="4623943" cy="777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255.jpg"/><Relationship Id="rId7" Type="http://schemas.openxmlformats.org/officeDocument/2006/relationships/image" Target="../media/image258.jpg"/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5.jpg"/><Relationship Id="rId5" Type="http://schemas.openxmlformats.org/officeDocument/2006/relationships/image" Target="../media/image257.jpg"/><Relationship Id="rId4" Type="http://schemas.openxmlformats.org/officeDocument/2006/relationships/image" Target="../media/image256.png"/><Relationship Id="rId9" Type="http://schemas.openxmlformats.org/officeDocument/2006/relationships/image" Target="../media/image8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259.jpg"/><Relationship Id="rId7" Type="http://schemas.openxmlformats.org/officeDocument/2006/relationships/image" Target="../media/image26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2.jpg"/><Relationship Id="rId11" Type="http://schemas.openxmlformats.org/officeDocument/2006/relationships/image" Target="../media/image87.jpg"/><Relationship Id="rId5" Type="http://schemas.openxmlformats.org/officeDocument/2006/relationships/image" Target="../media/image261.jpg"/><Relationship Id="rId10" Type="http://schemas.openxmlformats.org/officeDocument/2006/relationships/image" Target="../media/image264.jpg"/><Relationship Id="rId4" Type="http://schemas.openxmlformats.org/officeDocument/2006/relationships/image" Target="../media/image260.png"/><Relationship Id="rId9" Type="http://schemas.openxmlformats.org/officeDocument/2006/relationships/image" Target="../media/image8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g"/><Relationship Id="rId13" Type="http://schemas.openxmlformats.org/officeDocument/2006/relationships/image" Target="../media/image276.png"/><Relationship Id="rId18" Type="http://schemas.openxmlformats.org/officeDocument/2006/relationships/image" Target="../media/image281.jpg"/><Relationship Id="rId26" Type="http://schemas.openxmlformats.org/officeDocument/2006/relationships/image" Target="../media/image289.jpg"/><Relationship Id="rId3" Type="http://schemas.openxmlformats.org/officeDocument/2006/relationships/image" Target="../media/image266.jpg"/><Relationship Id="rId21" Type="http://schemas.openxmlformats.org/officeDocument/2006/relationships/image" Target="../media/image284.jpg"/><Relationship Id="rId7" Type="http://schemas.openxmlformats.org/officeDocument/2006/relationships/image" Target="../media/image270.jpg"/><Relationship Id="rId12" Type="http://schemas.openxmlformats.org/officeDocument/2006/relationships/image" Target="../media/image275.jpg"/><Relationship Id="rId17" Type="http://schemas.openxmlformats.org/officeDocument/2006/relationships/image" Target="../media/image280.jpg"/><Relationship Id="rId25" Type="http://schemas.openxmlformats.org/officeDocument/2006/relationships/image" Target="../media/image288.jpg"/><Relationship Id="rId2" Type="http://schemas.openxmlformats.org/officeDocument/2006/relationships/image" Target="../media/image265.jpg"/><Relationship Id="rId16" Type="http://schemas.openxmlformats.org/officeDocument/2006/relationships/image" Target="../media/image279.png"/><Relationship Id="rId20" Type="http://schemas.openxmlformats.org/officeDocument/2006/relationships/image" Target="../media/image28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9.jpg"/><Relationship Id="rId11" Type="http://schemas.openxmlformats.org/officeDocument/2006/relationships/image" Target="../media/image274.jpg"/><Relationship Id="rId24" Type="http://schemas.openxmlformats.org/officeDocument/2006/relationships/image" Target="../media/image287.jpg"/><Relationship Id="rId5" Type="http://schemas.openxmlformats.org/officeDocument/2006/relationships/image" Target="../media/image268.jpg"/><Relationship Id="rId15" Type="http://schemas.openxmlformats.org/officeDocument/2006/relationships/image" Target="../media/image278.jpg"/><Relationship Id="rId23" Type="http://schemas.openxmlformats.org/officeDocument/2006/relationships/image" Target="../media/image286.jpg"/><Relationship Id="rId10" Type="http://schemas.openxmlformats.org/officeDocument/2006/relationships/image" Target="../media/image273.jpg"/><Relationship Id="rId19" Type="http://schemas.openxmlformats.org/officeDocument/2006/relationships/image" Target="../media/image282.jpg"/><Relationship Id="rId4" Type="http://schemas.openxmlformats.org/officeDocument/2006/relationships/image" Target="../media/image267.png"/><Relationship Id="rId9" Type="http://schemas.openxmlformats.org/officeDocument/2006/relationships/image" Target="../media/image272.jpg"/><Relationship Id="rId14" Type="http://schemas.openxmlformats.org/officeDocument/2006/relationships/image" Target="../media/image277.jpg"/><Relationship Id="rId22" Type="http://schemas.openxmlformats.org/officeDocument/2006/relationships/image" Target="../media/image285.jpg"/><Relationship Id="rId27" Type="http://schemas.openxmlformats.org/officeDocument/2006/relationships/image" Target="../media/image29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jpg"/><Relationship Id="rId13" Type="http://schemas.openxmlformats.org/officeDocument/2006/relationships/image" Target="../media/image301.jpg"/><Relationship Id="rId18" Type="http://schemas.openxmlformats.org/officeDocument/2006/relationships/image" Target="../media/image81.jpg"/><Relationship Id="rId3" Type="http://schemas.openxmlformats.org/officeDocument/2006/relationships/image" Target="../media/image292.jpg"/><Relationship Id="rId7" Type="http://schemas.openxmlformats.org/officeDocument/2006/relationships/image" Target="../media/image296.jpg"/><Relationship Id="rId12" Type="http://schemas.openxmlformats.org/officeDocument/2006/relationships/image" Target="../media/image300.jpg"/><Relationship Id="rId17" Type="http://schemas.openxmlformats.org/officeDocument/2006/relationships/image" Target="../media/image80.jpg"/><Relationship Id="rId2" Type="http://schemas.openxmlformats.org/officeDocument/2006/relationships/image" Target="../media/image291.jpg"/><Relationship Id="rId16" Type="http://schemas.openxmlformats.org/officeDocument/2006/relationships/image" Target="../media/image30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5.jpg"/><Relationship Id="rId11" Type="http://schemas.openxmlformats.org/officeDocument/2006/relationships/image" Target="../media/image87.jpg"/><Relationship Id="rId5" Type="http://schemas.openxmlformats.org/officeDocument/2006/relationships/image" Target="../media/image294.jpg"/><Relationship Id="rId15" Type="http://schemas.openxmlformats.org/officeDocument/2006/relationships/image" Target="../media/image303.jpg"/><Relationship Id="rId10" Type="http://schemas.openxmlformats.org/officeDocument/2006/relationships/image" Target="../media/image299.jpg"/><Relationship Id="rId4" Type="http://schemas.openxmlformats.org/officeDocument/2006/relationships/image" Target="../media/image293.jpg"/><Relationship Id="rId9" Type="http://schemas.openxmlformats.org/officeDocument/2006/relationships/image" Target="../media/image298.jpg"/><Relationship Id="rId14" Type="http://schemas.openxmlformats.org/officeDocument/2006/relationships/image" Target="../media/image30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jpg"/><Relationship Id="rId3" Type="http://schemas.openxmlformats.org/officeDocument/2006/relationships/image" Target="../media/image306.jpg"/><Relationship Id="rId7" Type="http://schemas.openxmlformats.org/officeDocument/2006/relationships/image" Target="../media/image310.jpg"/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9.jpg"/><Relationship Id="rId11" Type="http://schemas.openxmlformats.org/officeDocument/2006/relationships/image" Target="../media/image314.jpg"/><Relationship Id="rId5" Type="http://schemas.openxmlformats.org/officeDocument/2006/relationships/image" Target="../media/image308.jpg"/><Relationship Id="rId10" Type="http://schemas.openxmlformats.org/officeDocument/2006/relationships/image" Target="../media/image313.jpg"/><Relationship Id="rId4" Type="http://schemas.openxmlformats.org/officeDocument/2006/relationships/image" Target="../media/image307.jpg"/><Relationship Id="rId9" Type="http://schemas.openxmlformats.org/officeDocument/2006/relationships/image" Target="../media/image31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15.jpg"/><Relationship Id="rId7" Type="http://schemas.openxmlformats.org/officeDocument/2006/relationships/image" Target="../media/image319.jpg"/><Relationship Id="rId12" Type="http://schemas.openxmlformats.org/officeDocument/2006/relationships/image" Target="../media/image81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8.jpg"/><Relationship Id="rId11" Type="http://schemas.openxmlformats.org/officeDocument/2006/relationships/image" Target="../media/image80.jpg"/><Relationship Id="rId5" Type="http://schemas.openxmlformats.org/officeDocument/2006/relationships/image" Target="../media/image317.jpg"/><Relationship Id="rId10" Type="http://schemas.openxmlformats.org/officeDocument/2006/relationships/image" Target="../media/image322.jpg"/><Relationship Id="rId4" Type="http://schemas.openxmlformats.org/officeDocument/2006/relationships/image" Target="../media/image316.jpg"/><Relationship Id="rId9" Type="http://schemas.openxmlformats.org/officeDocument/2006/relationships/image" Target="../media/image32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jpg"/><Relationship Id="rId13" Type="http://schemas.openxmlformats.org/officeDocument/2006/relationships/image" Target="../media/image333.jpg"/><Relationship Id="rId18" Type="http://schemas.openxmlformats.org/officeDocument/2006/relationships/image" Target="../media/image338.jpg"/><Relationship Id="rId26" Type="http://schemas.openxmlformats.org/officeDocument/2006/relationships/image" Target="../media/image346.jpg"/><Relationship Id="rId3" Type="http://schemas.openxmlformats.org/officeDocument/2006/relationships/image" Target="../media/image323.jpg"/><Relationship Id="rId21" Type="http://schemas.openxmlformats.org/officeDocument/2006/relationships/image" Target="../media/image341.jpg"/><Relationship Id="rId34" Type="http://schemas.openxmlformats.org/officeDocument/2006/relationships/image" Target="../media/image288.jpg"/><Relationship Id="rId7" Type="http://schemas.openxmlformats.org/officeDocument/2006/relationships/image" Target="../media/image327.jpg"/><Relationship Id="rId12" Type="http://schemas.openxmlformats.org/officeDocument/2006/relationships/image" Target="../media/image332.jpg"/><Relationship Id="rId17" Type="http://schemas.openxmlformats.org/officeDocument/2006/relationships/image" Target="../media/image337.jpg"/><Relationship Id="rId25" Type="http://schemas.openxmlformats.org/officeDocument/2006/relationships/image" Target="../media/image345.jpg"/><Relationship Id="rId33" Type="http://schemas.openxmlformats.org/officeDocument/2006/relationships/image" Target="../media/image352.jpg"/><Relationship Id="rId2" Type="http://schemas.openxmlformats.org/officeDocument/2006/relationships/image" Target="../media/image265.jpg"/><Relationship Id="rId16" Type="http://schemas.openxmlformats.org/officeDocument/2006/relationships/image" Target="../media/image336.jpg"/><Relationship Id="rId20" Type="http://schemas.openxmlformats.org/officeDocument/2006/relationships/image" Target="../media/image340.jpg"/><Relationship Id="rId29" Type="http://schemas.openxmlformats.org/officeDocument/2006/relationships/image" Target="../media/image34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6.png"/><Relationship Id="rId11" Type="http://schemas.openxmlformats.org/officeDocument/2006/relationships/image" Target="../media/image331.jpg"/><Relationship Id="rId24" Type="http://schemas.openxmlformats.org/officeDocument/2006/relationships/image" Target="../media/image344.jpg"/><Relationship Id="rId32" Type="http://schemas.openxmlformats.org/officeDocument/2006/relationships/image" Target="../media/image351.jpg"/><Relationship Id="rId5" Type="http://schemas.openxmlformats.org/officeDocument/2006/relationships/image" Target="../media/image325.jpg"/><Relationship Id="rId15" Type="http://schemas.openxmlformats.org/officeDocument/2006/relationships/image" Target="../media/image335.jpg"/><Relationship Id="rId23" Type="http://schemas.openxmlformats.org/officeDocument/2006/relationships/image" Target="../media/image343.png"/><Relationship Id="rId28" Type="http://schemas.openxmlformats.org/officeDocument/2006/relationships/image" Target="../media/image347.jpg"/><Relationship Id="rId10" Type="http://schemas.openxmlformats.org/officeDocument/2006/relationships/image" Target="../media/image330.jpg"/><Relationship Id="rId19" Type="http://schemas.openxmlformats.org/officeDocument/2006/relationships/image" Target="../media/image339.jpg"/><Relationship Id="rId31" Type="http://schemas.openxmlformats.org/officeDocument/2006/relationships/image" Target="../media/image350.jpg"/><Relationship Id="rId4" Type="http://schemas.openxmlformats.org/officeDocument/2006/relationships/image" Target="../media/image324.png"/><Relationship Id="rId9" Type="http://schemas.openxmlformats.org/officeDocument/2006/relationships/image" Target="../media/image329.jpg"/><Relationship Id="rId14" Type="http://schemas.openxmlformats.org/officeDocument/2006/relationships/image" Target="../media/image334.jpg"/><Relationship Id="rId22" Type="http://schemas.openxmlformats.org/officeDocument/2006/relationships/image" Target="../media/image342.jpg"/><Relationship Id="rId27" Type="http://schemas.openxmlformats.org/officeDocument/2006/relationships/image" Target="../media/image290.jpg"/><Relationship Id="rId30" Type="http://schemas.openxmlformats.org/officeDocument/2006/relationships/image" Target="../media/image349.jpg"/><Relationship Id="rId35" Type="http://schemas.openxmlformats.org/officeDocument/2006/relationships/image" Target="../media/image28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8.jpg"/><Relationship Id="rId13" Type="http://schemas.openxmlformats.org/officeDocument/2006/relationships/image" Target="../media/image363.jpg"/><Relationship Id="rId18" Type="http://schemas.openxmlformats.org/officeDocument/2006/relationships/image" Target="../media/image289.jpg"/><Relationship Id="rId3" Type="http://schemas.openxmlformats.org/officeDocument/2006/relationships/image" Target="../media/image353.jpg"/><Relationship Id="rId21" Type="http://schemas.openxmlformats.org/officeDocument/2006/relationships/image" Target="../media/image369.jpg"/><Relationship Id="rId7" Type="http://schemas.openxmlformats.org/officeDocument/2006/relationships/image" Target="../media/image357.jpg"/><Relationship Id="rId12" Type="http://schemas.openxmlformats.org/officeDocument/2006/relationships/image" Target="../media/image362.jpg"/><Relationship Id="rId17" Type="http://schemas.openxmlformats.org/officeDocument/2006/relationships/image" Target="../media/image366.jpg"/><Relationship Id="rId2" Type="http://schemas.openxmlformats.org/officeDocument/2006/relationships/image" Target="../media/image265.jpg"/><Relationship Id="rId16" Type="http://schemas.openxmlformats.org/officeDocument/2006/relationships/image" Target="../media/image288.jpg"/><Relationship Id="rId20" Type="http://schemas.openxmlformats.org/officeDocument/2006/relationships/image" Target="../media/image36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6.jpg"/><Relationship Id="rId11" Type="http://schemas.openxmlformats.org/officeDocument/2006/relationships/image" Target="../media/image361.jpg"/><Relationship Id="rId5" Type="http://schemas.openxmlformats.org/officeDocument/2006/relationships/image" Target="../media/image355.jpg"/><Relationship Id="rId15" Type="http://schemas.openxmlformats.org/officeDocument/2006/relationships/image" Target="../media/image365.png"/><Relationship Id="rId10" Type="http://schemas.openxmlformats.org/officeDocument/2006/relationships/image" Target="../media/image360.jpg"/><Relationship Id="rId19" Type="http://schemas.openxmlformats.org/officeDocument/2006/relationships/image" Target="../media/image367.jpg"/><Relationship Id="rId4" Type="http://schemas.openxmlformats.org/officeDocument/2006/relationships/image" Target="../media/image354.jpg"/><Relationship Id="rId9" Type="http://schemas.openxmlformats.org/officeDocument/2006/relationships/image" Target="../media/image359.jpg"/><Relationship Id="rId14" Type="http://schemas.openxmlformats.org/officeDocument/2006/relationships/image" Target="../media/image36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18" Type="http://schemas.openxmlformats.org/officeDocument/2006/relationships/image" Target="../media/image34.jpg"/><Relationship Id="rId26" Type="http://schemas.openxmlformats.org/officeDocument/2006/relationships/image" Target="../media/image42.jpg"/><Relationship Id="rId3" Type="http://schemas.openxmlformats.org/officeDocument/2006/relationships/image" Target="../media/image19.jpg"/><Relationship Id="rId21" Type="http://schemas.openxmlformats.org/officeDocument/2006/relationships/image" Target="../media/image37.jp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17" Type="http://schemas.openxmlformats.org/officeDocument/2006/relationships/image" Target="../media/image33.jpg"/><Relationship Id="rId25" Type="http://schemas.openxmlformats.org/officeDocument/2006/relationships/image" Target="../media/image41.jpg"/><Relationship Id="rId2" Type="http://schemas.openxmlformats.org/officeDocument/2006/relationships/image" Target="../media/image18.jpg"/><Relationship Id="rId16" Type="http://schemas.openxmlformats.org/officeDocument/2006/relationships/image" Target="../media/image32.jpg"/><Relationship Id="rId20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24" Type="http://schemas.openxmlformats.org/officeDocument/2006/relationships/image" Target="../media/image40.jpg"/><Relationship Id="rId5" Type="http://schemas.openxmlformats.org/officeDocument/2006/relationships/image" Target="../media/image21.jpg"/><Relationship Id="rId15" Type="http://schemas.openxmlformats.org/officeDocument/2006/relationships/image" Target="../media/image31.jpg"/><Relationship Id="rId23" Type="http://schemas.openxmlformats.org/officeDocument/2006/relationships/image" Target="../media/image39.jpg"/><Relationship Id="rId10" Type="http://schemas.openxmlformats.org/officeDocument/2006/relationships/image" Target="../media/image26.jpg"/><Relationship Id="rId19" Type="http://schemas.openxmlformats.org/officeDocument/2006/relationships/image" Target="../media/image35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jpg"/><Relationship Id="rId22" Type="http://schemas.openxmlformats.org/officeDocument/2006/relationships/image" Target="../media/image3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6.jpg"/><Relationship Id="rId13" Type="http://schemas.openxmlformats.org/officeDocument/2006/relationships/image" Target="../media/image381.jpg"/><Relationship Id="rId18" Type="http://schemas.openxmlformats.org/officeDocument/2006/relationships/image" Target="../media/image80.jpg"/><Relationship Id="rId3" Type="http://schemas.openxmlformats.org/officeDocument/2006/relationships/image" Target="../media/image371.jpg"/><Relationship Id="rId7" Type="http://schemas.openxmlformats.org/officeDocument/2006/relationships/image" Target="../media/image375.jpg"/><Relationship Id="rId12" Type="http://schemas.openxmlformats.org/officeDocument/2006/relationships/image" Target="../media/image380.jpg"/><Relationship Id="rId17" Type="http://schemas.openxmlformats.org/officeDocument/2006/relationships/image" Target="../media/image385.jpg"/><Relationship Id="rId2" Type="http://schemas.openxmlformats.org/officeDocument/2006/relationships/image" Target="../media/image370.jpg"/><Relationship Id="rId16" Type="http://schemas.openxmlformats.org/officeDocument/2006/relationships/image" Target="../media/image3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4.jpg"/><Relationship Id="rId11" Type="http://schemas.openxmlformats.org/officeDocument/2006/relationships/image" Target="../media/image379.jpg"/><Relationship Id="rId5" Type="http://schemas.openxmlformats.org/officeDocument/2006/relationships/image" Target="../media/image373.png"/><Relationship Id="rId15" Type="http://schemas.openxmlformats.org/officeDocument/2006/relationships/image" Target="../media/image383.jpg"/><Relationship Id="rId10" Type="http://schemas.openxmlformats.org/officeDocument/2006/relationships/image" Target="../media/image378.jpg"/><Relationship Id="rId4" Type="http://schemas.openxmlformats.org/officeDocument/2006/relationships/image" Target="../media/image372.jpg"/><Relationship Id="rId9" Type="http://schemas.openxmlformats.org/officeDocument/2006/relationships/image" Target="../media/image377.jpg"/><Relationship Id="rId14" Type="http://schemas.openxmlformats.org/officeDocument/2006/relationships/image" Target="../media/image38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g"/><Relationship Id="rId2" Type="http://schemas.openxmlformats.org/officeDocument/2006/relationships/image" Target="../media/image38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0.jpg"/><Relationship Id="rId5" Type="http://schemas.openxmlformats.org/officeDocument/2006/relationships/image" Target="../media/image389.jpg"/><Relationship Id="rId4" Type="http://schemas.openxmlformats.org/officeDocument/2006/relationships/image" Target="../media/image38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391.jpg"/><Relationship Id="rId7" Type="http://schemas.openxmlformats.org/officeDocument/2006/relationships/image" Target="../media/image395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4.jpg"/><Relationship Id="rId5" Type="http://schemas.openxmlformats.org/officeDocument/2006/relationships/image" Target="../media/image393.png"/><Relationship Id="rId4" Type="http://schemas.openxmlformats.org/officeDocument/2006/relationships/image" Target="../media/image392.jpg"/><Relationship Id="rId9" Type="http://schemas.openxmlformats.org/officeDocument/2006/relationships/image" Target="../media/image8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396.jpg"/><Relationship Id="rId7" Type="http://schemas.openxmlformats.org/officeDocument/2006/relationships/image" Target="../media/image81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g"/><Relationship Id="rId5" Type="http://schemas.openxmlformats.org/officeDocument/2006/relationships/image" Target="../media/image398.jpg"/><Relationship Id="rId4" Type="http://schemas.openxmlformats.org/officeDocument/2006/relationships/image" Target="../media/image3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jpg"/><Relationship Id="rId7" Type="http://schemas.openxmlformats.org/officeDocument/2006/relationships/image" Target="../media/image81.jpg"/><Relationship Id="rId2" Type="http://schemas.openxmlformats.org/officeDocument/2006/relationships/image" Target="../media/image39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3.jpg"/><Relationship Id="rId5" Type="http://schemas.openxmlformats.org/officeDocument/2006/relationships/image" Target="../media/image402.jpg"/><Relationship Id="rId4" Type="http://schemas.openxmlformats.org/officeDocument/2006/relationships/image" Target="../media/image40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jpg"/><Relationship Id="rId13" Type="http://schemas.openxmlformats.org/officeDocument/2006/relationships/image" Target="../media/image415.jpg"/><Relationship Id="rId18" Type="http://schemas.openxmlformats.org/officeDocument/2006/relationships/image" Target="../media/image81.jpg"/><Relationship Id="rId3" Type="http://schemas.openxmlformats.org/officeDocument/2006/relationships/image" Target="../media/image405.jpg"/><Relationship Id="rId7" Type="http://schemas.openxmlformats.org/officeDocument/2006/relationships/image" Target="../media/image409.jpg"/><Relationship Id="rId12" Type="http://schemas.openxmlformats.org/officeDocument/2006/relationships/image" Target="../media/image414.jpg"/><Relationship Id="rId17" Type="http://schemas.openxmlformats.org/officeDocument/2006/relationships/image" Target="../media/image80.jpg"/><Relationship Id="rId2" Type="http://schemas.openxmlformats.org/officeDocument/2006/relationships/image" Target="../media/image404.jpg"/><Relationship Id="rId16" Type="http://schemas.openxmlformats.org/officeDocument/2006/relationships/image" Target="../media/image4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8.png"/><Relationship Id="rId11" Type="http://schemas.openxmlformats.org/officeDocument/2006/relationships/image" Target="../media/image413.jpg"/><Relationship Id="rId5" Type="http://schemas.openxmlformats.org/officeDocument/2006/relationships/image" Target="../media/image407.jpg"/><Relationship Id="rId15" Type="http://schemas.openxmlformats.org/officeDocument/2006/relationships/image" Target="../media/image417.jpg"/><Relationship Id="rId10" Type="http://schemas.openxmlformats.org/officeDocument/2006/relationships/image" Target="../media/image412.jpg"/><Relationship Id="rId19" Type="http://schemas.openxmlformats.org/officeDocument/2006/relationships/image" Target="../media/image419.jpg"/><Relationship Id="rId4" Type="http://schemas.openxmlformats.org/officeDocument/2006/relationships/image" Target="../media/image406.jpg"/><Relationship Id="rId9" Type="http://schemas.openxmlformats.org/officeDocument/2006/relationships/image" Target="../media/image411.jpg"/><Relationship Id="rId14" Type="http://schemas.openxmlformats.org/officeDocument/2006/relationships/image" Target="../media/image416.jp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43.jpg"/><Relationship Id="rId21" Type="http://schemas.openxmlformats.org/officeDocument/2006/relationships/image" Target="../media/image438.jpg"/><Relationship Id="rId34" Type="http://schemas.openxmlformats.org/officeDocument/2006/relationships/image" Target="../media/image451.jpg"/><Relationship Id="rId42" Type="http://schemas.openxmlformats.org/officeDocument/2006/relationships/image" Target="../media/image459.jpg"/><Relationship Id="rId47" Type="http://schemas.openxmlformats.org/officeDocument/2006/relationships/image" Target="../media/image464.jpg"/><Relationship Id="rId50" Type="http://schemas.openxmlformats.org/officeDocument/2006/relationships/image" Target="../media/image467.jpg"/><Relationship Id="rId55" Type="http://schemas.openxmlformats.org/officeDocument/2006/relationships/image" Target="../media/image472.jpg"/><Relationship Id="rId63" Type="http://schemas.openxmlformats.org/officeDocument/2006/relationships/image" Target="../media/image480.jpg"/><Relationship Id="rId68" Type="http://schemas.openxmlformats.org/officeDocument/2006/relationships/image" Target="../media/image485.jpg"/><Relationship Id="rId76" Type="http://schemas.openxmlformats.org/officeDocument/2006/relationships/image" Target="../media/image493.jpg"/><Relationship Id="rId84" Type="http://schemas.openxmlformats.org/officeDocument/2006/relationships/image" Target="../media/image501.jpg"/><Relationship Id="rId89" Type="http://schemas.openxmlformats.org/officeDocument/2006/relationships/image" Target="../media/image506.jpg"/><Relationship Id="rId97" Type="http://schemas.openxmlformats.org/officeDocument/2006/relationships/image" Target="../media/image514.jpg"/><Relationship Id="rId7" Type="http://schemas.openxmlformats.org/officeDocument/2006/relationships/image" Target="../media/image424.jpg"/><Relationship Id="rId71" Type="http://schemas.openxmlformats.org/officeDocument/2006/relationships/image" Target="../media/image488.jpg"/><Relationship Id="rId92" Type="http://schemas.openxmlformats.org/officeDocument/2006/relationships/image" Target="../media/image509.jpg"/><Relationship Id="rId2" Type="http://schemas.openxmlformats.org/officeDocument/2006/relationships/image" Target="../media/image88.jpg"/><Relationship Id="rId16" Type="http://schemas.openxmlformats.org/officeDocument/2006/relationships/image" Target="../media/image433.jpg"/><Relationship Id="rId29" Type="http://schemas.openxmlformats.org/officeDocument/2006/relationships/image" Target="../media/image446.jpg"/><Relationship Id="rId11" Type="http://schemas.openxmlformats.org/officeDocument/2006/relationships/image" Target="../media/image428.jpg"/><Relationship Id="rId24" Type="http://schemas.openxmlformats.org/officeDocument/2006/relationships/image" Target="../media/image441.jpg"/><Relationship Id="rId32" Type="http://schemas.openxmlformats.org/officeDocument/2006/relationships/image" Target="../media/image449.jpg"/><Relationship Id="rId37" Type="http://schemas.openxmlformats.org/officeDocument/2006/relationships/image" Target="../media/image454.jpg"/><Relationship Id="rId40" Type="http://schemas.openxmlformats.org/officeDocument/2006/relationships/image" Target="../media/image457.jpg"/><Relationship Id="rId45" Type="http://schemas.openxmlformats.org/officeDocument/2006/relationships/image" Target="../media/image462.jpg"/><Relationship Id="rId53" Type="http://schemas.openxmlformats.org/officeDocument/2006/relationships/image" Target="../media/image470.jpg"/><Relationship Id="rId58" Type="http://schemas.openxmlformats.org/officeDocument/2006/relationships/image" Target="../media/image475.jpg"/><Relationship Id="rId66" Type="http://schemas.openxmlformats.org/officeDocument/2006/relationships/image" Target="../media/image483.jpg"/><Relationship Id="rId74" Type="http://schemas.openxmlformats.org/officeDocument/2006/relationships/image" Target="../media/image491.jpg"/><Relationship Id="rId79" Type="http://schemas.openxmlformats.org/officeDocument/2006/relationships/image" Target="../media/image496.jpg"/><Relationship Id="rId87" Type="http://schemas.openxmlformats.org/officeDocument/2006/relationships/image" Target="../media/image504.jpg"/><Relationship Id="rId5" Type="http://schemas.openxmlformats.org/officeDocument/2006/relationships/image" Target="../media/image422.png"/><Relationship Id="rId61" Type="http://schemas.openxmlformats.org/officeDocument/2006/relationships/image" Target="../media/image478.jpg"/><Relationship Id="rId82" Type="http://schemas.openxmlformats.org/officeDocument/2006/relationships/image" Target="../media/image499.jpg"/><Relationship Id="rId90" Type="http://schemas.openxmlformats.org/officeDocument/2006/relationships/image" Target="../media/image507.jpg"/><Relationship Id="rId95" Type="http://schemas.openxmlformats.org/officeDocument/2006/relationships/image" Target="../media/image512.jpg"/><Relationship Id="rId19" Type="http://schemas.openxmlformats.org/officeDocument/2006/relationships/image" Target="../media/image436.jpg"/><Relationship Id="rId14" Type="http://schemas.openxmlformats.org/officeDocument/2006/relationships/image" Target="../media/image431.jpg"/><Relationship Id="rId22" Type="http://schemas.openxmlformats.org/officeDocument/2006/relationships/image" Target="../media/image439.jpg"/><Relationship Id="rId27" Type="http://schemas.openxmlformats.org/officeDocument/2006/relationships/image" Target="../media/image444.jpg"/><Relationship Id="rId30" Type="http://schemas.openxmlformats.org/officeDocument/2006/relationships/image" Target="../media/image447.jpg"/><Relationship Id="rId35" Type="http://schemas.openxmlformats.org/officeDocument/2006/relationships/image" Target="../media/image452.jpg"/><Relationship Id="rId43" Type="http://schemas.openxmlformats.org/officeDocument/2006/relationships/image" Target="../media/image460.jpg"/><Relationship Id="rId48" Type="http://schemas.openxmlformats.org/officeDocument/2006/relationships/image" Target="../media/image465.jpg"/><Relationship Id="rId56" Type="http://schemas.openxmlformats.org/officeDocument/2006/relationships/image" Target="../media/image473.jpg"/><Relationship Id="rId64" Type="http://schemas.openxmlformats.org/officeDocument/2006/relationships/image" Target="../media/image481.jpg"/><Relationship Id="rId69" Type="http://schemas.openxmlformats.org/officeDocument/2006/relationships/image" Target="../media/image486.jpg"/><Relationship Id="rId77" Type="http://schemas.openxmlformats.org/officeDocument/2006/relationships/image" Target="../media/image494.jpg"/><Relationship Id="rId8" Type="http://schemas.openxmlformats.org/officeDocument/2006/relationships/image" Target="../media/image425.jpg"/><Relationship Id="rId51" Type="http://schemas.openxmlformats.org/officeDocument/2006/relationships/image" Target="../media/image468.jpg"/><Relationship Id="rId72" Type="http://schemas.openxmlformats.org/officeDocument/2006/relationships/image" Target="../media/image489.jpg"/><Relationship Id="rId80" Type="http://schemas.openxmlformats.org/officeDocument/2006/relationships/image" Target="../media/image497.jpg"/><Relationship Id="rId85" Type="http://schemas.openxmlformats.org/officeDocument/2006/relationships/image" Target="../media/image502.jpg"/><Relationship Id="rId93" Type="http://schemas.openxmlformats.org/officeDocument/2006/relationships/image" Target="../media/image510.jpg"/><Relationship Id="rId98" Type="http://schemas.openxmlformats.org/officeDocument/2006/relationships/image" Target="../media/image80.jpg"/><Relationship Id="rId3" Type="http://schemas.openxmlformats.org/officeDocument/2006/relationships/image" Target="../media/image420.jpg"/><Relationship Id="rId12" Type="http://schemas.openxmlformats.org/officeDocument/2006/relationships/image" Target="../media/image429.jpg"/><Relationship Id="rId17" Type="http://schemas.openxmlformats.org/officeDocument/2006/relationships/image" Target="../media/image434.jpg"/><Relationship Id="rId25" Type="http://schemas.openxmlformats.org/officeDocument/2006/relationships/image" Target="../media/image442.jpg"/><Relationship Id="rId33" Type="http://schemas.openxmlformats.org/officeDocument/2006/relationships/image" Target="../media/image450.jpg"/><Relationship Id="rId38" Type="http://schemas.openxmlformats.org/officeDocument/2006/relationships/image" Target="../media/image455.jpg"/><Relationship Id="rId46" Type="http://schemas.openxmlformats.org/officeDocument/2006/relationships/image" Target="../media/image463.jpg"/><Relationship Id="rId59" Type="http://schemas.openxmlformats.org/officeDocument/2006/relationships/image" Target="../media/image476.jpg"/><Relationship Id="rId67" Type="http://schemas.openxmlformats.org/officeDocument/2006/relationships/image" Target="../media/image484.jpg"/><Relationship Id="rId20" Type="http://schemas.openxmlformats.org/officeDocument/2006/relationships/image" Target="../media/image437.jpg"/><Relationship Id="rId41" Type="http://schemas.openxmlformats.org/officeDocument/2006/relationships/image" Target="../media/image458.jpg"/><Relationship Id="rId54" Type="http://schemas.openxmlformats.org/officeDocument/2006/relationships/image" Target="../media/image471.jpg"/><Relationship Id="rId62" Type="http://schemas.openxmlformats.org/officeDocument/2006/relationships/image" Target="../media/image479.jpg"/><Relationship Id="rId70" Type="http://schemas.openxmlformats.org/officeDocument/2006/relationships/image" Target="../media/image487.jpg"/><Relationship Id="rId75" Type="http://schemas.openxmlformats.org/officeDocument/2006/relationships/image" Target="../media/image492.jpg"/><Relationship Id="rId83" Type="http://schemas.openxmlformats.org/officeDocument/2006/relationships/image" Target="../media/image500.jpg"/><Relationship Id="rId88" Type="http://schemas.openxmlformats.org/officeDocument/2006/relationships/image" Target="../media/image505.jpg"/><Relationship Id="rId91" Type="http://schemas.openxmlformats.org/officeDocument/2006/relationships/image" Target="../media/image508.jpg"/><Relationship Id="rId96" Type="http://schemas.openxmlformats.org/officeDocument/2006/relationships/image" Target="../media/image5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3.jpg"/><Relationship Id="rId15" Type="http://schemas.openxmlformats.org/officeDocument/2006/relationships/image" Target="../media/image432.jpg"/><Relationship Id="rId23" Type="http://schemas.openxmlformats.org/officeDocument/2006/relationships/image" Target="../media/image440.png"/><Relationship Id="rId28" Type="http://schemas.openxmlformats.org/officeDocument/2006/relationships/image" Target="../media/image445.jpg"/><Relationship Id="rId36" Type="http://schemas.openxmlformats.org/officeDocument/2006/relationships/image" Target="../media/image453.jpg"/><Relationship Id="rId49" Type="http://schemas.openxmlformats.org/officeDocument/2006/relationships/image" Target="../media/image466.jpg"/><Relationship Id="rId57" Type="http://schemas.openxmlformats.org/officeDocument/2006/relationships/image" Target="../media/image474.jpg"/><Relationship Id="rId10" Type="http://schemas.openxmlformats.org/officeDocument/2006/relationships/image" Target="../media/image427.jpg"/><Relationship Id="rId31" Type="http://schemas.openxmlformats.org/officeDocument/2006/relationships/image" Target="../media/image448.jpg"/><Relationship Id="rId44" Type="http://schemas.openxmlformats.org/officeDocument/2006/relationships/image" Target="../media/image461.jpg"/><Relationship Id="rId52" Type="http://schemas.openxmlformats.org/officeDocument/2006/relationships/image" Target="../media/image469.jpg"/><Relationship Id="rId60" Type="http://schemas.openxmlformats.org/officeDocument/2006/relationships/image" Target="../media/image477.jpg"/><Relationship Id="rId65" Type="http://schemas.openxmlformats.org/officeDocument/2006/relationships/image" Target="../media/image482.jpg"/><Relationship Id="rId73" Type="http://schemas.openxmlformats.org/officeDocument/2006/relationships/image" Target="../media/image490.jpg"/><Relationship Id="rId78" Type="http://schemas.openxmlformats.org/officeDocument/2006/relationships/image" Target="../media/image495.jpg"/><Relationship Id="rId81" Type="http://schemas.openxmlformats.org/officeDocument/2006/relationships/image" Target="../media/image498.jpg"/><Relationship Id="rId86" Type="http://schemas.openxmlformats.org/officeDocument/2006/relationships/image" Target="../media/image503.jpg"/><Relationship Id="rId94" Type="http://schemas.openxmlformats.org/officeDocument/2006/relationships/image" Target="../media/image511.jpg"/><Relationship Id="rId99" Type="http://schemas.openxmlformats.org/officeDocument/2006/relationships/image" Target="../media/image81.jpg"/><Relationship Id="rId4" Type="http://schemas.openxmlformats.org/officeDocument/2006/relationships/image" Target="../media/image421.jpg"/><Relationship Id="rId9" Type="http://schemas.openxmlformats.org/officeDocument/2006/relationships/image" Target="../media/image426.jpg"/><Relationship Id="rId13" Type="http://schemas.openxmlformats.org/officeDocument/2006/relationships/image" Target="../media/image430.jpg"/><Relationship Id="rId18" Type="http://schemas.openxmlformats.org/officeDocument/2006/relationships/image" Target="../media/image435.jpg"/><Relationship Id="rId39" Type="http://schemas.openxmlformats.org/officeDocument/2006/relationships/image" Target="../media/image456.jp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5.jpg"/><Relationship Id="rId18" Type="http://schemas.openxmlformats.org/officeDocument/2006/relationships/image" Target="../media/image530.png"/><Relationship Id="rId26" Type="http://schemas.openxmlformats.org/officeDocument/2006/relationships/image" Target="../media/image538.jpg"/><Relationship Id="rId39" Type="http://schemas.openxmlformats.org/officeDocument/2006/relationships/image" Target="../media/image550.jpg"/><Relationship Id="rId21" Type="http://schemas.openxmlformats.org/officeDocument/2006/relationships/image" Target="../media/image533.jpg"/><Relationship Id="rId34" Type="http://schemas.openxmlformats.org/officeDocument/2006/relationships/image" Target="../media/image545.jpg"/><Relationship Id="rId42" Type="http://schemas.openxmlformats.org/officeDocument/2006/relationships/image" Target="../media/image553.jpg"/><Relationship Id="rId47" Type="http://schemas.openxmlformats.org/officeDocument/2006/relationships/image" Target="../media/image558.jpg"/><Relationship Id="rId50" Type="http://schemas.openxmlformats.org/officeDocument/2006/relationships/image" Target="../media/image561.jpg"/><Relationship Id="rId55" Type="http://schemas.openxmlformats.org/officeDocument/2006/relationships/image" Target="../media/image81.jpg"/><Relationship Id="rId7" Type="http://schemas.openxmlformats.org/officeDocument/2006/relationships/image" Target="../media/image519.jpg"/><Relationship Id="rId12" Type="http://schemas.openxmlformats.org/officeDocument/2006/relationships/image" Target="../media/image524.jpg"/><Relationship Id="rId17" Type="http://schemas.openxmlformats.org/officeDocument/2006/relationships/image" Target="../media/image529.png"/><Relationship Id="rId25" Type="http://schemas.openxmlformats.org/officeDocument/2006/relationships/image" Target="../media/image537.jpg"/><Relationship Id="rId33" Type="http://schemas.openxmlformats.org/officeDocument/2006/relationships/image" Target="../media/image544.jpg"/><Relationship Id="rId38" Type="http://schemas.openxmlformats.org/officeDocument/2006/relationships/image" Target="../media/image549.jpg"/><Relationship Id="rId46" Type="http://schemas.openxmlformats.org/officeDocument/2006/relationships/image" Target="../media/image557.jpg"/><Relationship Id="rId2" Type="http://schemas.openxmlformats.org/officeDocument/2006/relationships/image" Target="../media/image88.jpg"/><Relationship Id="rId16" Type="http://schemas.openxmlformats.org/officeDocument/2006/relationships/image" Target="../media/image528.png"/><Relationship Id="rId20" Type="http://schemas.openxmlformats.org/officeDocument/2006/relationships/image" Target="../media/image532.jpg"/><Relationship Id="rId29" Type="http://schemas.openxmlformats.org/officeDocument/2006/relationships/image" Target="../media/image540.jpg"/><Relationship Id="rId41" Type="http://schemas.openxmlformats.org/officeDocument/2006/relationships/image" Target="../media/image552.jpg"/><Relationship Id="rId54" Type="http://schemas.openxmlformats.org/officeDocument/2006/relationships/image" Target="../media/image8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8.jpg"/><Relationship Id="rId11" Type="http://schemas.openxmlformats.org/officeDocument/2006/relationships/image" Target="../media/image523.jpg"/><Relationship Id="rId24" Type="http://schemas.openxmlformats.org/officeDocument/2006/relationships/image" Target="../media/image536.jpg"/><Relationship Id="rId32" Type="http://schemas.openxmlformats.org/officeDocument/2006/relationships/image" Target="../media/image543.jpg"/><Relationship Id="rId37" Type="http://schemas.openxmlformats.org/officeDocument/2006/relationships/image" Target="../media/image548.jpg"/><Relationship Id="rId40" Type="http://schemas.openxmlformats.org/officeDocument/2006/relationships/image" Target="../media/image551.jpg"/><Relationship Id="rId45" Type="http://schemas.openxmlformats.org/officeDocument/2006/relationships/image" Target="../media/image556.jpg"/><Relationship Id="rId53" Type="http://schemas.openxmlformats.org/officeDocument/2006/relationships/image" Target="../media/image564.jpg"/><Relationship Id="rId5" Type="http://schemas.openxmlformats.org/officeDocument/2006/relationships/image" Target="../media/image517.jpg"/><Relationship Id="rId15" Type="http://schemas.openxmlformats.org/officeDocument/2006/relationships/image" Target="../media/image527.jpg"/><Relationship Id="rId23" Type="http://schemas.openxmlformats.org/officeDocument/2006/relationships/image" Target="../media/image535.jpg"/><Relationship Id="rId28" Type="http://schemas.openxmlformats.org/officeDocument/2006/relationships/image" Target="../media/image539.jpg"/><Relationship Id="rId36" Type="http://schemas.openxmlformats.org/officeDocument/2006/relationships/image" Target="../media/image547.jpg"/><Relationship Id="rId49" Type="http://schemas.openxmlformats.org/officeDocument/2006/relationships/image" Target="../media/image560.jpg"/><Relationship Id="rId10" Type="http://schemas.openxmlformats.org/officeDocument/2006/relationships/image" Target="../media/image522.jpg"/><Relationship Id="rId19" Type="http://schemas.openxmlformats.org/officeDocument/2006/relationships/image" Target="../media/image531.jpg"/><Relationship Id="rId31" Type="http://schemas.openxmlformats.org/officeDocument/2006/relationships/image" Target="../media/image542.jpg"/><Relationship Id="rId44" Type="http://schemas.openxmlformats.org/officeDocument/2006/relationships/image" Target="../media/image555.jpg"/><Relationship Id="rId52" Type="http://schemas.openxmlformats.org/officeDocument/2006/relationships/image" Target="../media/image563.jpg"/><Relationship Id="rId4" Type="http://schemas.openxmlformats.org/officeDocument/2006/relationships/image" Target="../media/image516.png"/><Relationship Id="rId9" Type="http://schemas.openxmlformats.org/officeDocument/2006/relationships/image" Target="../media/image521.png"/><Relationship Id="rId14" Type="http://schemas.openxmlformats.org/officeDocument/2006/relationships/image" Target="../media/image526.jpg"/><Relationship Id="rId22" Type="http://schemas.openxmlformats.org/officeDocument/2006/relationships/image" Target="../media/image534.jpg"/><Relationship Id="rId27" Type="http://schemas.openxmlformats.org/officeDocument/2006/relationships/image" Target="../media/image87.jpg"/><Relationship Id="rId30" Type="http://schemas.openxmlformats.org/officeDocument/2006/relationships/image" Target="../media/image541.jpg"/><Relationship Id="rId35" Type="http://schemas.openxmlformats.org/officeDocument/2006/relationships/image" Target="../media/image546.jpg"/><Relationship Id="rId43" Type="http://schemas.openxmlformats.org/officeDocument/2006/relationships/image" Target="../media/image554.jpg"/><Relationship Id="rId48" Type="http://schemas.openxmlformats.org/officeDocument/2006/relationships/image" Target="../media/image559.jpg"/><Relationship Id="rId56" Type="http://schemas.openxmlformats.org/officeDocument/2006/relationships/hyperlink" Target="mailto:monica.sandoval@chihuahua.gob.mx" TargetMode="External"/><Relationship Id="rId8" Type="http://schemas.openxmlformats.org/officeDocument/2006/relationships/image" Target="../media/image520.jpg"/><Relationship Id="rId51" Type="http://schemas.openxmlformats.org/officeDocument/2006/relationships/image" Target="../media/image562.jpg"/><Relationship Id="rId3" Type="http://schemas.openxmlformats.org/officeDocument/2006/relationships/image" Target="../media/image51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jpg"/><Relationship Id="rId18" Type="http://schemas.openxmlformats.org/officeDocument/2006/relationships/image" Target="../media/image59.jpg"/><Relationship Id="rId26" Type="http://schemas.openxmlformats.org/officeDocument/2006/relationships/image" Target="../media/image67.jpg"/><Relationship Id="rId39" Type="http://schemas.openxmlformats.org/officeDocument/2006/relationships/image" Target="../media/image80.jpg"/><Relationship Id="rId3" Type="http://schemas.openxmlformats.org/officeDocument/2006/relationships/image" Target="../media/image44.jpg"/><Relationship Id="rId21" Type="http://schemas.openxmlformats.org/officeDocument/2006/relationships/image" Target="../media/image62.jpg"/><Relationship Id="rId34" Type="http://schemas.openxmlformats.org/officeDocument/2006/relationships/image" Target="../media/image75.jpg"/><Relationship Id="rId42" Type="http://schemas.openxmlformats.org/officeDocument/2006/relationships/image" Target="../media/image83.jpg"/><Relationship Id="rId7" Type="http://schemas.openxmlformats.org/officeDocument/2006/relationships/image" Target="../media/image48.jpg"/><Relationship Id="rId12" Type="http://schemas.openxmlformats.org/officeDocument/2006/relationships/image" Target="../media/image53.jpg"/><Relationship Id="rId17" Type="http://schemas.openxmlformats.org/officeDocument/2006/relationships/image" Target="../media/image58.jpg"/><Relationship Id="rId25" Type="http://schemas.openxmlformats.org/officeDocument/2006/relationships/image" Target="../media/image66.jpg"/><Relationship Id="rId33" Type="http://schemas.openxmlformats.org/officeDocument/2006/relationships/image" Target="../media/image74.jpg"/><Relationship Id="rId38" Type="http://schemas.openxmlformats.org/officeDocument/2006/relationships/image" Target="../media/image79.jpg"/><Relationship Id="rId46" Type="http://schemas.openxmlformats.org/officeDocument/2006/relationships/image" Target="../media/image87.jpg"/><Relationship Id="rId2" Type="http://schemas.openxmlformats.org/officeDocument/2006/relationships/image" Target="../media/image43.jpg"/><Relationship Id="rId16" Type="http://schemas.openxmlformats.org/officeDocument/2006/relationships/image" Target="../media/image57.jpg"/><Relationship Id="rId20" Type="http://schemas.openxmlformats.org/officeDocument/2006/relationships/image" Target="../media/image61.jpg"/><Relationship Id="rId29" Type="http://schemas.openxmlformats.org/officeDocument/2006/relationships/image" Target="../media/image70.jpg"/><Relationship Id="rId41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jpg"/><Relationship Id="rId24" Type="http://schemas.openxmlformats.org/officeDocument/2006/relationships/image" Target="../media/image65.jpg"/><Relationship Id="rId32" Type="http://schemas.openxmlformats.org/officeDocument/2006/relationships/image" Target="../media/image73.jpg"/><Relationship Id="rId37" Type="http://schemas.openxmlformats.org/officeDocument/2006/relationships/image" Target="../media/image78.jpg"/><Relationship Id="rId40" Type="http://schemas.openxmlformats.org/officeDocument/2006/relationships/image" Target="../media/image81.jpg"/><Relationship Id="rId45" Type="http://schemas.openxmlformats.org/officeDocument/2006/relationships/image" Target="../media/image86.jpg"/><Relationship Id="rId5" Type="http://schemas.openxmlformats.org/officeDocument/2006/relationships/image" Target="../media/image46.jpg"/><Relationship Id="rId15" Type="http://schemas.openxmlformats.org/officeDocument/2006/relationships/image" Target="../media/image56.jpg"/><Relationship Id="rId23" Type="http://schemas.openxmlformats.org/officeDocument/2006/relationships/image" Target="../media/image64.jpg"/><Relationship Id="rId28" Type="http://schemas.openxmlformats.org/officeDocument/2006/relationships/image" Target="../media/image69.jpg"/><Relationship Id="rId36" Type="http://schemas.openxmlformats.org/officeDocument/2006/relationships/image" Target="../media/image77.jpg"/><Relationship Id="rId10" Type="http://schemas.openxmlformats.org/officeDocument/2006/relationships/image" Target="../media/image51.jpg"/><Relationship Id="rId19" Type="http://schemas.openxmlformats.org/officeDocument/2006/relationships/image" Target="../media/image60.jpg"/><Relationship Id="rId31" Type="http://schemas.openxmlformats.org/officeDocument/2006/relationships/image" Target="../media/image72.jpg"/><Relationship Id="rId44" Type="http://schemas.openxmlformats.org/officeDocument/2006/relationships/image" Target="../media/image85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Relationship Id="rId14" Type="http://schemas.openxmlformats.org/officeDocument/2006/relationships/image" Target="../media/image55.jpg"/><Relationship Id="rId22" Type="http://schemas.openxmlformats.org/officeDocument/2006/relationships/image" Target="../media/image63.jpg"/><Relationship Id="rId27" Type="http://schemas.openxmlformats.org/officeDocument/2006/relationships/image" Target="../media/image68.jpg"/><Relationship Id="rId30" Type="http://schemas.openxmlformats.org/officeDocument/2006/relationships/image" Target="../media/image71.jpg"/><Relationship Id="rId35" Type="http://schemas.openxmlformats.org/officeDocument/2006/relationships/image" Target="../media/image76.jpg"/><Relationship Id="rId43" Type="http://schemas.openxmlformats.org/officeDocument/2006/relationships/image" Target="../media/image8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13" Type="http://schemas.openxmlformats.org/officeDocument/2006/relationships/image" Target="../media/image98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12" Type="http://schemas.openxmlformats.org/officeDocument/2006/relationships/image" Target="../media/image87.jpg"/><Relationship Id="rId2" Type="http://schemas.openxmlformats.org/officeDocument/2006/relationships/image" Target="../media/image88.jpg"/><Relationship Id="rId16" Type="http://schemas.openxmlformats.org/officeDocument/2006/relationships/image" Target="../media/image8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jpg"/><Relationship Id="rId11" Type="http://schemas.openxmlformats.org/officeDocument/2006/relationships/image" Target="../media/image97.png"/><Relationship Id="rId5" Type="http://schemas.openxmlformats.org/officeDocument/2006/relationships/image" Target="../media/image91.jpg"/><Relationship Id="rId15" Type="http://schemas.openxmlformats.org/officeDocument/2006/relationships/image" Target="../media/image80.jpg"/><Relationship Id="rId10" Type="http://schemas.openxmlformats.org/officeDocument/2006/relationships/image" Target="../media/image96.jpg"/><Relationship Id="rId4" Type="http://schemas.openxmlformats.org/officeDocument/2006/relationships/image" Target="../media/image90.jpg"/><Relationship Id="rId9" Type="http://schemas.openxmlformats.org/officeDocument/2006/relationships/image" Target="../media/image95.jpg"/><Relationship Id="rId14" Type="http://schemas.openxmlformats.org/officeDocument/2006/relationships/image" Target="../media/image9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13" Type="http://schemas.openxmlformats.org/officeDocument/2006/relationships/image" Target="../media/image110.jpg"/><Relationship Id="rId18" Type="http://schemas.openxmlformats.org/officeDocument/2006/relationships/image" Target="../media/image115.jpg"/><Relationship Id="rId26" Type="http://schemas.openxmlformats.org/officeDocument/2006/relationships/image" Target="../media/image122.jpg"/><Relationship Id="rId3" Type="http://schemas.openxmlformats.org/officeDocument/2006/relationships/image" Target="../media/image100.jpg"/><Relationship Id="rId21" Type="http://schemas.openxmlformats.org/officeDocument/2006/relationships/image" Target="../media/image118.jpg"/><Relationship Id="rId34" Type="http://schemas.openxmlformats.org/officeDocument/2006/relationships/image" Target="../media/image87.jpg"/><Relationship Id="rId7" Type="http://schemas.openxmlformats.org/officeDocument/2006/relationships/image" Target="../media/image104.jpg"/><Relationship Id="rId12" Type="http://schemas.openxmlformats.org/officeDocument/2006/relationships/image" Target="../media/image109.jpg"/><Relationship Id="rId17" Type="http://schemas.openxmlformats.org/officeDocument/2006/relationships/image" Target="../media/image114.jpg"/><Relationship Id="rId25" Type="http://schemas.openxmlformats.org/officeDocument/2006/relationships/image" Target="../media/image121.jpg"/><Relationship Id="rId33" Type="http://schemas.openxmlformats.org/officeDocument/2006/relationships/image" Target="../media/image129.jpg"/><Relationship Id="rId2" Type="http://schemas.openxmlformats.org/officeDocument/2006/relationships/image" Target="../media/image88.jpg"/><Relationship Id="rId16" Type="http://schemas.openxmlformats.org/officeDocument/2006/relationships/image" Target="../media/image113.jpg"/><Relationship Id="rId20" Type="http://schemas.openxmlformats.org/officeDocument/2006/relationships/image" Target="../media/image117.jpg"/><Relationship Id="rId29" Type="http://schemas.openxmlformats.org/officeDocument/2006/relationships/image" Target="../media/image1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jpg"/><Relationship Id="rId11" Type="http://schemas.openxmlformats.org/officeDocument/2006/relationships/image" Target="../media/image108.jpg"/><Relationship Id="rId24" Type="http://schemas.openxmlformats.org/officeDocument/2006/relationships/image" Target="../media/image80.jpg"/><Relationship Id="rId32" Type="http://schemas.openxmlformats.org/officeDocument/2006/relationships/image" Target="../media/image128.jpg"/><Relationship Id="rId37" Type="http://schemas.openxmlformats.org/officeDocument/2006/relationships/image" Target="../media/image131.jpg"/><Relationship Id="rId5" Type="http://schemas.openxmlformats.org/officeDocument/2006/relationships/image" Target="../media/image102.jpg"/><Relationship Id="rId15" Type="http://schemas.openxmlformats.org/officeDocument/2006/relationships/image" Target="../media/image112.png"/><Relationship Id="rId23" Type="http://schemas.openxmlformats.org/officeDocument/2006/relationships/image" Target="../media/image120.jpg"/><Relationship Id="rId28" Type="http://schemas.openxmlformats.org/officeDocument/2006/relationships/image" Target="../media/image124.jpg"/><Relationship Id="rId36" Type="http://schemas.openxmlformats.org/officeDocument/2006/relationships/image" Target="../media/image81.jpg"/><Relationship Id="rId10" Type="http://schemas.openxmlformats.org/officeDocument/2006/relationships/image" Target="../media/image107.jpg"/><Relationship Id="rId19" Type="http://schemas.openxmlformats.org/officeDocument/2006/relationships/image" Target="../media/image116.jpg"/><Relationship Id="rId31" Type="http://schemas.openxmlformats.org/officeDocument/2006/relationships/image" Target="../media/image127.jpg"/><Relationship Id="rId4" Type="http://schemas.openxmlformats.org/officeDocument/2006/relationships/image" Target="../media/image101.jpg"/><Relationship Id="rId9" Type="http://schemas.openxmlformats.org/officeDocument/2006/relationships/image" Target="../media/image106.jpg"/><Relationship Id="rId14" Type="http://schemas.openxmlformats.org/officeDocument/2006/relationships/image" Target="../media/image111.jpg"/><Relationship Id="rId22" Type="http://schemas.openxmlformats.org/officeDocument/2006/relationships/image" Target="../media/image119.jpg"/><Relationship Id="rId27" Type="http://schemas.openxmlformats.org/officeDocument/2006/relationships/image" Target="../media/image123.jpg"/><Relationship Id="rId30" Type="http://schemas.openxmlformats.org/officeDocument/2006/relationships/image" Target="../media/image126.jpg"/><Relationship Id="rId35" Type="http://schemas.openxmlformats.org/officeDocument/2006/relationships/image" Target="../media/image13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g"/><Relationship Id="rId13" Type="http://schemas.openxmlformats.org/officeDocument/2006/relationships/image" Target="../media/image142.jpg"/><Relationship Id="rId18" Type="http://schemas.openxmlformats.org/officeDocument/2006/relationships/image" Target="../media/image147.jpg"/><Relationship Id="rId26" Type="http://schemas.openxmlformats.org/officeDocument/2006/relationships/image" Target="../media/image153.jpg"/><Relationship Id="rId3" Type="http://schemas.openxmlformats.org/officeDocument/2006/relationships/image" Target="../media/image132.jpg"/><Relationship Id="rId21" Type="http://schemas.openxmlformats.org/officeDocument/2006/relationships/image" Target="../media/image150.jpg"/><Relationship Id="rId7" Type="http://schemas.openxmlformats.org/officeDocument/2006/relationships/image" Target="../media/image136.jpg"/><Relationship Id="rId12" Type="http://schemas.openxmlformats.org/officeDocument/2006/relationships/image" Target="../media/image141.png"/><Relationship Id="rId17" Type="http://schemas.openxmlformats.org/officeDocument/2006/relationships/image" Target="../media/image146.jpg"/><Relationship Id="rId25" Type="http://schemas.openxmlformats.org/officeDocument/2006/relationships/image" Target="../media/image81.jpg"/><Relationship Id="rId2" Type="http://schemas.openxmlformats.org/officeDocument/2006/relationships/image" Target="../media/image88.jpg"/><Relationship Id="rId16" Type="http://schemas.openxmlformats.org/officeDocument/2006/relationships/image" Target="../media/image145.jpg"/><Relationship Id="rId20" Type="http://schemas.openxmlformats.org/officeDocument/2006/relationships/image" Target="../media/image14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jpg"/><Relationship Id="rId11" Type="http://schemas.openxmlformats.org/officeDocument/2006/relationships/image" Target="../media/image140.jpg"/><Relationship Id="rId24" Type="http://schemas.openxmlformats.org/officeDocument/2006/relationships/image" Target="../media/image80.jpg"/><Relationship Id="rId5" Type="http://schemas.openxmlformats.org/officeDocument/2006/relationships/image" Target="../media/image134.jpg"/><Relationship Id="rId15" Type="http://schemas.openxmlformats.org/officeDocument/2006/relationships/image" Target="../media/image144.jpg"/><Relationship Id="rId23" Type="http://schemas.openxmlformats.org/officeDocument/2006/relationships/image" Target="../media/image152.jpg"/><Relationship Id="rId10" Type="http://schemas.openxmlformats.org/officeDocument/2006/relationships/image" Target="../media/image139.jpg"/><Relationship Id="rId19" Type="http://schemas.openxmlformats.org/officeDocument/2006/relationships/image" Target="../media/image148.jpg"/><Relationship Id="rId4" Type="http://schemas.openxmlformats.org/officeDocument/2006/relationships/image" Target="../media/image133.jpg"/><Relationship Id="rId9" Type="http://schemas.openxmlformats.org/officeDocument/2006/relationships/image" Target="../media/image138.jpg"/><Relationship Id="rId14" Type="http://schemas.openxmlformats.org/officeDocument/2006/relationships/image" Target="../media/image143.jpg"/><Relationship Id="rId22" Type="http://schemas.openxmlformats.org/officeDocument/2006/relationships/image" Target="../media/image15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g"/><Relationship Id="rId13" Type="http://schemas.openxmlformats.org/officeDocument/2006/relationships/image" Target="../media/image165.jpg"/><Relationship Id="rId18" Type="http://schemas.openxmlformats.org/officeDocument/2006/relationships/image" Target="../media/image170.png"/><Relationship Id="rId3" Type="http://schemas.openxmlformats.org/officeDocument/2006/relationships/image" Target="../media/image155.jpg"/><Relationship Id="rId21" Type="http://schemas.openxmlformats.org/officeDocument/2006/relationships/image" Target="../media/image80.jpg"/><Relationship Id="rId7" Type="http://schemas.openxmlformats.org/officeDocument/2006/relationships/image" Target="../media/image159.jpg"/><Relationship Id="rId12" Type="http://schemas.openxmlformats.org/officeDocument/2006/relationships/image" Target="../media/image164.jpg"/><Relationship Id="rId17" Type="http://schemas.openxmlformats.org/officeDocument/2006/relationships/image" Target="../media/image169.jpg"/><Relationship Id="rId2" Type="http://schemas.openxmlformats.org/officeDocument/2006/relationships/image" Target="../media/image154.jpg"/><Relationship Id="rId16" Type="http://schemas.openxmlformats.org/officeDocument/2006/relationships/image" Target="../media/image168.png"/><Relationship Id="rId20" Type="http://schemas.openxmlformats.org/officeDocument/2006/relationships/image" Target="../media/image17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8.jpg"/><Relationship Id="rId11" Type="http://schemas.openxmlformats.org/officeDocument/2006/relationships/image" Target="../media/image163.jpg"/><Relationship Id="rId5" Type="http://schemas.openxmlformats.org/officeDocument/2006/relationships/image" Target="../media/image157.png"/><Relationship Id="rId15" Type="http://schemas.openxmlformats.org/officeDocument/2006/relationships/image" Target="../media/image167.jpg"/><Relationship Id="rId23" Type="http://schemas.openxmlformats.org/officeDocument/2006/relationships/image" Target="../media/image173.jpg"/><Relationship Id="rId10" Type="http://schemas.openxmlformats.org/officeDocument/2006/relationships/image" Target="../media/image162.jpg"/><Relationship Id="rId19" Type="http://schemas.openxmlformats.org/officeDocument/2006/relationships/image" Target="../media/image171.jpg"/><Relationship Id="rId4" Type="http://schemas.openxmlformats.org/officeDocument/2006/relationships/image" Target="../media/image156.jpg"/><Relationship Id="rId9" Type="http://schemas.openxmlformats.org/officeDocument/2006/relationships/image" Target="../media/image161.jpg"/><Relationship Id="rId14" Type="http://schemas.openxmlformats.org/officeDocument/2006/relationships/image" Target="../media/image166.jpg"/><Relationship Id="rId22" Type="http://schemas.openxmlformats.org/officeDocument/2006/relationships/image" Target="../media/image81.jp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4.jpg"/><Relationship Id="rId18" Type="http://schemas.openxmlformats.org/officeDocument/2006/relationships/image" Target="../media/image189.jpg"/><Relationship Id="rId26" Type="http://schemas.openxmlformats.org/officeDocument/2006/relationships/image" Target="../media/image197.jpg"/><Relationship Id="rId39" Type="http://schemas.openxmlformats.org/officeDocument/2006/relationships/image" Target="../media/image210.jpg"/><Relationship Id="rId21" Type="http://schemas.openxmlformats.org/officeDocument/2006/relationships/image" Target="../media/image192.jpg"/><Relationship Id="rId34" Type="http://schemas.openxmlformats.org/officeDocument/2006/relationships/image" Target="../media/image205.jpg"/><Relationship Id="rId42" Type="http://schemas.openxmlformats.org/officeDocument/2006/relationships/image" Target="../media/image213.jpg"/><Relationship Id="rId47" Type="http://schemas.openxmlformats.org/officeDocument/2006/relationships/image" Target="../media/image218.jpg"/><Relationship Id="rId50" Type="http://schemas.openxmlformats.org/officeDocument/2006/relationships/image" Target="../media/image221.jpg"/><Relationship Id="rId55" Type="http://schemas.openxmlformats.org/officeDocument/2006/relationships/image" Target="../media/image226.jpg"/><Relationship Id="rId63" Type="http://schemas.openxmlformats.org/officeDocument/2006/relationships/image" Target="../media/image233.jpg"/><Relationship Id="rId68" Type="http://schemas.openxmlformats.org/officeDocument/2006/relationships/image" Target="../media/image238.jpg"/><Relationship Id="rId7" Type="http://schemas.openxmlformats.org/officeDocument/2006/relationships/image" Target="../media/image178.jpg"/><Relationship Id="rId71" Type="http://schemas.openxmlformats.org/officeDocument/2006/relationships/image" Target="../media/image81.jpg"/><Relationship Id="rId2" Type="http://schemas.openxmlformats.org/officeDocument/2006/relationships/image" Target="../media/image88.jpg"/><Relationship Id="rId16" Type="http://schemas.openxmlformats.org/officeDocument/2006/relationships/image" Target="../media/image187.jpg"/><Relationship Id="rId29" Type="http://schemas.openxmlformats.org/officeDocument/2006/relationships/image" Target="../media/image20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7.jpg"/><Relationship Id="rId11" Type="http://schemas.openxmlformats.org/officeDocument/2006/relationships/image" Target="../media/image182.jpg"/><Relationship Id="rId24" Type="http://schemas.openxmlformats.org/officeDocument/2006/relationships/image" Target="../media/image195.jpg"/><Relationship Id="rId32" Type="http://schemas.openxmlformats.org/officeDocument/2006/relationships/image" Target="../media/image203.jpg"/><Relationship Id="rId37" Type="http://schemas.openxmlformats.org/officeDocument/2006/relationships/image" Target="../media/image208.jpg"/><Relationship Id="rId40" Type="http://schemas.openxmlformats.org/officeDocument/2006/relationships/image" Target="../media/image211.jpg"/><Relationship Id="rId45" Type="http://schemas.openxmlformats.org/officeDocument/2006/relationships/image" Target="../media/image216.jpg"/><Relationship Id="rId53" Type="http://schemas.openxmlformats.org/officeDocument/2006/relationships/image" Target="../media/image224.jpg"/><Relationship Id="rId58" Type="http://schemas.openxmlformats.org/officeDocument/2006/relationships/image" Target="../media/image229.jpg"/><Relationship Id="rId66" Type="http://schemas.openxmlformats.org/officeDocument/2006/relationships/image" Target="../media/image236.jpg"/><Relationship Id="rId5" Type="http://schemas.openxmlformats.org/officeDocument/2006/relationships/image" Target="../media/image176.jpg"/><Relationship Id="rId15" Type="http://schemas.openxmlformats.org/officeDocument/2006/relationships/image" Target="../media/image186.jpg"/><Relationship Id="rId23" Type="http://schemas.openxmlformats.org/officeDocument/2006/relationships/image" Target="../media/image194.jpg"/><Relationship Id="rId28" Type="http://schemas.openxmlformats.org/officeDocument/2006/relationships/image" Target="../media/image199.jpg"/><Relationship Id="rId36" Type="http://schemas.openxmlformats.org/officeDocument/2006/relationships/image" Target="../media/image207.jpg"/><Relationship Id="rId49" Type="http://schemas.openxmlformats.org/officeDocument/2006/relationships/image" Target="../media/image220.jpg"/><Relationship Id="rId57" Type="http://schemas.openxmlformats.org/officeDocument/2006/relationships/image" Target="../media/image228.jpg"/><Relationship Id="rId61" Type="http://schemas.openxmlformats.org/officeDocument/2006/relationships/image" Target="../media/image232.jpg"/><Relationship Id="rId10" Type="http://schemas.openxmlformats.org/officeDocument/2006/relationships/image" Target="../media/image181.jpg"/><Relationship Id="rId19" Type="http://schemas.openxmlformats.org/officeDocument/2006/relationships/image" Target="../media/image190.jpg"/><Relationship Id="rId31" Type="http://schemas.openxmlformats.org/officeDocument/2006/relationships/image" Target="../media/image202.jpg"/><Relationship Id="rId44" Type="http://schemas.openxmlformats.org/officeDocument/2006/relationships/image" Target="../media/image215.jpg"/><Relationship Id="rId52" Type="http://schemas.openxmlformats.org/officeDocument/2006/relationships/image" Target="../media/image223.jpg"/><Relationship Id="rId60" Type="http://schemas.openxmlformats.org/officeDocument/2006/relationships/image" Target="../media/image231.jpg"/><Relationship Id="rId65" Type="http://schemas.openxmlformats.org/officeDocument/2006/relationships/image" Target="../media/image235.jpg"/><Relationship Id="rId4" Type="http://schemas.openxmlformats.org/officeDocument/2006/relationships/image" Target="../media/image175.png"/><Relationship Id="rId9" Type="http://schemas.openxmlformats.org/officeDocument/2006/relationships/image" Target="../media/image180.jpg"/><Relationship Id="rId14" Type="http://schemas.openxmlformats.org/officeDocument/2006/relationships/image" Target="../media/image185.jpg"/><Relationship Id="rId22" Type="http://schemas.openxmlformats.org/officeDocument/2006/relationships/image" Target="../media/image193.jpg"/><Relationship Id="rId27" Type="http://schemas.openxmlformats.org/officeDocument/2006/relationships/image" Target="../media/image198.jpg"/><Relationship Id="rId30" Type="http://schemas.openxmlformats.org/officeDocument/2006/relationships/image" Target="../media/image201.jpg"/><Relationship Id="rId35" Type="http://schemas.openxmlformats.org/officeDocument/2006/relationships/image" Target="../media/image206.jpg"/><Relationship Id="rId43" Type="http://schemas.openxmlformats.org/officeDocument/2006/relationships/image" Target="../media/image214.jpg"/><Relationship Id="rId48" Type="http://schemas.openxmlformats.org/officeDocument/2006/relationships/image" Target="../media/image219.jpg"/><Relationship Id="rId56" Type="http://schemas.openxmlformats.org/officeDocument/2006/relationships/image" Target="../media/image227.jpg"/><Relationship Id="rId64" Type="http://schemas.openxmlformats.org/officeDocument/2006/relationships/image" Target="../media/image234.jpg"/><Relationship Id="rId69" Type="http://schemas.openxmlformats.org/officeDocument/2006/relationships/image" Target="../media/image239.jpg"/><Relationship Id="rId8" Type="http://schemas.openxmlformats.org/officeDocument/2006/relationships/image" Target="../media/image179.jpg"/><Relationship Id="rId51" Type="http://schemas.openxmlformats.org/officeDocument/2006/relationships/image" Target="../media/image222.jpg"/><Relationship Id="rId3" Type="http://schemas.openxmlformats.org/officeDocument/2006/relationships/image" Target="../media/image174.jpg"/><Relationship Id="rId12" Type="http://schemas.openxmlformats.org/officeDocument/2006/relationships/image" Target="../media/image183.jpg"/><Relationship Id="rId17" Type="http://schemas.openxmlformats.org/officeDocument/2006/relationships/image" Target="../media/image188.jpg"/><Relationship Id="rId25" Type="http://schemas.openxmlformats.org/officeDocument/2006/relationships/image" Target="../media/image196.jpg"/><Relationship Id="rId33" Type="http://schemas.openxmlformats.org/officeDocument/2006/relationships/image" Target="../media/image204.jpg"/><Relationship Id="rId38" Type="http://schemas.openxmlformats.org/officeDocument/2006/relationships/image" Target="../media/image209.jpg"/><Relationship Id="rId46" Type="http://schemas.openxmlformats.org/officeDocument/2006/relationships/image" Target="../media/image217.jpg"/><Relationship Id="rId59" Type="http://schemas.openxmlformats.org/officeDocument/2006/relationships/image" Target="../media/image230.jpg"/><Relationship Id="rId67" Type="http://schemas.openxmlformats.org/officeDocument/2006/relationships/image" Target="../media/image237.jpg"/><Relationship Id="rId20" Type="http://schemas.openxmlformats.org/officeDocument/2006/relationships/image" Target="../media/image191.jpg"/><Relationship Id="rId41" Type="http://schemas.openxmlformats.org/officeDocument/2006/relationships/image" Target="../media/image212.jpg"/><Relationship Id="rId54" Type="http://schemas.openxmlformats.org/officeDocument/2006/relationships/image" Target="../media/image225.jpg"/><Relationship Id="rId62" Type="http://schemas.openxmlformats.org/officeDocument/2006/relationships/image" Target="../media/image87.jpg"/><Relationship Id="rId70" Type="http://schemas.openxmlformats.org/officeDocument/2006/relationships/image" Target="../media/image8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g"/><Relationship Id="rId13" Type="http://schemas.openxmlformats.org/officeDocument/2006/relationships/image" Target="../media/image251.jpg"/><Relationship Id="rId3" Type="http://schemas.openxmlformats.org/officeDocument/2006/relationships/image" Target="../media/image241.jpg"/><Relationship Id="rId7" Type="http://schemas.openxmlformats.org/officeDocument/2006/relationships/image" Target="../media/image245.jpg"/><Relationship Id="rId12" Type="http://schemas.openxmlformats.org/officeDocument/2006/relationships/image" Target="../media/image250.jpg"/><Relationship Id="rId17" Type="http://schemas.openxmlformats.org/officeDocument/2006/relationships/image" Target="../media/image81.jpg"/><Relationship Id="rId2" Type="http://schemas.openxmlformats.org/officeDocument/2006/relationships/image" Target="../media/image240.jpg"/><Relationship Id="rId16" Type="http://schemas.openxmlformats.org/officeDocument/2006/relationships/image" Target="../media/image8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4.jpg"/><Relationship Id="rId11" Type="http://schemas.openxmlformats.org/officeDocument/2006/relationships/image" Target="../media/image249.jpg"/><Relationship Id="rId5" Type="http://schemas.openxmlformats.org/officeDocument/2006/relationships/image" Target="../media/image243.jpg"/><Relationship Id="rId15" Type="http://schemas.openxmlformats.org/officeDocument/2006/relationships/image" Target="../media/image253.jpg"/><Relationship Id="rId10" Type="http://schemas.openxmlformats.org/officeDocument/2006/relationships/image" Target="../media/image248.jpg"/><Relationship Id="rId4" Type="http://schemas.openxmlformats.org/officeDocument/2006/relationships/image" Target="../media/image242.png"/><Relationship Id="rId9" Type="http://schemas.openxmlformats.org/officeDocument/2006/relationships/image" Target="../media/image247.jpg"/><Relationship Id="rId14" Type="http://schemas.openxmlformats.org/officeDocument/2006/relationships/image" Target="../media/image25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091915" cy="15522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881469" y="13110309"/>
            <a:ext cx="146211" cy="426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76418" y="13110309"/>
            <a:ext cx="1693618" cy="426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18773" y="13110309"/>
            <a:ext cx="852901" cy="4386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079730" y="4380256"/>
            <a:ext cx="0" cy="310699"/>
          </a:xfrm>
          <a:custGeom>
            <a:avLst/>
            <a:gdLst/>
            <a:ahLst/>
            <a:cxnLst/>
            <a:rect l="l" t="t" r="r" b="b"/>
            <a:pathLst>
              <a:path h="310699">
                <a:moveTo>
                  <a:pt x="0" y="310699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06345" y="8846288"/>
            <a:ext cx="9888220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2875915" algn="l"/>
              </a:tabLst>
            </a:pPr>
            <a:r>
              <a:rPr sz="3450" spc="275" dirty="0" smtClean="0">
                <a:solidFill>
                  <a:srgbClr val="002476"/>
                </a:solidFill>
                <a:latin typeface="Arial"/>
                <a:cs typeface="Arial"/>
              </a:rPr>
              <a:t>GOBIERNO	</a:t>
            </a:r>
            <a:r>
              <a:rPr sz="3450" spc="220" dirty="0" smtClean="0">
                <a:solidFill>
                  <a:srgbClr val="002476"/>
                </a:solidFill>
                <a:latin typeface="Arial"/>
                <a:cs typeface="Arial"/>
              </a:rPr>
              <a:t>DEL</a:t>
            </a:r>
            <a:r>
              <a:rPr sz="3450" spc="50" dirty="0" smtClean="0">
                <a:solidFill>
                  <a:srgbClr val="002476"/>
                </a:solidFill>
                <a:latin typeface="Arial"/>
                <a:cs typeface="Arial"/>
              </a:rPr>
              <a:t> </a:t>
            </a:r>
            <a:r>
              <a:rPr sz="3450" spc="185" dirty="0" smtClean="0">
                <a:solidFill>
                  <a:srgbClr val="002476"/>
                </a:solidFill>
                <a:latin typeface="Arial"/>
                <a:cs typeface="Arial"/>
              </a:rPr>
              <a:t>ESTADO</a:t>
            </a:r>
            <a:r>
              <a:rPr sz="3450" spc="415" dirty="0" smtClean="0">
                <a:solidFill>
                  <a:srgbClr val="002476"/>
                </a:solidFill>
                <a:latin typeface="Arial"/>
                <a:cs typeface="Arial"/>
              </a:rPr>
              <a:t> </a:t>
            </a:r>
            <a:r>
              <a:rPr sz="3450" spc="235" dirty="0" smtClean="0">
                <a:solidFill>
                  <a:srgbClr val="002476"/>
                </a:solidFill>
                <a:latin typeface="Arial"/>
                <a:cs typeface="Arial"/>
              </a:rPr>
              <a:t>DE</a:t>
            </a:r>
            <a:r>
              <a:rPr sz="3450" spc="50" dirty="0" smtClean="0">
                <a:solidFill>
                  <a:srgbClr val="002476"/>
                </a:solidFill>
                <a:latin typeface="Arial"/>
                <a:cs typeface="Arial"/>
              </a:rPr>
              <a:t> </a:t>
            </a:r>
            <a:r>
              <a:rPr sz="3450" spc="340" dirty="0" smtClean="0">
                <a:solidFill>
                  <a:srgbClr val="002476"/>
                </a:solidFill>
                <a:latin typeface="Arial"/>
                <a:cs typeface="Arial"/>
              </a:rPr>
              <a:t>CHIHUAHUA</a:t>
            </a:r>
            <a:endParaRPr sz="3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8052" y="13590204"/>
            <a:ext cx="1626235" cy="2324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spc="595" dirty="0" smtClean="0">
                <a:solidFill>
                  <a:srgbClr val="545454"/>
                </a:solidFill>
                <a:latin typeface="Arial"/>
                <a:cs typeface="Arial"/>
              </a:rPr>
              <a:t>GOBIERNO</a:t>
            </a:r>
            <a:endParaRPr sz="14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43514" y="13590204"/>
            <a:ext cx="1863089" cy="2324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713105" algn="l"/>
              </a:tabLst>
            </a:pPr>
            <a:r>
              <a:rPr sz="1450" spc="390" dirty="0" smtClean="0">
                <a:solidFill>
                  <a:srgbClr val="545454"/>
                </a:solidFill>
                <a:latin typeface="Arial"/>
                <a:cs typeface="Arial"/>
              </a:rPr>
              <a:t>DEL	</a:t>
            </a:r>
            <a:r>
              <a:rPr sz="1450" spc="495" dirty="0" smtClean="0">
                <a:solidFill>
                  <a:srgbClr val="545454"/>
                </a:solidFill>
                <a:latin typeface="Arial"/>
                <a:cs typeface="Arial"/>
              </a:rPr>
              <a:t>ESTADO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35222" cy="13719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29727" y="706689"/>
            <a:ext cx="12050275" cy="1925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09966" y="2790205"/>
            <a:ext cx="11684746" cy="194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19489" y="3984267"/>
            <a:ext cx="9211333" cy="4837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849116" y="6469864"/>
            <a:ext cx="1242798" cy="9052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963211" y="7919797"/>
            <a:ext cx="341160" cy="9016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276" y="13695156"/>
            <a:ext cx="0" cy="475187"/>
          </a:xfrm>
          <a:custGeom>
            <a:avLst/>
            <a:gdLst/>
            <a:ahLst/>
            <a:cxnLst/>
            <a:rect l="l" t="t" r="r" b="b"/>
            <a:pathLst>
              <a:path h="475187">
                <a:moveTo>
                  <a:pt x="0" y="475187"/>
                </a:moveTo>
                <a:lnTo>
                  <a:pt x="0" y="0"/>
                </a:lnTo>
              </a:path>
            </a:pathLst>
          </a:custGeom>
          <a:ln w="30460">
            <a:solidFill>
              <a:srgbClr val="001F7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079730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695156" y="7633465"/>
            <a:ext cx="475187" cy="0"/>
          </a:xfrm>
          <a:custGeom>
            <a:avLst/>
            <a:gdLst/>
            <a:ahLst/>
            <a:cxnLst/>
            <a:rect l="l" t="t" r="r" b="b"/>
            <a:pathLst>
              <a:path w="475187">
                <a:moveTo>
                  <a:pt x="0" y="0"/>
                </a:moveTo>
                <a:lnTo>
                  <a:pt x="475187" y="0"/>
                </a:lnTo>
              </a:path>
            </a:pathLst>
          </a:custGeom>
          <a:ln w="30460">
            <a:solidFill>
              <a:srgbClr val="FBAE4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252587" y="7645650"/>
            <a:ext cx="0" cy="292423"/>
          </a:xfrm>
          <a:custGeom>
            <a:avLst/>
            <a:gdLst/>
            <a:ahLst/>
            <a:cxnLst/>
            <a:rect l="l" t="t" r="r" b="b"/>
            <a:pathLst>
              <a:path h="292423">
                <a:moveTo>
                  <a:pt x="0" y="292423"/>
                </a:moveTo>
                <a:lnTo>
                  <a:pt x="0" y="0"/>
                </a:lnTo>
              </a:path>
            </a:pathLst>
          </a:custGeom>
          <a:ln w="24368">
            <a:solidFill>
              <a:srgbClr val="FFAA5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670787" y="8769651"/>
            <a:ext cx="1145324" cy="0"/>
          </a:xfrm>
          <a:custGeom>
            <a:avLst/>
            <a:gdLst/>
            <a:ahLst/>
            <a:cxnLst/>
            <a:rect l="l" t="t" r="r" b="b"/>
            <a:pathLst>
              <a:path w="1145324">
                <a:moveTo>
                  <a:pt x="0" y="0"/>
                </a:moveTo>
                <a:lnTo>
                  <a:pt x="1145324" y="0"/>
                </a:lnTo>
              </a:path>
            </a:pathLst>
          </a:custGeom>
          <a:ln w="48737">
            <a:solidFill>
              <a:srgbClr val="00232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291020" y="9128004"/>
            <a:ext cx="17651095" cy="381825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17780" algn="just">
              <a:lnSpc>
                <a:spcPct val="128200"/>
              </a:lnSpc>
            </a:pPr>
            <a:r>
              <a:rPr sz="3250" spc="110" dirty="0" smtClean="0">
                <a:solidFill>
                  <a:srgbClr val="4B5454"/>
                </a:solidFill>
                <a:latin typeface="Arial"/>
                <a:cs typeface="Arial"/>
              </a:rPr>
              <a:t>Conjunto </a:t>
            </a:r>
            <a:r>
              <a:rPr sz="3250" spc="-229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95" dirty="0" smtClean="0">
                <a:solidFill>
                  <a:srgbClr val="4B5454"/>
                </a:solidFill>
                <a:latin typeface="Arial"/>
                <a:cs typeface="Arial"/>
              </a:rPr>
              <a:t>de </a:t>
            </a:r>
            <a:r>
              <a:rPr sz="3250" spc="-4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30" dirty="0" smtClean="0">
                <a:solidFill>
                  <a:srgbClr val="4B5454"/>
                </a:solidFill>
                <a:latin typeface="Arial"/>
                <a:cs typeface="Arial"/>
              </a:rPr>
              <a:t>acciones </a:t>
            </a:r>
            <a:r>
              <a:rPr sz="3250" spc="-3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-75" dirty="0" smtClean="0">
                <a:solidFill>
                  <a:srgbClr val="4B5454"/>
                </a:solidFill>
                <a:latin typeface="Arial"/>
                <a:cs typeface="Arial"/>
              </a:rPr>
              <a:t>a</a:t>
            </a:r>
            <a:r>
              <a:rPr sz="3250" spc="3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0" dirty="0" smtClean="0">
                <a:solidFill>
                  <a:srgbClr val="4B5454"/>
                </a:solidFill>
                <a:latin typeface="Arial"/>
                <a:cs typeface="Arial"/>
              </a:rPr>
              <a:t>través </a:t>
            </a:r>
            <a:r>
              <a:rPr sz="3250" spc="-2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95" dirty="0" smtClean="0">
                <a:solidFill>
                  <a:srgbClr val="4B5454"/>
                </a:solidFill>
                <a:latin typeface="Arial"/>
                <a:cs typeface="Arial"/>
              </a:rPr>
              <a:t>de </a:t>
            </a:r>
            <a:r>
              <a:rPr sz="3250" spc="-2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-60" dirty="0" smtClean="0">
                <a:solidFill>
                  <a:srgbClr val="4B5454"/>
                </a:solidFill>
                <a:latin typeface="Arial"/>
                <a:cs typeface="Arial"/>
              </a:rPr>
              <a:t>las</a:t>
            </a:r>
            <a:r>
              <a:rPr sz="3250" spc="3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5" dirty="0" smtClean="0">
                <a:solidFill>
                  <a:srgbClr val="4B5454"/>
                </a:solidFill>
                <a:latin typeface="Arial"/>
                <a:cs typeface="Arial"/>
              </a:rPr>
              <a:t>cuales </a:t>
            </a:r>
            <a:r>
              <a:rPr sz="3250" spc="-4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-35" dirty="0" smtClean="0">
                <a:solidFill>
                  <a:srgbClr val="4B5454"/>
                </a:solidFill>
                <a:latin typeface="Arial"/>
                <a:cs typeface="Arial"/>
              </a:rPr>
              <a:t>se </a:t>
            </a:r>
            <a:r>
              <a:rPr sz="3250" spc="-3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0" dirty="0" smtClean="0">
                <a:solidFill>
                  <a:srgbClr val="4B5454"/>
                </a:solidFill>
                <a:latin typeface="Arial"/>
                <a:cs typeface="Arial"/>
              </a:rPr>
              <a:t>alcanzan </a:t>
            </a:r>
            <a:r>
              <a:rPr sz="3250" spc="-2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95" dirty="0" smtClean="0">
                <a:solidFill>
                  <a:srgbClr val="4B5454"/>
                </a:solidFill>
                <a:latin typeface="Arial"/>
                <a:cs typeface="Arial"/>
              </a:rPr>
              <a:t>objetivos </a:t>
            </a:r>
            <a:r>
              <a:rPr sz="3250" spc="-3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45" dirty="0" smtClean="0">
                <a:solidFill>
                  <a:srgbClr val="4B5454"/>
                </a:solidFill>
                <a:latin typeface="Arial"/>
                <a:cs typeface="Arial"/>
              </a:rPr>
              <a:t>y </a:t>
            </a:r>
            <a:r>
              <a:rPr sz="3250" spc="-3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70" dirty="0" smtClean="0">
                <a:solidFill>
                  <a:srgbClr val="4B5454"/>
                </a:solidFill>
                <a:latin typeface="Arial"/>
                <a:cs typeface="Arial"/>
              </a:rPr>
              <a:t>metas </a:t>
            </a:r>
            <a:r>
              <a:rPr sz="3250" spc="-3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95" dirty="0" smtClean="0">
                <a:solidFill>
                  <a:srgbClr val="4B5454"/>
                </a:solidFill>
                <a:latin typeface="Arial"/>
                <a:cs typeface="Arial"/>
              </a:rPr>
              <a:t>previamente</a:t>
            </a:r>
            <a:r>
              <a:rPr sz="3250" spc="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10" dirty="0" smtClean="0">
                <a:solidFill>
                  <a:srgbClr val="4B5454"/>
                </a:solidFill>
                <a:latin typeface="Arial"/>
                <a:cs typeface="Arial"/>
              </a:rPr>
              <a:t>determinados </a:t>
            </a:r>
            <a:r>
              <a:rPr sz="3250" spc="-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215" dirty="0" smtClean="0">
                <a:solidFill>
                  <a:srgbClr val="4B5454"/>
                </a:solidFill>
                <a:latin typeface="Arial"/>
                <a:cs typeface="Arial"/>
              </a:rPr>
              <a:t>por </a:t>
            </a:r>
            <a:r>
              <a:rPr sz="3250" spc="-3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-55" dirty="0" smtClean="0">
                <a:solidFill>
                  <a:srgbClr val="4B5454"/>
                </a:solidFill>
                <a:latin typeface="Arial"/>
                <a:cs typeface="Arial"/>
              </a:rPr>
              <a:t>la </a:t>
            </a:r>
            <a:r>
              <a:rPr sz="3250" spc="-3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60" dirty="0" smtClean="0">
                <a:solidFill>
                  <a:srgbClr val="4B5454"/>
                </a:solidFill>
                <a:latin typeface="Arial"/>
                <a:cs typeface="Arial"/>
              </a:rPr>
              <a:t>planeación, </a:t>
            </a:r>
            <a:r>
              <a:rPr sz="3250" spc="-4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40" dirty="0" smtClean="0">
                <a:solidFill>
                  <a:srgbClr val="4B5454"/>
                </a:solidFill>
                <a:latin typeface="Arial"/>
                <a:cs typeface="Arial"/>
              </a:rPr>
              <a:t>en </a:t>
            </a:r>
            <a:r>
              <a:rPr sz="3250" spc="-4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00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3250" spc="4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80" dirty="0" smtClean="0">
                <a:solidFill>
                  <a:srgbClr val="4B5454"/>
                </a:solidFill>
                <a:latin typeface="Arial"/>
                <a:cs typeface="Arial"/>
              </a:rPr>
              <a:t>que</a:t>
            </a:r>
            <a:r>
              <a:rPr sz="3250" spc="4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-35" dirty="0" smtClean="0">
                <a:solidFill>
                  <a:srgbClr val="4B5454"/>
                </a:solidFill>
                <a:latin typeface="Arial"/>
                <a:cs typeface="Arial"/>
              </a:rPr>
              <a:t>se </a:t>
            </a:r>
            <a:r>
              <a:rPr sz="3250" spc="-2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55" dirty="0" smtClean="0">
                <a:solidFill>
                  <a:srgbClr val="4B5454"/>
                </a:solidFill>
                <a:latin typeface="Arial"/>
                <a:cs typeface="Arial"/>
              </a:rPr>
              <a:t>involucran </a:t>
            </a:r>
            <a:r>
              <a:rPr sz="3250" spc="-1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0" dirty="0" smtClean="0">
                <a:solidFill>
                  <a:srgbClr val="4B5454"/>
                </a:solidFill>
                <a:latin typeface="Arial"/>
                <a:cs typeface="Arial"/>
              </a:rPr>
              <a:t>recursos </a:t>
            </a:r>
            <a:r>
              <a:rPr sz="3250" spc="-2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70" dirty="0" smtClean="0">
                <a:solidFill>
                  <a:srgbClr val="4B5454"/>
                </a:solidFill>
                <a:latin typeface="Arial"/>
                <a:cs typeface="Arial"/>
              </a:rPr>
              <a:t>humanos,</a:t>
            </a:r>
            <a:r>
              <a:rPr sz="3250" spc="2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40" dirty="0" smtClean="0">
                <a:solidFill>
                  <a:srgbClr val="4B5454"/>
                </a:solidFill>
                <a:latin typeface="Arial"/>
                <a:cs typeface="Arial"/>
              </a:rPr>
              <a:t>financieros,</a:t>
            </a:r>
            <a:r>
              <a:rPr sz="3250" spc="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85" dirty="0" smtClean="0">
                <a:solidFill>
                  <a:srgbClr val="4B5454"/>
                </a:solidFill>
                <a:latin typeface="Arial"/>
                <a:cs typeface="Arial"/>
              </a:rPr>
              <a:t>tecnológicos, </a:t>
            </a:r>
            <a:r>
              <a:rPr sz="3250" spc="-3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45" dirty="0" smtClean="0">
                <a:solidFill>
                  <a:srgbClr val="4B5454"/>
                </a:solidFill>
                <a:latin typeface="Arial"/>
                <a:cs typeface="Arial"/>
              </a:rPr>
              <a:t>materiales</a:t>
            </a:r>
            <a:r>
              <a:rPr sz="3250" spc="2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45" dirty="0" smtClean="0">
                <a:solidFill>
                  <a:srgbClr val="4B5454"/>
                </a:solidFill>
                <a:latin typeface="Arial"/>
                <a:cs typeface="Arial"/>
              </a:rPr>
              <a:t>y</a:t>
            </a:r>
            <a:r>
              <a:rPr sz="3250" spc="3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0" dirty="0" smtClean="0">
                <a:solidFill>
                  <a:srgbClr val="4B5454"/>
                </a:solidFill>
                <a:latin typeface="Arial"/>
                <a:cs typeface="Arial"/>
              </a:rPr>
              <a:t>naturales.</a:t>
            </a:r>
            <a:r>
              <a:rPr sz="3250" spc="1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-60" dirty="0" smtClean="0">
                <a:solidFill>
                  <a:srgbClr val="4B5454"/>
                </a:solidFill>
                <a:latin typeface="Arial"/>
                <a:cs typeface="Arial"/>
              </a:rPr>
              <a:t>Se</a:t>
            </a:r>
            <a:r>
              <a:rPr sz="3250" spc="2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45" dirty="0" smtClean="0">
                <a:solidFill>
                  <a:srgbClr val="4B5454"/>
                </a:solidFill>
                <a:latin typeface="Arial"/>
                <a:cs typeface="Arial"/>
              </a:rPr>
              <a:t>establece </a:t>
            </a:r>
            <a:r>
              <a:rPr sz="3250" spc="-3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60" dirty="0" smtClean="0">
                <a:solidFill>
                  <a:srgbClr val="4B5454"/>
                </a:solidFill>
                <a:latin typeface="Arial"/>
                <a:cs typeface="Arial"/>
              </a:rPr>
              <a:t>un</a:t>
            </a:r>
            <a:r>
              <a:rPr sz="3250" spc="-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95" dirty="0" smtClean="0">
                <a:solidFill>
                  <a:srgbClr val="4B5454"/>
                </a:solidFill>
                <a:latin typeface="Arial"/>
                <a:cs typeface="Arial"/>
              </a:rPr>
              <a:t>tiempo</a:t>
            </a:r>
            <a:r>
              <a:rPr sz="3250" spc="3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45" dirty="0" smtClean="0">
                <a:solidFill>
                  <a:srgbClr val="4B5454"/>
                </a:solidFill>
                <a:latin typeface="Arial"/>
                <a:cs typeface="Arial"/>
              </a:rPr>
              <a:t>y</a:t>
            </a:r>
            <a:r>
              <a:rPr sz="3250" spc="2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60" dirty="0" smtClean="0">
                <a:solidFill>
                  <a:srgbClr val="4B5454"/>
                </a:solidFill>
                <a:latin typeface="Arial"/>
                <a:cs typeface="Arial"/>
              </a:rPr>
              <a:t>espacio </a:t>
            </a:r>
            <a:r>
              <a:rPr sz="3250" spc="-4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45" dirty="0" smtClean="0">
                <a:solidFill>
                  <a:srgbClr val="4B5454"/>
                </a:solidFill>
                <a:latin typeface="Arial"/>
                <a:cs typeface="Arial"/>
              </a:rPr>
              <a:t>para</a:t>
            </a:r>
            <a:r>
              <a:rPr sz="3250" spc="2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40" dirty="0" smtClean="0">
                <a:solidFill>
                  <a:srgbClr val="4B5454"/>
                </a:solidFill>
                <a:latin typeface="Arial"/>
                <a:cs typeface="Arial"/>
              </a:rPr>
              <a:t>desarrollar </a:t>
            </a:r>
            <a:r>
              <a:rPr sz="3250" spc="-3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00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3250" spc="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20" dirty="0" smtClean="0">
                <a:solidFill>
                  <a:srgbClr val="4B5454"/>
                </a:solidFill>
                <a:latin typeface="Arial"/>
                <a:cs typeface="Arial"/>
              </a:rPr>
              <a:t>programa</a:t>
            </a:r>
            <a:r>
              <a:rPr sz="3250" spc="3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45" dirty="0" smtClean="0">
                <a:solidFill>
                  <a:srgbClr val="4B5454"/>
                </a:solidFill>
                <a:latin typeface="Arial"/>
                <a:cs typeface="Arial"/>
              </a:rPr>
              <a:t>y </a:t>
            </a:r>
            <a:r>
              <a:rPr sz="3250" spc="0" dirty="0" smtClean="0">
                <a:solidFill>
                  <a:srgbClr val="4B5454"/>
                </a:solidFill>
                <a:latin typeface="Arial"/>
                <a:cs typeface="Arial"/>
              </a:rPr>
              <a:t>se</a:t>
            </a:r>
            <a:r>
              <a:rPr sz="3250" spc="20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85" dirty="0" smtClean="0">
                <a:solidFill>
                  <a:srgbClr val="4B5454"/>
                </a:solidFill>
                <a:latin typeface="Arial"/>
                <a:cs typeface="Arial"/>
              </a:rPr>
              <a:t>atribuye </a:t>
            </a:r>
            <a:r>
              <a:rPr sz="3250" spc="-3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75" dirty="0" smtClean="0">
                <a:solidFill>
                  <a:srgbClr val="4B5454"/>
                </a:solidFill>
                <a:latin typeface="Arial"/>
                <a:cs typeface="Arial"/>
              </a:rPr>
              <a:t>responsabilidad </a:t>
            </a:r>
            <a:r>
              <a:rPr sz="3250" spc="-3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-75" dirty="0" smtClean="0">
                <a:solidFill>
                  <a:srgbClr val="4B5454"/>
                </a:solidFill>
                <a:latin typeface="Arial"/>
                <a:cs typeface="Arial"/>
              </a:rPr>
              <a:t>a</a:t>
            </a:r>
            <a:r>
              <a:rPr sz="3250" spc="4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50" dirty="0" smtClean="0">
                <a:solidFill>
                  <a:srgbClr val="4B5454"/>
                </a:solidFill>
                <a:latin typeface="Arial"/>
                <a:cs typeface="Arial"/>
              </a:rPr>
              <a:t>una</a:t>
            </a:r>
            <a:r>
              <a:rPr sz="3250" spc="25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285" dirty="0" smtClean="0">
                <a:solidFill>
                  <a:srgbClr val="4B5454"/>
                </a:solidFill>
                <a:latin typeface="Arial"/>
                <a:cs typeface="Arial"/>
              </a:rPr>
              <a:t>o</a:t>
            </a:r>
            <a:r>
              <a:rPr sz="3250" spc="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-15" dirty="0" smtClean="0">
                <a:solidFill>
                  <a:srgbClr val="4B5454"/>
                </a:solidFill>
                <a:latin typeface="Arial"/>
                <a:cs typeface="Arial"/>
              </a:rPr>
              <a:t>varias </a:t>
            </a:r>
            <a:r>
              <a:rPr sz="3250" spc="-3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95" dirty="0" smtClean="0">
                <a:solidFill>
                  <a:srgbClr val="4B5454"/>
                </a:solidFill>
                <a:latin typeface="Arial"/>
                <a:cs typeface="Arial"/>
              </a:rPr>
              <a:t>unidades</a:t>
            </a:r>
            <a:r>
              <a:rPr sz="3250" spc="2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45" dirty="0" smtClean="0">
                <a:solidFill>
                  <a:srgbClr val="4B5454"/>
                </a:solidFill>
                <a:latin typeface="Arial"/>
                <a:cs typeface="Arial"/>
              </a:rPr>
              <a:t>ejecutoras</a:t>
            </a:r>
            <a:r>
              <a:rPr sz="3250" spc="43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35" dirty="0" smtClean="0">
                <a:solidFill>
                  <a:srgbClr val="4B5454"/>
                </a:solidFill>
                <a:latin typeface="Arial"/>
                <a:cs typeface="Arial"/>
              </a:rPr>
              <a:t>debidamente</a:t>
            </a:r>
            <a:r>
              <a:rPr sz="3250" spc="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60" dirty="0" smtClean="0">
                <a:solidFill>
                  <a:srgbClr val="4B5454"/>
                </a:solidFill>
                <a:latin typeface="Arial"/>
                <a:cs typeface="Arial"/>
              </a:rPr>
              <a:t>coordinadas, </a:t>
            </a:r>
            <a:r>
              <a:rPr sz="3250" spc="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75" dirty="0" smtClean="0">
                <a:solidFill>
                  <a:srgbClr val="4B5454"/>
                </a:solidFill>
                <a:latin typeface="Arial"/>
                <a:cs typeface="Arial"/>
              </a:rPr>
              <a:t>como </a:t>
            </a:r>
            <a:r>
              <a:rPr sz="3250" spc="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50" dirty="0" smtClean="0">
                <a:solidFill>
                  <a:srgbClr val="4B5454"/>
                </a:solidFill>
                <a:latin typeface="Arial"/>
                <a:cs typeface="Arial"/>
              </a:rPr>
              <a:t>una </a:t>
            </a:r>
            <a:r>
              <a:rPr sz="3250" spc="-1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65" dirty="0" smtClean="0">
                <a:solidFill>
                  <a:srgbClr val="4B5454"/>
                </a:solidFill>
                <a:latin typeface="Arial"/>
                <a:cs typeface="Arial"/>
              </a:rPr>
              <a:t>oferta </a:t>
            </a:r>
            <a:r>
              <a:rPr sz="3250" spc="-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229" dirty="0" smtClean="0">
                <a:solidFill>
                  <a:srgbClr val="4B5454"/>
                </a:solidFill>
                <a:latin typeface="Arial"/>
                <a:cs typeface="Arial"/>
              </a:rPr>
              <a:t>de </a:t>
            </a:r>
            <a:r>
              <a:rPr sz="3250" spc="-2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70" dirty="0" smtClean="0">
                <a:solidFill>
                  <a:srgbClr val="4B5454"/>
                </a:solidFill>
                <a:latin typeface="Arial"/>
                <a:cs typeface="Arial"/>
              </a:rPr>
              <a:t>solución </a:t>
            </a:r>
            <a:r>
              <a:rPr sz="3250" spc="-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-75" dirty="0" smtClean="0">
                <a:solidFill>
                  <a:srgbClr val="4B5454"/>
                </a:solidFill>
                <a:latin typeface="Arial"/>
                <a:cs typeface="Arial"/>
              </a:rPr>
              <a:t>a  </a:t>
            </a:r>
            <a:r>
              <a:rPr sz="3250" spc="140" dirty="0" smtClean="0">
                <a:solidFill>
                  <a:srgbClr val="4B5454"/>
                </a:solidFill>
                <a:latin typeface="Arial"/>
                <a:cs typeface="Arial"/>
              </a:rPr>
              <a:t>un </a:t>
            </a:r>
            <a:r>
              <a:rPr sz="3250" spc="-2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35" dirty="0" smtClean="0">
                <a:solidFill>
                  <a:srgbClr val="4B5454"/>
                </a:solidFill>
                <a:latin typeface="Arial"/>
                <a:cs typeface="Arial"/>
              </a:rPr>
              <a:t>problema </a:t>
            </a:r>
            <a:r>
              <a:rPr sz="3250" spc="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95" dirty="0" smtClean="0">
                <a:solidFill>
                  <a:srgbClr val="4B5454"/>
                </a:solidFill>
                <a:latin typeface="Arial"/>
                <a:cs typeface="Arial"/>
              </a:rPr>
              <a:t>que </a:t>
            </a:r>
            <a:r>
              <a:rPr sz="3250" spc="-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05" dirty="0" smtClean="0">
                <a:solidFill>
                  <a:srgbClr val="4B5454"/>
                </a:solidFill>
                <a:latin typeface="Arial"/>
                <a:cs typeface="Arial"/>
              </a:rPr>
              <a:t>padece </a:t>
            </a:r>
            <a:r>
              <a:rPr sz="3250" spc="-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50" dirty="0" smtClean="0">
                <a:solidFill>
                  <a:srgbClr val="4B5454"/>
                </a:solidFill>
                <a:latin typeface="Arial"/>
                <a:cs typeface="Arial"/>
              </a:rPr>
              <a:t>una </a:t>
            </a:r>
            <a:r>
              <a:rPr sz="3250" spc="-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135" dirty="0" smtClean="0">
                <a:solidFill>
                  <a:srgbClr val="4B5454"/>
                </a:solidFill>
                <a:latin typeface="Arial"/>
                <a:cs typeface="Arial"/>
              </a:rPr>
              <a:t>población</a:t>
            </a:r>
            <a:r>
              <a:rPr sz="3250" spc="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50" spc="25" dirty="0" smtClean="0">
                <a:solidFill>
                  <a:srgbClr val="4B5454"/>
                </a:solidFill>
                <a:latin typeface="Arial"/>
                <a:cs typeface="Arial"/>
              </a:rPr>
              <a:t>específica.</a:t>
            </a:r>
            <a:endParaRPr sz="32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35222" cy="14426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68805" y="560477"/>
            <a:ext cx="13195600" cy="20469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88123" y="2826758"/>
            <a:ext cx="12854439" cy="194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75803" y="6384574"/>
            <a:ext cx="182764" cy="2558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02697" y="7042527"/>
            <a:ext cx="414266" cy="97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14438" y="3850239"/>
            <a:ext cx="6762288" cy="60068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537647" y="4922458"/>
            <a:ext cx="1486484" cy="36674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849116" y="5909386"/>
            <a:ext cx="1242798" cy="9613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56485" y="7907612"/>
            <a:ext cx="542201" cy="0"/>
          </a:xfrm>
          <a:custGeom>
            <a:avLst/>
            <a:gdLst/>
            <a:ahLst/>
            <a:cxnLst/>
            <a:rect l="l" t="t" r="r" b="b"/>
            <a:pathLst>
              <a:path w="542201">
                <a:moveTo>
                  <a:pt x="0" y="0"/>
                </a:moveTo>
                <a:lnTo>
                  <a:pt x="542201" y="0"/>
                </a:lnTo>
              </a:path>
            </a:pathLst>
          </a:custGeom>
          <a:ln w="30460">
            <a:solidFill>
              <a:srgbClr val="007D9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80410" y="5958123"/>
            <a:ext cx="0" cy="840716"/>
          </a:xfrm>
          <a:custGeom>
            <a:avLst/>
            <a:gdLst/>
            <a:ahLst/>
            <a:cxnLst/>
            <a:rect l="l" t="t" r="r" b="b"/>
            <a:pathLst>
              <a:path h="840716">
                <a:moveTo>
                  <a:pt x="0" y="840716"/>
                </a:moveTo>
                <a:lnTo>
                  <a:pt x="0" y="0"/>
                </a:lnTo>
              </a:path>
            </a:pathLst>
          </a:custGeom>
          <a:ln w="12184">
            <a:solidFill>
              <a:srgbClr val="FDCD7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903176" y="8565564"/>
            <a:ext cx="0" cy="249778"/>
          </a:xfrm>
          <a:custGeom>
            <a:avLst/>
            <a:gdLst/>
            <a:ahLst/>
            <a:cxnLst/>
            <a:rect l="l" t="t" r="r" b="b"/>
            <a:pathLst>
              <a:path h="249778">
                <a:moveTo>
                  <a:pt x="0" y="249778"/>
                </a:moveTo>
                <a:lnTo>
                  <a:pt x="0" y="0"/>
                </a:lnTo>
              </a:path>
            </a:pathLst>
          </a:custGeom>
          <a:ln w="36552">
            <a:solidFill>
              <a:srgbClr val="00AAE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241290" y="8522920"/>
            <a:ext cx="0" cy="1248891"/>
          </a:xfrm>
          <a:custGeom>
            <a:avLst/>
            <a:gdLst/>
            <a:ahLst/>
            <a:cxnLst/>
            <a:rect l="l" t="t" r="r" b="b"/>
            <a:pathLst>
              <a:path h="1248891">
                <a:moveTo>
                  <a:pt x="0" y="1248891"/>
                </a:moveTo>
                <a:lnTo>
                  <a:pt x="0" y="0"/>
                </a:lnTo>
              </a:path>
            </a:pathLst>
          </a:custGeom>
          <a:ln w="30460">
            <a:solidFill>
              <a:srgbClr val="94BD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0076684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452357" y="8794020"/>
            <a:ext cx="456911" cy="0"/>
          </a:xfrm>
          <a:custGeom>
            <a:avLst/>
            <a:gdLst/>
            <a:ahLst/>
            <a:cxnLst/>
            <a:rect l="l" t="t" r="r" b="b"/>
            <a:pathLst>
              <a:path w="456911">
                <a:moveTo>
                  <a:pt x="0" y="0"/>
                </a:moveTo>
                <a:lnTo>
                  <a:pt x="456911" y="0"/>
                </a:lnTo>
              </a:path>
            </a:pathLst>
          </a:custGeom>
          <a:ln w="36552">
            <a:solidFill>
              <a:srgbClr val="00AEE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208671" y="9741350"/>
            <a:ext cx="1559590" cy="0"/>
          </a:xfrm>
          <a:custGeom>
            <a:avLst/>
            <a:gdLst/>
            <a:ahLst/>
            <a:cxnLst/>
            <a:rect l="l" t="t" r="r" b="b"/>
            <a:pathLst>
              <a:path w="1559590">
                <a:moveTo>
                  <a:pt x="0" y="0"/>
                </a:moveTo>
                <a:lnTo>
                  <a:pt x="1559590" y="0"/>
                </a:lnTo>
              </a:path>
            </a:pathLst>
          </a:custGeom>
          <a:ln w="12184">
            <a:solidFill>
              <a:srgbClr val="FCD17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077305" y="9826640"/>
            <a:ext cx="4690956" cy="0"/>
          </a:xfrm>
          <a:custGeom>
            <a:avLst/>
            <a:gdLst/>
            <a:ahLst/>
            <a:cxnLst/>
            <a:rect l="l" t="t" r="r" b="b"/>
            <a:pathLst>
              <a:path w="4690956">
                <a:moveTo>
                  <a:pt x="0" y="0"/>
                </a:moveTo>
                <a:lnTo>
                  <a:pt x="4690956" y="0"/>
                </a:lnTo>
              </a:path>
            </a:pathLst>
          </a:custGeom>
          <a:ln w="12184">
            <a:solidFill>
              <a:srgbClr val="FFD9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5062062" y="7014710"/>
            <a:ext cx="215900" cy="2927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50" spc="459" dirty="0" smtClean="0">
                <a:solidFill>
                  <a:srgbClr val="00648E"/>
                </a:solidFill>
                <a:latin typeface="Arial"/>
                <a:cs typeface="Arial"/>
              </a:rPr>
              <a:t>1</a:t>
            </a:r>
            <a:endParaRPr sz="18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89050" y="10803743"/>
            <a:ext cx="17221200" cy="260745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40080" marR="12700" indent="-628015" algn="just">
              <a:lnSpc>
                <a:spcPct val="120500"/>
              </a:lnSpc>
              <a:tabLst>
                <a:tab pos="1346200" algn="l"/>
                <a:tab pos="2040889" algn="l"/>
              </a:tabLst>
            </a:pPr>
            <a:r>
              <a:rPr lang="es-MX" sz="3450" spc="165" dirty="0" smtClean="0">
                <a:solidFill>
                  <a:srgbClr val="4B5454"/>
                </a:solidFill>
                <a:latin typeface="Arial"/>
                <a:cs typeface="Arial"/>
              </a:rPr>
              <a:t>    Es </a:t>
            </a:r>
            <a:r>
              <a:rPr lang="es-MX" sz="3450" spc="165" dirty="0">
                <a:solidFill>
                  <a:srgbClr val="4B5454"/>
                </a:solidFill>
                <a:latin typeface="Arial"/>
                <a:cs typeface="Arial"/>
              </a:rPr>
              <a:t>el conjunto de categorías y elementos programáticos ordenados </a:t>
            </a:r>
            <a:r>
              <a:rPr lang="es-MX" sz="3450" spc="165" dirty="0" smtClean="0">
                <a:solidFill>
                  <a:srgbClr val="4B5454"/>
                </a:solidFill>
                <a:latin typeface="Arial"/>
                <a:cs typeface="Arial"/>
              </a:rPr>
              <a:t>en forma </a:t>
            </a:r>
            <a:r>
              <a:rPr lang="es-MX" sz="3450" spc="165" dirty="0">
                <a:solidFill>
                  <a:srgbClr val="4B5454"/>
                </a:solidFill>
                <a:latin typeface="Arial"/>
                <a:cs typeface="Arial"/>
              </a:rPr>
              <a:t>coherente; es decir, es el grupo de programas susceptibles de que se les apruebe recurso.</a:t>
            </a:r>
          </a:p>
          <a:p>
            <a:pPr marL="640080" marR="12700" indent="-628015">
              <a:lnSpc>
                <a:spcPct val="120500"/>
              </a:lnSpc>
              <a:tabLst>
                <a:tab pos="1346200" algn="l"/>
                <a:tab pos="2040889" algn="l"/>
              </a:tabLst>
            </a:pPr>
            <a:endParaRPr sz="3450" dirty="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30171" cy="15522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44437" y="463003"/>
            <a:ext cx="9308807" cy="950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34778" y="1559590"/>
            <a:ext cx="9320991" cy="1827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27065" y="5007748"/>
            <a:ext cx="402082" cy="5117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66452" y="5007748"/>
            <a:ext cx="1279351" cy="5117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93654" y="5007748"/>
            <a:ext cx="1644880" cy="5117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99456" y="5007748"/>
            <a:ext cx="731058" cy="5117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378364" y="5007748"/>
            <a:ext cx="1389010" cy="5117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877034" y="5007748"/>
            <a:ext cx="414266" cy="4995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77885" y="5019932"/>
            <a:ext cx="304607" cy="4873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50547" y="5019932"/>
            <a:ext cx="597030" cy="4873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96315" y="5019932"/>
            <a:ext cx="170580" cy="4873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15633" y="5019932"/>
            <a:ext cx="328976" cy="4873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28568" y="5019932"/>
            <a:ext cx="597030" cy="4873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674336" y="5019932"/>
            <a:ext cx="170580" cy="4873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476726" y="5019932"/>
            <a:ext cx="767611" cy="49955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83515" y="6884130"/>
            <a:ext cx="4764062" cy="16326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255635" y="6701366"/>
            <a:ext cx="3557816" cy="21200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73585" y="6896315"/>
            <a:ext cx="4934642" cy="15717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89761" y="8736145"/>
            <a:ext cx="2400307" cy="23272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38227" y="8870172"/>
            <a:ext cx="2266280" cy="219317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864849" y="8918909"/>
            <a:ext cx="2339386" cy="22540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451470" y="13353995"/>
            <a:ext cx="207133" cy="20713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849116" y="5909386"/>
            <a:ext cx="1242798" cy="961341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731709" y="6594754"/>
            <a:ext cx="4630035" cy="0"/>
          </a:xfrm>
          <a:custGeom>
            <a:avLst/>
            <a:gdLst/>
            <a:ahLst/>
            <a:cxnLst/>
            <a:rect l="l" t="t" r="r" b="b"/>
            <a:pathLst>
              <a:path w="4630035">
                <a:moveTo>
                  <a:pt x="0" y="0"/>
                </a:moveTo>
                <a:lnTo>
                  <a:pt x="4630035" y="0"/>
                </a:lnTo>
              </a:path>
            </a:pathLst>
          </a:custGeom>
          <a:ln w="30460">
            <a:solidFill>
              <a:srgbClr val="B3BC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460607" y="6865854"/>
            <a:ext cx="0" cy="6415035"/>
          </a:xfrm>
          <a:custGeom>
            <a:avLst/>
            <a:gdLst/>
            <a:ahLst/>
            <a:cxnLst/>
            <a:rect l="l" t="t" r="r" b="b"/>
            <a:pathLst>
              <a:path h="6415035">
                <a:moveTo>
                  <a:pt x="0" y="6415035"/>
                </a:moveTo>
                <a:lnTo>
                  <a:pt x="0" y="0"/>
                </a:lnTo>
              </a:path>
            </a:pathLst>
          </a:custGeom>
          <a:ln w="30460">
            <a:solidFill>
              <a:srgbClr val="B3BC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8632845" y="6865854"/>
            <a:ext cx="0" cy="6415035"/>
          </a:xfrm>
          <a:custGeom>
            <a:avLst/>
            <a:gdLst/>
            <a:ahLst/>
            <a:cxnLst/>
            <a:rect l="l" t="t" r="r" b="b"/>
            <a:pathLst>
              <a:path h="6415035">
                <a:moveTo>
                  <a:pt x="0" y="6415035"/>
                </a:moveTo>
                <a:lnTo>
                  <a:pt x="0" y="0"/>
                </a:lnTo>
              </a:path>
            </a:pathLst>
          </a:custGeom>
          <a:ln w="30460">
            <a:solidFill>
              <a:srgbClr val="B8BF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707340" y="13545898"/>
            <a:ext cx="4678772" cy="0"/>
          </a:xfrm>
          <a:custGeom>
            <a:avLst/>
            <a:gdLst/>
            <a:ahLst/>
            <a:cxnLst/>
            <a:rect l="l" t="t" r="r" b="b"/>
            <a:pathLst>
              <a:path w="4678772">
                <a:moveTo>
                  <a:pt x="0" y="0"/>
                </a:moveTo>
                <a:lnTo>
                  <a:pt x="4678772" y="0"/>
                </a:lnTo>
              </a:path>
            </a:pathLst>
          </a:custGeom>
          <a:ln w="42645">
            <a:solidFill>
              <a:srgbClr val="AFB8C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0079730" y="6165257"/>
            <a:ext cx="0" cy="328976"/>
          </a:xfrm>
          <a:custGeom>
            <a:avLst/>
            <a:gdLst/>
            <a:ahLst/>
            <a:cxnLst/>
            <a:rect l="l" t="t" r="r" b="b"/>
            <a:pathLst>
              <a:path h="328976">
                <a:moveTo>
                  <a:pt x="0" y="328976"/>
                </a:moveTo>
                <a:lnTo>
                  <a:pt x="0" y="0"/>
                </a:lnTo>
              </a:path>
            </a:pathLst>
          </a:custGeom>
          <a:ln w="36552">
            <a:solidFill>
              <a:srgbClr val="CC0F6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985525" y="2018533"/>
            <a:ext cx="3857625" cy="48958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718820" algn="l"/>
                <a:tab pos="1340485" algn="l"/>
                <a:tab pos="3326765" algn="l"/>
              </a:tabLst>
            </a:pPr>
            <a:r>
              <a:rPr sz="3150" spc="-114" dirty="0" smtClean="0">
                <a:solidFill>
                  <a:srgbClr val="525654"/>
                </a:solidFill>
                <a:latin typeface="Arial"/>
                <a:cs typeface="Arial"/>
              </a:rPr>
              <a:t>Es	</a:t>
            </a:r>
            <a:r>
              <a:rPr sz="3150" spc="130" dirty="0" smtClean="0">
                <a:solidFill>
                  <a:srgbClr val="525654"/>
                </a:solidFill>
                <a:latin typeface="Arial"/>
                <a:cs typeface="Arial"/>
              </a:rPr>
              <a:t>el	</a:t>
            </a:r>
            <a:r>
              <a:rPr sz="3150" spc="160" dirty="0" smtClean="0">
                <a:solidFill>
                  <a:srgbClr val="525654"/>
                </a:solidFill>
                <a:latin typeface="Arial"/>
                <a:cs typeface="Arial"/>
              </a:rPr>
              <a:t>conjunto	</a:t>
            </a:r>
            <a:r>
              <a:rPr sz="3150" spc="280" dirty="0" smtClean="0">
                <a:solidFill>
                  <a:srgbClr val="525654"/>
                </a:solidFill>
                <a:latin typeface="Arial"/>
                <a:cs typeface="Arial"/>
              </a:rPr>
              <a:t>de</a:t>
            </a:r>
            <a:endParaRPr sz="31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97727" y="1986783"/>
            <a:ext cx="2525395" cy="5270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2284730" algn="l"/>
              </a:tabLst>
            </a:pPr>
            <a:r>
              <a:rPr sz="3150" spc="70" dirty="0" smtClean="0">
                <a:solidFill>
                  <a:srgbClr val="525654"/>
                </a:solidFill>
                <a:latin typeface="Arial"/>
                <a:cs typeface="Arial"/>
              </a:rPr>
              <a:t>categorías	</a:t>
            </a:r>
            <a:r>
              <a:rPr sz="3400" spc="85" dirty="0" smtClean="0">
                <a:solidFill>
                  <a:srgbClr val="525654"/>
                </a:solidFill>
                <a:latin typeface="Arial"/>
                <a:cs typeface="Arial"/>
              </a:rPr>
              <a:t>y</a:t>
            </a:r>
            <a:endParaRPr sz="34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875748" y="2018533"/>
            <a:ext cx="9702800" cy="48958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2345690" algn="l"/>
                <a:tab pos="5422265" algn="l"/>
                <a:tab pos="7816215" algn="l"/>
                <a:tab pos="8571865" algn="l"/>
              </a:tabLst>
            </a:pPr>
            <a:r>
              <a:rPr sz="3150" spc="145" dirty="0" smtClean="0">
                <a:solidFill>
                  <a:srgbClr val="525654"/>
                </a:solidFill>
                <a:latin typeface="Arial"/>
                <a:cs typeface="Arial"/>
              </a:rPr>
              <a:t>elementos	</a:t>
            </a:r>
            <a:r>
              <a:rPr sz="3150" spc="135" dirty="0" smtClean="0">
                <a:solidFill>
                  <a:srgbClr val="525654"/>
                </a:solidFill>
                <a:latin typeface="Arial"/>
                <a:cs typeface="Arial"/>
              </a:rPr>
              <a:t>programáticos	</a:t>
            </a:r>
            <a:r>
              <a:rPr sz="3150" spc="165" dirty="0" smtClean="0">
                <a:solidFill>
                  <a:srgbClr val="525654"/>
                </a:solidFill>
                <a:latin typeface="Arial"/>
                <a:cs typeface="Arial"/>
              </a:rPr>
              <a:t>ordenados	</a:t>
            </a:r>
            <a:r>
              <a:rPr sz="3150" spc="190" dirty="0" smtClean="0">
                <a:solidFill>
                  <a:srgbClr val="525654"/>
                </a:solidFill>
                <a:latin typeface="Arial"/>
                <a:cs typeface="Arial"/>
              </a:rPr>
              <a:t>en	</a:t>
            </a:r>
            <a:r>
              <a:rPr sz="3150" spc="145" dirty="0" smtClean="0">
                <a:solidFill>
                  <a:srgbClr val="525654"/>
                </a:solidFill>
                <a:latin typeface="Arial"/>
                <a:cs typeface="Arial"/>
              </a:rPr>
              <a:t>forma</a:t>
            </a:r>
            <a:endParaRPr sz="31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967249" y="2492464"/>
            <a:ext cx="16682085" cy="36772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765" marR="59690" indent="-12700">
              <a:lnSpc>
                <a:spcPct val="102800"/>
              </a:lnSpc>
              <a:tabLst>
                <a:tab pos="2266315" algn="l"/>
                <a:tab pos="2869565" algn="l"/>
                <a:tab pos="5190490" algn="l"/>
                <a:tab pos="6555105" algn="l"/>
                <a:tab pos="7256145" algn="l"/>
                <a:tab pos="9522460" algn="l"/>
                <a:tab pos="12068810" algn="l"/>
                <a:tab pos="12757150" algn="l"/>
                <a:tab pos="13682980" algn="l"/>
                <a:tab pos="14304644" algn="l"/>
              </a:tabLst>
            </a:pPr>
            <a:r>
              <a:rPr sz="3150" spc="130" dirty="0" smtClean="0">
                <a:solidFill>
                  <a:srgbClr val="525654"/>
                </a:solidFill>
                <a:latin typeface="Arial"/>
                <a:cs typeface="Arial"/>
              </a:rPr>
              <a:t>coherente;	</a:t>
            </a:r>
            <a:r>
              <a:rPr sz="3150" spc="30" dirty="0" smtClean="0">
                <a:solidFill>
                  <a:srgbClr val="525654"/>
                </a:solidFill>
                <a:latin typeface="Arial"/>
                <a:cs typeface="Arial"/>
              </a:rPr>
              <a:t>es	</a:t>
            </a:r>
            <a:r>
              <a:rPr sz="3150" spc="75" dirty="0" smtClean="0">
                <a:solidFill>
                  <a:srgbClr val="525654"/>
                </a:solidFill>
                <a:latin typeface="Arial"/>
                <a:cs typeface="Arial"/>
              </a:rPr>
              <a:t>decir,</a:t>
            </a:r>
            <a:r>
              <a:rPr sz="3150" spc="434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30" dirty="0" smtClean="0">
                <a:solidFill>
                  <a:srgbClr val="525654"/>
                </a:solidFill>
                <a:latin typeface="Arial"/>
                <a:cs typeface="Arial"/>
              </a:rPr>
              <a:t>es</a:t>
            </a:r>
            <a:r>
              <a:rPr sz="3150" spc="420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30" dirty="0" smtClean="0">
                <a:solidFill>
                  <a:srgbClr val="525654"/>
                </a:solidFill>
                <a:latin typeface="Arial"/>
                <a:cs typeface="Arial"/>
              </a:rPr>
              <a:t>el	</a:t>
            </a:r>
            <a:r>
              <a:rPr sz="3150" spc="240" dirty="0" smtClean="0">
                <a:solidFill>
                  <a:srgbClr val="525654"/>
                </a:solidFill>
                <a:latin typeface="Arial"/>
                <a:cs typeface="Arial"/>
              </a:rPr>
              <a:t>grupo	</a:t>
            </a:r>
            <a:r>
              <a:rPr sz="3150" spc="280" dirty="0" smtClean="0">
                <a:solidFill>
                  <a:srgbClr val="525654"/>
                </a:solidFill>
                <a:latin typeface="Arial"/>
                <a:cs typeface="Arial"/>
              </a:rPr>
              <a:t>de	</a:t>
            </a:r>
            <a:r>
              <a:rPr sz="3150" spc="150" dirty="0" smtClean="0">
                <a:solidFill>
                  <a:srgbClr val="525654"/>
                </a:solidFill>
                <a:latin typeface="Arial"/>
                <a:cs typeface="Arial"/>
              </a:rPr>
              <a:t>programas	</a:t>
            </a:r>
            <a:r>
              <a:rPr sz="3150" spc="85" dirty="0" smtClean="0">
                <a:solidFill>
                  <a:srgbClr val="525654"/>
                </a:solidFill>
                <a:latin typeface="Arial"/>
                <a:cs typeface="Arial"/>
              </a:rPr>
              <a:t>susceptibles	</a:t>
            </a:r>
            <a:r>
              <a:rPr sz="3150" spc="280" dirty="0" smtClean="0">
                <a:solidFill>
                  <a:srgbClr val="525654"/>
                </a:solidFill>
                <a:latin typeface="Arial"/>
                <a:cs typeface="Arial"/>
              </a:rPr>
              <a:t>de	</a:t>
            </a:r>
            <a:r>
              <a:rPr sz="3150" spc="225" dirty="0" smtClean="0">
                <a:solidFill>
                  <a:srgbClr val="525654"/>
                </a:solidFill>
                <a:latin typeface="Arial"/>
                <a:cs typeface="Arial"/>
              </a:rPr>
              <a:t>que	</a:t>
            </a:r>
            <a:r>
              <a:rPr sz="3150" spc="15" dirty="0" smtClean="0">
                <a:solidFill>
                  <a:srgbClr val="525654"/>
                </a:solidFill>
                <a:latin typeface="Arial"/>
                <a:cs typeface="Arial"/>
              </a:rPr>
              <a:t>se	</a:t>
            </a:r>
            <a:r>
              <a:rPr sz="3150" spc="40" dirty="0" smtClean="0">
                <a:solidFill>
                  <a:srgbClr val="525654"/>
                </a:solidFill>
                <a:latin typeface="Arial"/>
                <a:cs typeface="Arial"/>
              </a:rPr>
              <a:t>les</a:t>
            </a:r>
            <a:r>
              <a:rPr sz="3150" spc="33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80" dirty="0" smtClean="0">
                <a:solidFill>
                  <a:srgbClr val="525654"/>
                </a:solidFill>
                <a:latin typeface="Arial"/>
                <a:cs typeface="Arial"/>
              </a:rPr>
              <a:t>apruebe</a:t>
            </a:r>
            <a:r>
              <a:rPr sz="3150" spc="9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70" dirty="0" smtClean="0">
                <a:solidFill>
                  <a:srgbClr val="525654"/>
                </a:solidFill>
                <a:latin typeface="Arial"/>
                <a:cs typeface="Arial"/>
              </a:rPr>
              <a:t>recurso.</a:t>
            </a:r>
            <a:endParaRPr sz="3150" dirty="0">
              <a:latin typeface="Arial"/>
              <a:cs typeface="Arial"/>
            </a:endParaRPr>
          </a:p>
          <a:p>
            <a:pPr>
              <a:lnSpc>
                <a:spcPts val="1300"/>
              </a:lnSpc>
              <a:spcBef>
                <a:spcPts val="53"/>
              </a:spcBef>
            </a:pPr>
            <a:endParaRPr sz="1300" dirty="0"/>
          </a:p>
          <a:p>
            <a:pPr marL="30480" marR="12700" indent="5715">
              <a:lnSpc>
                <a:spcPct val="103800"/>
              </a:lnSpc>
              <a:tabLst>
                <a:tab pos="579120" algn="l"/>
                <a:tab pos="1918970" algn="l"/>
                <a:tab pos="2552700" algn="l"/>
                <a:tab pos="3954145" algn="l"/>
                <a:tab pos="4648200" algn="l"/>
                <a:tab pos="6451600" algn="l"/>
                <a:tab pos="9363710" algn="l"/>
                <a:tab pos="12757150" algn="l"/>
                <a:tab pos="14249400" algn="l"/>
                <a:tab pos="15187930" algn="l"/>
                <a:tab pos="15918815" algn="l"/>
              </a:tabLst>
            </a:pPr>
            <a:r>
              <a:rPr sz="3150" spc="-15" dirty="0" smtClean="0">
                <a:solidFill>
                  <a:srgbClr val="525654"/>
                </a:solidFill>
                <a:latin typeface="Arial"/>
                <a:cs typeface="Arial"/>
              </a:rPr>
              <a:t>El	</a:t>
            </a:r>
            <a:r>
              <a:rPr sz="3150" spc="100" dirty="0" smtClean="0">
                <a:solidFill>
                  <a:srgbClr val="525654"/>
                </a:solidFill>
                <a:latin typeface="Arial"/>
                <a:cs typeface="Arial"/>
              </a:rPr>
              <a:t>Gasto	</a:t>
            </a:r>
            <a:r>
              <a:rPr sz="3150" spc="15" dirty="0" smtClean="0">
                <a:solidFill>
                  <a:srgbClr val="525654"/>
                </a:solidFill>
                <a:latin typeface="Arial"/>
                <a:cs typeface="Arial"/>
              </a:rPr>
              <a:t>se	</a:t>
            </a:r>
            <a:r>
              <a:rPr sz="3150" spc="175" dirty="0" smtClean="0">
                <a:solidFill>
                  <a:srgbClr val="525654"/>
                </a:solidFill>
                <a:latin typeface="Arial"/>
                <a:cs typeface="Arial"/>
              </a:rPr>
              <a:t>divide	</a:t>
            </a:r>
            <a:r>
              <a:rPr sz="3150" spc="190" dirty="0" smtClean="0">
                <a:solidFill>
                  <a:srgbClr val="525654"/>
                </a:solidFill>
                <a:latin typeface="Arial"/>
                <a:cs typeface="Arial"/>
              </a:rPr>
              <a:t>en	</a:t>
            </a:r>
            <a:r>
              <a:rPr sz="3150" spc="85" dirty="0" smtClean="0">
                <a:solidFill>
                  <a:srgbClr val="525654"/>
                </a:solidFill>
                <a:latin typeface="Arial"/>
                <a:cs typeface="Arial"/>
              </a:rPr>
              <a:t>diversos	</a:t>
            </a:r>
            <a:r>
              <a:rPr sz="3150" spc="80" dirty="0" smtClean="0">
                <a:solidFill>
                  <a:srgbClr val="525654"/>
                </a:solidFill>
                <a:latin typeface="Arial"/>
                <a:cs typeface="Arial"/>
              </a:rPr>
              <a:t>Clasificadores	</a:t>
            </a:r>
            <a:r>
              <a:rPr sz="3150" spc="100" dirty="0" smtClean="0">
                <a:solidFill>
                  <a:srgbClr val="525654"/>
                </a:solidFill>
                <a:latin typeface="Arial"/>
                <a:cs typeface="Arial"/>
              </a:rPr>
              <a:t>presupuestarios;	</a:t>
            </a:r>
            <a:r>
              <a:rPr sz="3150" spc="150" dirty="0" smtClean="0">
                <a:solidFill>
                  <a:srgbClr val="525654"/>
                </a:solidFill>
                <a:latin typeface="Arial"/>
                <a:cs typeface="Arial"/>
              </a:rPr>
              <a:t>siendo	</a:t>
            </a:r>
            <a:r>
              <a:rPr sz="3150" spc="75" dirty="0" smtClean="0">
                <a:solidFill>
                  <a:srgbClr val="525654"/>
                </a:solidFill>
                <a:latin typeface="Arial"/>
                <a:cs typeface="Arial"/>
              </a:rPr>
              <a:t>tres	</a:t>
            </a:r>
            <a:r>
              <a:rPr sz="3150" spc="80" dirty="0" smtClean="0">
                <a:solidFill>
                  <a:srgbClr val="525654"/>
                </a:solidFill>
                <a:latin typeface="Arial"/>
                <a:cs typeface="Arial"/>
              </a:rPr>
              <a:t>los	</a:t>
            </a:r>
            <a:r>
              <a:rPr sz="3150" spc="210" dirty="0" smtClean="0">
                <a:solidFill>
                  <a:srgbClr val="525654"/>
                </a:solidFill>
                <a:latin typeface="Arial"/>
                <a:cs typeface="Arial"/>
              </a:rPr>
              <a:t>que</a:t>
            </a:r>
            <a:r>
              <a:rPr sz="3150" spc="10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65" dirty="0" smtClean="0">
                <a:solidFill>
                  <a:srgbClr val="525654"/>
                </a:solidFill>
                <a:latin typeface="Arial"/>
                <a:cs typeface="Arial"/>
              </a:rPr>
              <a:t>responden</a:t>
            </a:r>
            <a:r>
              <a:rPr sz="3150" spc="-40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0" dirty="0" smtClean="0">
                <a:solidFill>
                  <a:srgbClr val="525654"/>
                </a:solidFill>
                <a:latin typeface="Arial"/>
                <a:cs typeface="Arial"/>
              </a:rPr>
              <a:t>a</a:t>
            </a:r>
            <a:r>
              <a:rPr sz="3150" spc="-4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20" dirty="0" smtClean="0">
                <a:solidFill>
                  <a:srgbClr val="525654"/>
                </a:solidFill>
                <a:latin typeface="Arial"/>
                <a:cs typeface="Arial"/>
              </a:rPr>
              <a:t>cuestionamientos</a:t>
            </a:r>
            <a:r>
              <a:rPr sz="3150" spc="200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45" dirty="0" smtClean="0">
                <a:solidFill>
                  <a:srgbClr val="525654"/>
                </a:solidFill>
                <a:latin typeface="Arial"/>
                <a:cs typeface="Arial"/>
              </a:rPr>
              <a:t>importantes</a:t>
            </a:r>
            <a:r>
              <a:rPr sz="3150" spc="-8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400" spc="85" dirty="0" smtClean="0">
                <a:solidFill>
                  <a:srgbClr val="525654"/>
                </a:solidFill>
                <a:latin typeface="Arial"/>
                <a:cs typeface="Arial"/>
              </a:rPr>
              <a:t>y</a:t>
            </a:r>
            <a:r>
              <a:rPr sz="3400" spc="-240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45" dirty="0" smtClean="0">
                <a:solidFill>
                  <a:srgbClr val="525654"/>
                </a:solidFill>
                <a:latin typeface="Arial"/>
                <a:cs typeface="Arial"/>
              </a:rPr>
              <a:t>comunes</a:t>
            </a:r>
            <a:r>
              <a:rPr sz="3150" spc="50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250" dirty="0" smtClean="0">
                <a:solidFill>
                  <a:srgbClr val="525654"/>
                </a:solidFill>
                <a:latin typeface="Arial"/>
                <a:cs typeface="Arial"/>
              </a:rPr>
              <a:t>como</a:t>
            </a:r>
            <a:r>
              <a:rPr sz="3150" spc="-114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00" dirty="0" smtClean="0">
                <a:solidFill>
                  <a:srgbClr val="525654"/>
                </a:solidFill>
                <a:latin typeface="Arial"/>
                <a:cs typeface="Arial"/>
              </a:rPr>
              <a:t>son:</a:t>
            </a:r>
            <a:endParaRPr sz="3150" dirty="0">
              <a:latin typeface="Arial"/>
              <a:cs typeface="Arial"/>
            </a:endParaRPr>
          </a:p>
          <a:p>
            <a:pPr>
              <a:lnSpc>
                <a:spcPts val="500"/>
              </a:lnSpc>
              <a:spcBef>
                <a:spcPts val="33"/>
              </a:spcBef>
            </a:pPr>
            <a:endParaRPr sz="5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3259454"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ts val="550"/>
              </a:lnSpc>
              <a:spcBef>
                <a:spcPts val="8"/>
              </a:spcBef>
            </a:pPr>
            <a:endParaRPr sz="55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1332230" algn="ctr">
              <a:lnSpc>
                <a:spcPct val="100000"/>
              </a:lnSpc>
            </a:pPr>
            <a:r>
              <a:rPr sz="2900" spc="1770" dirty="0" smtClean="0">
                <a:solidFill>
                  <a:srgbClr val="FDFDFD"/>
                </a:solidFill>
                <a:latin typeface="Arial"/>
                <a:cs typeface="Arial"/>
              </a:rPr>
              <a:t>1</a:t>
            </a:r>
            <a:endParaRPr sz="290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542454" y="7122210"/>
            <a:ext cx="247015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530" dirty="0" smtClean="0">
                <a:solidFill>
                  <a:srgbClr val="622493"/>
                </a:solidFill>
                <a:latin typeface="Arial"/>
                <a:cs typeface="Arial"/>
              </a:rPr>
              <a:t>•</a:t>
            </a:r>
            <a:endParaRPr sz="34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409196" y="7128302"/>
            <a:ext cx="237490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455" dirty="0" smtClean="0">
                <a:solidFill>
                  <a:srgbClr val="088CAF"/>
                </a:solidFill>
                <a:latin typeface="Arial"/>
                <a:cs typeface="Arial"/>
              </a:rPr>
              <a:t>•</a:t>
            </a:r>
            <a:endParaRPr sz="34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75423" y="11086037"/>
            <a:ext cx="4151629" cy="22675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 algn="ctr">
              <a:lnSpc>
                <a:spcPct val="110400"/>
              </a:lnSpc>
            </a:pPr>
            <a:r>
              <a:rPr sz="2200" spc="-15" dirty="0" smtClean="0">
                <a:solidFill>
                  <a:srgbClr val="74777B"/>
                </a:solidFill>
                <a:latin typeface="Arial"/>
                <a:cs typeface="Arial"/>
              </a:rPr>
              <a:t>Las</a:t>
            </a:r>
            <a:r>
              <a:rPr sz="2200" spc="-15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05" dirty="0" smtClean="0">
                <a:solidFill>
                  <a:srgbClr val="74777B"/>
                </a:solidFill>
                <a:latin typeface="Arial"/>
                <a:cs typeface="Arial"/>
              </a:rPr>
              <a:t>Dependencias</a:t>
            </a:r>
            <a:r>
              <a:rPr sz="2200" spc="-13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400" spc="180" dirty="0" smtClean="0">
                <a:solidFill>
                  <a:srgbClr val="74777B"/>
                </a:solidFill>
                <a:latin typeface="Arial"/>
                <a:cs typeface="Arial"/>
              </a:rPr>
              <a:t>y</a:t>
            </a:r>
            <a:r>
              <a:rPr sz="2400" spc="-14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95" dirty="0" smtClean="0">
                <a:solidFill>
                  <a:srgbClr val="74777B"/>
                </a:solidFill>
                <a:latin typeface="Arial"/>
                <a:cs typeface="Arial"/>
              </a:rPr>
              <a:t>Entidades</a:t>
            </a:r>
            <a:r>
              <a:rPr sz="2200" spc="5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75" dirty="0" smtClean="0">
                <a:solidFill>
                  <a:srgbClr val="74777B"/>
                </a:solidFill>
                <a:latin typeface="Arial"/>
                <a:cs typeface="Arial"/>
              </a:rPr>
              <a:t>del</a:t>
            </a:r>
            <a:r>
              <a:rPr sz="2200" spc="-6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05" dirty="0" smtClean="0">
                <a:solidFill>
                  <a:srgbClr val="74777B"/>
                </a:solidFill>
                <a:latin typeface="Arial"/>
                <a:cs typeface="Arial"/>
              </a:rPr>
              <a:t>Poder</a:t>
            </a:r>
            <a:r>
              <a:rPr sz="2200" spc="-13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95" dirty="0" smtClean="0">
                <a:solidFill>
                  <a:srgbClr val="74777B"/>
                </a:solidFill>
                <a:latin typeface="Arial"/>
                <a:cs typeface="Arial"/>
              </a:rPr>
              <a:t>Ejecutivo</a:t>
            </a:r>
            <a:r>
              <a:rPr sz="2200" spc="-16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55" dirty="0" smtClean="0">
                <a:solidFill>
                  <a:srgbClr val="74777B"/>
                </a:solidFill>
                <a:latin typeface="Arial"/>
                <a:cs typeface="Arial"/>
              </a:rPr>
              <a:t>así</a:t>
            </a:r>
            <a:r>
              <a:rPr sz="2200" spc="-33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70" dirty="0" smtClean="0">
                <a:solidFill>
                  <a:srgbClr val="74777B"/>
                </a:solidFill>
                <a:latin typeface="Arial"/>
                <a:cs typeface="Arial"/>
              </a:rPr>
              <a:t>como</a:t>
            </a:r>
            <a:r>
              <a:rPr sz="2200" spc="7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14" dirty="0" smtClean="0">
                <a:solidFill>
                  <a:srgbClr val="74777B"/>
                </a:solidFill>
                <a:latin typeface="Arial"/>
                <a:cs typeface="Arial"/>
              </a:rPr>
              <a:t>otros</a:t>
            </a:r>
            <a:r>
              <a:rPr sz="2200" spc="-16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10" dirty="0" smtClean="0">
                <a:solidFill>
                  <a:srgbClr val="74777B"/>
                </a:solidFill>
                <a:latin typeface="Arial"/>
                <a:cs typeface="Arial"/>
              </a:rPr>
              <a:t>organismos</a:t>
            </a:r>
            <a:r>
              <a:rPr sz="2200" spc="-8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20" dirty="0" smtClean="0">
                <a:solidFill>
                  <a:srgbClr val="74777B"/>
                </a:solidFill>
                <a:latin typeface="Arial"/>
                <a:cs typeface="Arial"/>
              </a:rPr>
              <a:t>aut</a:t>
            </a:r>
            <a:r>
              <a:rPr sz="2200" spc="-740" dirty="0" smtClean="0">
                <a:solidFill>
                  <a:srgbClr val="74777B"/>
                </a:solidFill>
                <a:latin typeface="Arial"/>
                <a:cs typeface="Arial"/>
              </a:rPr>
              <a:t>o</a:t>
            </a:r>
            <a:r>
              <a:rPr sz="750" i="1" spc="862" baseline="155555" dirty="0" smtClean="0">
                <a:solidFill>
                  <a:srgbClr val="74777B"/>
                </a:solidFill>
                <a:latin typeface="Courier New"/>
                <a:cs typeface="Courier New"/>
              </a:rPr>
              <a:t>1</a:t>
            </a:r>
            <a:r>
              <a:rPr sz="2200" spc="155" dirty="0" smtClean="0">
                <a:solidFill>
                  <a:srgbClr val="74777B"/>
                </a:solidFill>
                <a:latin typeface="Arial"/>
                <a:cs typeface="Arial"/>
              </a:rPr>
              <a:t>nomos</a:t>
            </a:r>
            <a:r>
              <a:rPr sz="2200" spc="7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70" dirty="0" smtClean="0">
                <a:solidFill>
                  <a:srgbClr val="74777B"/>
                </a:solidFill>
                <a:latin typeface="Arial"/>
                <a:cs typeface="Arial"/>
              </a:rPr>
              <a:t>como</a:t>
            </a:r>
            <a:r>
              <a:rPr sz="2200" spc="-15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75" dirty="0" smtClean="0">
                <a:solidFill>
                  <a:srgbClr val="74777B"/>
                </a:solidFill>
                <a:latin typeface="Arial"/>
                <a:cs typeface="Arial"/>
              </a:rPr>
              <a:t>el</a:t>
            </a:r>
            <a:r>
              <a:rPr sz="2200" spc="-15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05" dirty="0" smtClean="0">
                <a:solidFill>
                  <a:srgbClr val="74777B"/>
                </a:solidFill>
                <a:latin typeface="Arial"/>
                <a:cs typeface="Arial"/>
              </a:rPr>
              <a:t>Poder</a:t>
            </a:r>
            <a:r>
              <a:rPr sz="2200" spc="-27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05" dirty="0" smtClean="0">
                <a:solidFill>
                  <a:srgbClr val="74777B"/>
                </a:solidFill>
                <a:latin typeface="Arial"/>
                <a:cs typeface="Arial"/>
              </a:rPr>
              <a:t>Judicial,</a:t>
            </a:r>
            <a:r>
              <a:rPr sz="2200" spc="-25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75" dirty="0" smtClean="0">
                <a:solidFill>
                  <a:srgbClr val="74777B"/>
                </a:solidFill>
                <a:latin typeface="Arial"/>
                <a:cs typeface="Arial"/>
              </a:rPr>
              <a:t>el</a:t>
            </a:r>
            <a:r>
              <a:rPr sz="2200" spc="12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90" dirty="0" smtClean="0">
                <a:solidFill>
                  <a:srgbClr val="74777B"/>
                </a:solidFill>
                <a:latin typeface="Arial"/>
                <a:cs typeface="Arial"/>
              </a:rPr>
              <a:t>Congreso,</a:t>
            </a:r>
            <a:r>
              <a:rPr sz="2200" spc="-11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35" dirty="0" smtClean="0">
                <a:solidFill>
                  <a:srgbClr val="74777B"/>
                </a:solidFill>
                <a:latin typeface="Arial"/>
                <a:cs typeface="Arial"/>
              </a:rPr>
              <a:t>Instituto</a:t>
            </a:r>
            <a:r>
              <a:rPr sz="2200" spc="-18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80" dirty="0" smtClean="0">
                <a:solidFill>
                  <a:srgbClr val="74777B"/>
                </a:solidFill>
                <a:latin typeface="Arial"/>
                <a:cs typeface="Arial"/>
              </a:rPr>
              <a:t>Electoral,</a:t>
            </a:r>
            <a:r>
              <a:rPr sz="2200" spc="5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90" dirty="0" smtClean="0">
                <a:solidFill>
                  <a:srgbClr val="74777B"/>
                </a:solidFill>
                <a:latin typeface="Arial"/>
                <a:cs typeface="Arial"/>
              </a:rPr>
              <a:t>por</a:t>
            </a:r>
            <a:r>
              <a:rPr sz="2200" spc="-16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10" dirty="0" smtClean="0">
                <a:solidFill>
                  <a:srgbClr val="74777B"/>
                </a:solidFill>
                <a:latin typeface="Arial"/>
                <a:cs typeface="Arial"/>
              </a:rPr>
              <a:t>mencionar</a:t>
            </a:r>
            <a:r>
              <a:rPr sz="2200" spc="-6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10" dirty="0" smtClean="0">
                <a:solidFill>
                  <a:srgbClr val="74777B"/>
                </a:solidFill>
                <a:latin typeface="Arial"/>
                <a:cs typeface="Arial"/>
              </a:rPr>
              <a:t>algunos.</a:t>
            </a:r>
            <a:endParaRPr sz="2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357916" y="11253385"/>
            <a:ext cx="3860165" cy="14973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20370" marR="12700" indent="-408305">
              <a:lnSpc>
                <a:spcPct val="110800"/>
              </a:lnSpc>
            </a:pPr>
            <a:r>
              <a:rPr lang="es-MX" sz="2200" spc="150" dirty="0" smtClean="0">
                <a:solidFill>
                  <a:srgbClr val="74777B"/>
                </a:solidFill>
                <a:latin typeface="Arial"/>
                <a:cs typeface="Arial"/>
              </a:rPr>
              <a:t>Agrupa</a:t>
            </a:r>
            <a:r>
              <a:rPr lang="es-MX" sz="2200" spc="16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lang="es-MX" sz="2200" spc="100" dirty="0" smtClean="0">
                <a:solidFill>
                  <a:srgbClr val="74777B"/>
                </a:solidFill>
                <a:latin typeface="Arial"/>
                <a:cs typeface="Arial"/>
              </a:rPr>
              <a:t>los</a:t>
            </a:r>
            <a:r>
              <a:rPr lang="es-MX" sz="2200" spc="-29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lang="es-MX" sz="2200" spc="85" dirty="0" smtClean="0">
                <a:solidFill>
                  <a:srgbClr val="74777B"/>
                </a:solidFill>
                <a:latin typeface="Arial"/>
                <a:cs typeface="Arial"/>
              </a:rPr>
              <a:t>gastos</a:t>
            </a:r>
            <a:r>
              <a:rPr lang="es-MX" sz="2200" spc="-16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lang="es-MX" sz="2200" spc="130" dirty="0" smtClean="0">
                <a:solidFill>
                  <a:srgbClr val="74777B"/>
                </a:solidFill>
                <a:latin typeface="Arial"/>
                <a:cs typeface="Arial"/>
              </a:rPr>
              <a:t>según</a:t>
            </a:r>
            <a:r>
              <a:rPr lang="es-MX" sz="2200" spc="-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lang="es-MX" sz="2200" spc="100" dirty="0" smtClean="0">
                <a:solidFill>
                  <a:srgbClr val="74777B"/>
                </a:solidFill>
                <a:latin typeface="Arial"/>
                <a:cs typeface="Arial"/>
              </a:rPr>
              <a:t>los</a:t>
            </a:r>
            <a:r>
              <a:rPr lang="es-MX" sz="2200" spc="6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lang="es-MX" sz="2200" spc="120" dirty="0" smtClean="0">
                <a:solidFill>
                  <a:srgbClr val="74777B"/>
                </a:solidFill>
                <a:latin typeface="Arial"/>
                <a:cs typeface="Arial"/>
              </a:rPr>
              <a:t>propósitos</a:t>
            </a:r>
            <a:r>
              <a:rPr lang="es-MX" sz="2200" spc="-9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lang="es-MX" sz="2200" spc="330" dirty="0" smtClean="0">
                <a:solidFill>
                  <a:srgbClr val="74777B"/>
                </a:solidFill>
                <a:latin typeface="Arial"/>
                <a:cs typeface="Arial"/>
              </a:rPr>
              <a:t>u</a:t>
            </a:r>
            <a:r>
              <a:rPr lang="es-MX" sz="2200" spc="-30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lang="es-MX" sz="2200" spc="135" dirty="0" smtClean="0">
                <a:solidFill>
                  <a:srgbClr val="74777B"/>
                </a:solidFill>
                <a:latin typeface="Arial"/>
                <a:cs typeface="Arial"/>
              </a:rPr>
              <a:t>objetivos socioeconómicos </a:t>
            </a:r>
            <a:r>
              <a:rPr lang="es-MX" sz="2200" spc="180" dirty="0" smtClean="0">
                <a:solidFill>
                  <a:srgbClr val="74777B"/>
                </a:solidFill>
                <a:latin typeface="Arial"/>
                <a:cs typeface="Arial"/>
              </a:rPr>
              <a:t>que</a:t>
            </a:r>
            <a:endParaRPr lang="es-MX" sz="2200" dirty="0" smtClean="0">
              <a:latin typeface="Arial"/>
              <a:cs typeface="Arial"/>
            </a:endParaRPr>
          </a:p>
          <a:p>
            <a:pPr marL="645795">
              <a:lnSpc>
                <a:spcPct val="100000"/>
              </a:lnSpc>
              <a:spcBef>
                <a:spcPts val="285"/>
              </a:spcBef>
            </a:pPr>
            <a:r>
              <a:rPr lang="es-MX" sz="2200" spc="125" dirty="0" smtClean="0">
                <a:solidFill>
                  <a:srgbClr val="74777B"/>
                </a:solidFill>
                <a:latin typeface="Arial"/>
                <a:cs typeface="Arial"/>
              </a:rPr>
              <a:t>persigue</a:t>
            </a:r>
            <a:r>
              <a:rPr lang="es-MX" sz="2200" spc="-229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lang="es-MX" sz="2200" spc="175" dirty="0" smtClean="0">
                <a:solidFill>
                  <a:srgbClr val="74777B"/>
                </a:solidFill>
                <a:latin typeface="Arial"/>
                <a:cs typeface="Arial"/>
              </a:rPr>
              <a:t>el</a:t>
            </a:r>
            <a:r>
              <a:rPr lang="es-MX" sz="2200" spc="-10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lang="es-MX" sz="2200" spc="60" dirty="0" smtClean="0">
                <a:solidFill>
                  <a:srgbClr val="74777B"/>
                </a:solidFill>
                <a:latin typeface="Arial"/>
                <a:cs typeface="Arial"/>
              </a:rPr>
              <a:t>Estado.</a:t>
            </a:r>
            <a:endParaRPr lang="es-MX" sz="2200" dirty="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182013" y="11256402"/>
            <a:ext cx="3757295" cy="18535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 algn="ctr">
              <a:lnSpc>
                <a:spcPct val="109900"/>
              </a:lnSpc>
            </a:pPr>
            <a:r>
              <a:rPr sz="2200" spc="150" dirty="0" smtClean="0">
                <a:solidFill>
                  <a:srgbClr val="74777B"/>
                </a:solidFill>
                <a:latin typeface="Arial"/>
                <a:cs typeface="Arial"/>
              </a:rPr>
              <a:t>Agrupa</a:t>
            </a:r>
            <a:r>
              <a:rPr sz="2200" spc="16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00" dirty="0" smtClean="0">
                <a:solidFill>
                  <a:srgbClr val="74777B"/>
                </a:solidFill>
                <a:latin typeface="Arial"/>
                <a:cs typeface="Arial"/>
              </a:rPr>
              <a:t>los</a:t>
            </a:r>
            <a:r>
              <a:rPr sz="2200" spc="-29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85" dirty="0" smtClean="0">
                <a:solidFill>
                  <a:srgbClr val="74777B"/>
                </a:solidFill>
                <a:latin typeface="Arial"/>
                <a:cs typeface="Arial"/>
              </a:rPr>
              <a:t>gastos</a:t>
            </a:r>
            <a:r>
              <a:rPr sz="2200" spc="-11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70" dirty="0" smtClean="0">
                <a:solidFill>
                  <a:srgbClr val="74777B"/>
                </a:solidFill>
                <a:latin typeface="Arial"/>
                <a:cs typeface="Arial"/>
              </a:rPr>
              <a:t>como</a:t>
            </a:r>
            <a:r>
              <a:rPr sz="2200" spc="-10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240" dirty="0" smtClean="0">
                <a:solidFill>
                  <a:srgbClr val="74777B"/>
                </a:solidFill>
                <a:latin typeface="Arial"/>
                <a:cs typeface="Arial"/>
              </a:rPr>
              <a:t>un</a:t>
            </a:r>
            <a:r>
              <a:rPr sz="2200" spc="12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10" dirty="0" smtClean="0">
                <a:solidFill>
                  <a:srgbClr val="74777B"/>
                </a:solidFill>
                <a:latin typeface="Arial"/>
                <a:cs typeface="Arial"/>
              </a:rPr>
              <a:t>mecanismo</a:t>
            </a:r>
            <a:r>
              <a:rPr sz="2200" spc="-12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229" dirty="0" smtClean="0">
                <a:solidFill>
                  <a:srgbClr val="74777B"/>
                </a:solidFill>
                <a:latin typeface="Arial"/>
                <a:cs typeface="Arial"/>
              </a:rPr>
              <a:t>de</a:t>
            </a:r>
            <a:r>
              <a:rPr sz="2200" spc="-229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30" dirty="0" smtClean="0">
                <a:solidFill>
                  <a:srgbClr val="74777B"/>
                </a:solidFill>
                <a:latin typeface="Arial"/>
                <a:cs typeface="Arial"/>
              </a:rPr>
              <a:t>control</a:t>
            </a:r>
            <a:r>
              <a:rPr sz="2200" spc="-7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80" dirty="0" smtClean="0">
                <a:solidFill>
                  <a:srgbClr val="74777B"/>
                </a:solidFill>
                <a:latin typeface="Arial"/>
                <a:cs typeface="Arial"/>
              </a:rPr>
              <a:t>que</a:t>
            </a:r>
            <a:r>
              <a:rPr sz="2200" spc="9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65" dirty="0" smtClean="0">
                <a:solidFill>
                  <a:srgbClr val="74777B"/>
                </a:solidFill>
                <a:latin typeface="Arial"/>
                <a:cs typeface="Arial"/>
              </a:rPr>
              <a:t>permite</a:t>
            </a:r>
            <a:r>
              <a:rPr sz="2200" spc="-24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00" dirty="0" smtClean="0">
                <a:solidFill>
                  <a:srgbClr val="74777B"/>
                </a:solidFill>
                <a:latin typeface="Arial"/>
                <a:cs typeface="Arial"/>
              </a:rPr>
              <a:t>diferenciar</a:t>
            </a:r>
            <a:r>
              <a:rPr sz="2200" spc="12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45" dirty="0" smtClean="0">
                <a:solidFill>
                  <a:srgbClr val="74777B"/>
                </a:solidFill>
                <a:latin typeface="Arial"/>
                <a:cs typeface="Arial"/>
              </a:rPr>
              <a:t>las</a:t>
            </a:r>
            <a:r>
              <a:rPr sz="2200" spc="3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05" dirty="0" smtClean="0">
                <a:solidFill>
                  <a:srgbClr val="74777B"/>
                </a:solidFill>
                <a:latin typeface="Arial"/>
                <a:cs typeface="Arial"/>
              </a:rPr>
              <a:t>principales</a:t>
            </a:r>
            <a:r>
              <a:rPr sz="2200" spc="-15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95" dirty="0" smtClean="0">
                <a:solidFill>
                  <a:srgbClr val="74777B"/>
                </a:solidFill>
                <a:latin typeface="Arial"/>
                <a:cs typeface="Arial"/>
              </a:rPr>
              <a:t>operaciones</a:t>
            </a:r>
            <a:r>
              <a:rPr sz="2200" spc="-1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204" dirty="0" smtClean="0">
                <a:solidFill>
                  <a:srgbClr val="74777B"/>
                </a:solidFill>
                <a:latin typeface="Arial"/>
                <a:cs typeface="Arial"/>
              </a:rPr>
              <a:t>en</a:t>
            </a:r>
            <a:r>
              <a:rPr sz="2200" spc="100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14" dirty="0" smtClean="0">
                <a:solidFill>
                  <a:srgbClr val="74777B"/>
                </a:solidFill>
                <a:latin typeface="Arial"/>
                <a:cs typeface="Arial"/>
              </a:rPr>
              <a:t>diferentes</a:t>
            </a:r>
            <a:r>
              <a:rPr sz="2200" spc="-15" dirty="0" smtClean="0">
                <a:solidFill>
                  <a:srgbClr val="74777B"/>
                </a:solidFill>
                <a:latin typeface="Arial"/>
                <a:cs typeface="Arial"/>
              </a:rPr>
              <a:t> </a:t>
            </a:r>
            <a:r>
              <a:rPr sz="2200" spc="114" dirty="0" smtClean="0">
                <a:solidFill>
                  <a:srgbClr val="74777B"/>
                </a:solidFill>
                <a:latin typeface="Arial"/>
                <a:cs typeface="Arial"/>
              </a:rPr>
              <a:t>rubros.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C8085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C8085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59188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59188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  <p:sp>
        <p:nvSpPr>
          <p:cNvPr id="56" name="55 CuadroTexto"/>
          <p:cNvSpPr txBox="1"/>
          <p:nvPr/>
        </p:nvSpPr>
        <p:spPr>
          <a:xfrm>
            <a:off x="4731781" y="5585187"/>
            <a:ext cx="1059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 smtClean="0">
                <a:solidFill>
                  <a:schemeClr val="accent4">
                    <a:lumMod val="75000"/>
                  </a:schemeClr>
                </a:solidFill>
                <a:latin typeface="Abadi MT Condensed Extra Bold" panose="020B0A06030101010103" pitchFamily="34" charset="0"/>
              </a:rPr>
              <a:t>PRESUPUESTO DE EGRESOS</a:t>
            </a:r>
            <a:endParaRPr lang="es-MX" sz="6000" dirty="0">
              <a:solidFill>
                <a:schemeClr val="accent4">
                  <a:lumMod val="75000"/>
                </a:schemeClr>
              </a:solidFill>
              <a:latin typeface="Abadi MT Condensed Extra Bold" panose="020B0A06030101010103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01900" y="736600"/>
            <a:ext cx="2592070" cy="1054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8295"/>
              </a:lnSpc>
            </a:pPr>
            <a:r>
              <a:rPr sz="5250" b="1" i="1" spc="30" dirty="0" smtClean="0">
                <a:solidFill>
                  <a:srgbClr val="622691"/>
                </a:solidFill>
                <a:latin typeface="Arial"/>
                <a:cs typeface="Arial"/>
              </a:rPr>
              <a:t>¿QUI</a:t>
            </a:r>
            <a:r>
              <a:rPr sz="5250" b="1" i="1" spc="-1510" dirty="0" smtClean="0">
                <a:solidFill>
                  <a:srgbClr val="622691"/>
                </a:solidFill>
                <a:latin typeface="Arial"/>
                <a:cs typeface="Arial"/>
              </a:rPr>
              <a:t>E</a:t>
            </a:r>
            <a:r>
              <a:rPr sz="10800" spc="-1282" baseline="20061" dirty="0" smtClean="0">
                <a:solidFill>
                  <a:srgbClr val="622691"/>
                </a:solidFill>
                <a:latin typeface="Arial"/>
                <a:cs typeface="Arial"/>
              </a:rPr>
              <a:t>-</a:t>
            </a:r>
            <a:r>
              <a:rPr sz="5250" b="1" i="1" spc="75" dirty="0" smtClean="0">
                <a:solidFill>
                  <a:srgbClr val="622691"/>
                </a:solidFill>
                <a:latin typeface="Arial"/>
                <a:cs typeface="Arial"/>
              </a:rPr>
              <a:t>N</a:t>
            </a:r>
            <a:endParaRPr sz="52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42200" y="419100"/>
            <a:ext cx="695325" cy="11061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7200" spc="3470" dirty="0" smtClean="0">
                <a:solidFill>
                  <a:srgbClr val="622691"/>
                </a:solidFill>
                <a:latin typeface="Times New Roman"/>
                <a:cs typeface="Times New Roman"/>
              </a:rPr>
              <a:t>,</a:t>
            </a:r>
            <a:endParaRPr sz="7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05700" y="1168400"/>
            <a:ext cx="273050" cy="798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200" spc="125" dirty="0" smtClean="0">
                <a:solidFill>
                  <a:srgbClr val="622691"/>
                </a:solidFill>
                <a:latin typeface="Arial"/>
                <a:cs typeface="Arial"/>
              </a:rPr>
              <a:t>•</a:t>
            </a:r>
            <a:endParaRPr sz="5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30800" y="3556000"/>
            <a:ext cx="2715260" cy="18967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422400">
              <a:lnSpc>
                <a:spcPts val="7380"/>
              </a:lnSpc>
            </a:pPr>
            <a:r>
              <a:rPr sz="6400" b="1" spc="240" dirty="0" smtClean="0">
                <a:solidFill>
                  <a:srgbClr val="6E80B5"/>
                </a:solidFill>
                <a:latin typeface="Times New Roman"/>
                <a:cs typeface="Times New Roman"/>
              </a:rPr>
              <a:t>1%</a:t>
            </a:r>
            <a:endParaRPr sz="6400">
              <a:latin typeface="Times New Roman"/>
              <a:cs typeface="Times New Roman"/>
            </a:endParaRPr>
          </a:p>
          <a:p>
            <a:pPr marL="1054100">
              <a:lnSpc>
                <a:spcPts val="3590"/>
              </a:lnSpc>
            </a:pPr>
            <a:r>
              <a:rPr sz="3850" b="1" spc="85" dirty="0" smtClean="0">
                <a:solidFill>
                  <a:srgbClr val="6E80B5"/>
                </a:solidFill>
                <a:latin typeface="Arial"/>
                <a:cs typeface="Arial"/>
              </a:rPr>
              <a:t>Poder</a:t>
            </a:r>
            <a:endParaRPr sz="3850">
              <a:latin typeface="Arial"/>
              <a:cs typeface="Arial"/>
            </a:endParaRPr>
          </a:p>
          <a:p>
            <a:pPr marL="12700">
              <a:lnSpc>
                <a:spcPts val="3900"/>
              </a:lnSpc>
            </a:pPr>
            <a:r>
              <a:rPr sz="3850" b="1" spc="15" dirty="0" smtClean="0">
                <a:solidFill>
                  <a:srgbClr val="6E80B5"/>
                </a:solidFill>
                <a:latin typeface="Arial"/>
                <a:cs typeface="Arial"/>
              </a:rPr>
              <a:t>Legislativo</a:t>
            </a:r>
            <a:endParaRPr sz="3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16900" y="3168650"/>
            <a:ext cx="1880235" cy="18268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7945" algn="ctr">
              <a:lnSpc>
                <a:spcPts val="6884"/>
              </a:lnSpc>
            </a:pPr>
            <a:r>
              <a:rPr sz="5950" b="1" spc="470" dirty="0" smtClean="0">
                <a:solidFill>
                  <a:srgbClr val="1F3D90"/>
                </a:solidFill>
                <a:latin typeface="Arial"/>
                <a:cs typeface="Arial"/>
              </a:rPr>
              <a:t>4%</a:t>
            </a:r>
            <a:endParaRPr sz="5950">
              <a:latin typeface="Arial"/>
              <a:cs typeface="Arial"/>
            </a:endParaRPr>
          </a:p>
          <a:p>
            <a:pPr marR="33655" algn="ctr">
              <a:lnSpc>
                <a:spcPts val="3590"/>
              </a:lnSpc>
            </a:pPr>
            <a:r>
              <a:rPr sz="3850" b="1" spc="65" dirty="0" smtClean="0">
                <a:solidFill>
                  <a:srgbClr val="1F3D90"/>
                </a:solidFill>
                <a:latin typeface="Arial"/>
                <a:cs typeface="Arial"/>
              </a:rPr>
              <a:t>Poder</a:t>
            </a:r>
            <a:endParaRPr sz="3850">
              <a:latin typeface="Arial"/>
              <a:cs typeface="Arial"/>
            </a:endParaRPr>
          </a:p>
          <a:p>
            <a:pPr algn="ctr">
              <a:lnSpc>
                <a:spcPts val="3845"/>
              </a:lnSpc>
            </a:pPr>
            <a:r>
              <a:rPr sz="3850" b="1" spc="15" dirty="0" smtClean="0">
                <a:solidFill>
                  <a:srgbClr val="1F3D90"/>
                </a:solidFill>
                <a:latin typeface="Arial"/>
                <a:cs typeface="Arial"/>
              </a:rPr>
              <a:t>Judicial</a:t>
            </a:r>
            <a:endParaRPr sz="38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56471" y="11464825"/>
            <a:ext cx="1454746" cy="185811"/>
          </a:xfrm>
          <a:custGeom>
            <a:avLst/>
            <a:gdLst/>
            <a:ahLst/>
            <a:cxnLst/>
            <a:rect l="l" t="t" r="r" b="b"/>
            <a:pathLst>
              <a:path w="1454746" h="185811">
                <a:moveTo>
                  <a:pt x="0" y="0"/>
                </a:moveTo>
                <a:lnTo>
                  <a:pt x="1454746" y="0"/>
                </a:lnTo>
                <a:lnTo>
                  <a:pt x="1454746" y="185811"/>
                </a:lnTo>
                <a:lnTo>
                  <a:pt x="0" y="185811"/>
                </a:lnTo>
                <a:lnTo>
                  <a:pt x="0" y="0"/>
                </a:lnTo>
                <a:close/>
              </a:path>
            </a:pathLst>
          </a:custGeom>
          <a:solidFill>
            <a:srgbClr val="C6116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740400" y="11468100"/>
            <a:ext cx="1474470" cy="1797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i="1" spc="140" dirty="0" smtClean="0">
                <a:solidFill>
                  <a:srgbClr val="F6B1D8"/>
                </a:solidFill>
                <a:latin typeface="Times New Roman"/>
                <a:cs typeface="Times New Roman"/>
              </a:rPr>
              <a:t>PRESUPUESTO  </a:t>
            </a:r>
            <a:r>
              <a:rPr sz="1100" i="1" spc="-15" dirty="0" smtClean="0">
                <a:solidFill>
                  <a:srgbClr val="F6B1D8"/>
                </a:solidFill>
                <a:latin typeface="Times New Roman"/>
                <a:cs typeface="Times New Roman"/>
              </a:rPr>
              <a:t> </a:t>
            </a:r>
            <a:r>
              <a:rPr sz="1100" i="1" spc="10" dirty="0" smtClean="0">
                <a:solidFill>
                  <a:srgbClr val="F6B1D8"/>
                </a:solidFill>
                <a:latin typeface="Times New Roman"/>
                <a:cs typeface="Times New Roman"/>
              </a:rPr>
              <a:t>DE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51900" y="11506200"/>
            <a:ext cx="1626870" cy="3873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2240"/>
              </a:lnSpc>
            </a:pPr>
            <a:r>
              <a:rPr sz="1900" b="1" spc="85" dirty="0" smtClean="0">
                <a:solidFill>
                  <a:srgbClr val="0C2A72"/>
                </a:solidFill>
                <a:latin typeface="Arial"/>
                <a:cs typeface="Arial"/>
              </a:rPr>
              <a:t>CHIHUAHUA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ts val="710"/>
              </a:lnSpc>
            </a:pPr>
            <a:r>
              <a:rPr sz="750" spc="210" dirty="0" smtClean="0">
                <a:solidFill>
                  <a:srgbClr val="858585"/>
                </a:solidFill>
                <a:latin typeface="Times New Roman"/>
                <a:cs typeface="Times New Roman"/>
              </a:rPr>
              <a:t>0081C.tt40   </a:t>
            </a:r>
            <a:r>
              <a:rPr sz="750" spc="-85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750" spc="290" dirty="0" smtClean="0">
                <a:solidFill>
                  <a:srgbClr val="858585"/>
                </a:solidFill>
                <a:latin typeface="Times New Roman"/>
                <a:cs typeface="Times New Roman"/>
              </a:rPr>
              <a:t>Dtl   </a:t>
            </a:r>
            <a:r>
              <a:rPr sz="750" spc="210" dirty="0" smtClean="0">
                <a:solidFill>
                  <a:srgbClr val="858585"/>
                </a:solidFill>
                <a:latin typeface="Times New Roman"/>
                <a:cs typeface="Times New Roman"/>
              </a:rPr>
              <a:t>tSTAOO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40901" y="11709834"/>
            <a:ext cx="1741183" cy="469165"/>
          </a:xfrm>
          <a:custGeom>
            <a:avLst/>
            <a:gdLst/>
            <a:ahLst/>
            <a:cxnLst/>
            <a:rect l="l" t="t" r="r" b="b"/>
            <a:pathLst>
              <a:path w="1741183" h="469165">
                <a:moveTo>
                  <a:pt x="0" y="0"/>
                </a:moveTo>
                <a:lnTo>
                  <a:pt x="1741183" y="0"/>
                </a:lnTo>
                <a:lnTo>
                  <a:pt x="1741183" y="469165"/>
                </a:lnTo>
                <a:lnTo>
                  <a:pt x="0" y="469165"/>
                </a:lnTo>
                <a:lnTo>
                  <a:pt x="0" y="0"/>
                </a:lnTo>
                <a:close/>
              </a:path>
            </a:pathLst>
          </a:custGeom>
          <a:solidFill>
            <a:srgbClr val="052A6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11184" y="11851322"/>
            <a:ext cx="140241" cy="580423"/>
          </a:xfrm>
          <a:custGeom>
            <a:avLst/>
            <a:gdLst/>
            <a:ahLst/>
            <a:cxnLst/>
            <a:rect l="l" t="t" r="r" b="b"/>
            <a:pathLst>
              <a:path w="140241" h="580423">
                <a:moveTo>
                  <a:pt x="0" y="0"/>
                </a:moveTo>
                <a:lnTo>
                  <a:pt x="140241" y="0"/>
                </a:lnTo>
                <a:lnTo>
                  <a:pt x="140241" y="580423"/>
                </a:lnTo>
                <a:lnTo>
                  <a:pt x="0" y="580423"/>
                </a:lnTo>
                <a:lnTo>
                  <a:pt x="0" y="0"/>
                </a:lnTo>
                <a:close/>
              </a:path>
            </a:pathLst>
          </a:custGeom>
          <a:solidFill>
            <a:srgbClr val="415B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42984" y="11851322"/>
            <a:ext cx="140241" cy="580423"/>
          </a:xfrm>
          <a:custGeom>
            <a:avLst/>
            <a:gdLst/>
            <a:ahLst/>
            <a:cxnLst/>
            <a:rect l="l" t="t" r="r" b="b"/>
            <a:pathLst>
              <a:path w="140241" h="580423">
                <a:moveTo>
                  <a:pt x="0" y="0"/>
                </a:moveTo>
                <a:lnTo>
                  <a:pt x="140241" y="0"/>
                </a:lnTo>
                <a:lnTo>
                  <a:pt x="140241" y="580423"/>
                </a:lnTo>
                <a:lnTo>
                  <a:pt x="0" y="580423"/>
                </a:lnTo>
                <a:lnTo>
                  <a:pt x="0" y="0"/>
                </a:lnTo>
                <a:close/>
              </a:path>
            </a:pathLst>
          </a:custGeom>
          <a:solidFill>
            <a:srgbClr val="415B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77983" y="11851322"/>
            <a:ext cx="216441" cy="580423"/>
          </a:xfrm>
          <a:custGeom>
            <a:avLst/>
            <a:gdLst/>
            <a:ahLst/>
            <a:cxnLst/>
            <a:rect l="l" t="t" r="r" b="b"/>
            <a:pathLst>
              <a:path w="216441" h="580423">
                <a:moveTo>
                  <a:pt x="0" y="0"/>
                </a:moveTo>
                <a:lnTo>
                  <a:pt x="216441" y="0"/>
                </a:lnTo>
                <a:lnTo>
                  <a:pt x="216441" y="580423"/>
                </a:lnTo>
                <a:lnTo>
                  <a:pt x="0" y="580423"/>
                </a:lnTo>
                <a:lnTo>
                  <a:pt x="0" y="0"/>
                </a:lnTo>
                <a:close/>
              </a:path>
            </a:pathLst>
          </a:custGeom>
          <a:solidFill>
            <a:srgbClr val="415B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537200" y="11626850"/>
            <a:ext cx="2042795" cy="7607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3279"/>
              </a:lnSpc>
              <a:tabLst>
                <a:tab pos="817244" algn="l"/>
                <a:tab pos="1298575" algn="l"/>
              </a:tabLst>
            </a:pPr>
            <a:r>
              <a:rPr sz="5025" spc="217" baseline="-31509" dirty="0" smtClean="0">
                <a:solidFill>
                  <a:srgbClr val="CCDBE8"/>
                </a:solidFill>
                <a:latin typeface="Arial"/>
                <a:cs typeface="Arial"/>
              </a:rPr>
              <a:t>.</a:t>
            </a:r>
            <a:r>
              <a:rPr sz="5025" spc="569" baseline="-31509" dirty="0" smtClean="0">
                <a:solidFill>
                  <a:srgbClr val="CCDBE8"/>
                </a:solidFill>
                <a:latin typeface="Arial"/>
                <a:cs typeface="Arial"/>
              </a:rPr>
              <a:t> </a:t>
            </a:r>
            <a:r>
              <a:rPr sz="2650" b="1" i="1" spc="35" dirty="0" smtClean="0">
                <a:solidFill>
                  <a:srgbClr val="FBFBFB"/>
                </a:solidFill>
                <a:latin typeface="Arial"/>
                <a:cs typeface="Arial"/>
              </a:rPr>
              <a:t>E	</a:t>
            </a:r>
            <a:r>
              <a:rPr sz="2650" b="1" i="1" spc="55" dirty="0" smtClean="0">
                <a:solidFill>
                  <a:srgbClr val="FBFBFB"/>
                </a:solidFill>
                <a:latin typeface="Arial"/>
                <a:cs typeface="Arial"/>
              </a:rPr>
              <a:t>R	</a:t>
            </a:r>
            <a:r>
              <a:rPr sz="2650" b="1" i="1" spc="35" dirty="0" smtClean="0">
                <a:solidFill>
                  <a:srgbClr val="FBFBFB"/>
                </a:solidFill>
                <a:latin typeface="Arial"/>
                <a:cs typeface="Arial"/>
              </a:rPr>
              <a:t>SOS</a:t>
            </a:r>
            <a:endParaRPr sz="2650">
              <a:latin typeface="Arial"/>
              <a:cs typeface="Arial"/>
            </a:endParaRPr>
          </a:p>
          <a:p>
            <a:pPr marL="114300">
              <a:lnSpc>
                <a:spcPts val="2640"/>
              </a:lnSpc>
              <a:tabLst>
                <a:tab pos="291465" algn="l"/>
                <a:tab pos="1002665" algn="l"/>
              </a:tabLst>
            </a:pPr>
            <a:r>
              <a:rPr sz="1350" spc="114" dirty="0" smtClean="0">
                <a:solidFill>
                  <a:srgbClr val="8CA8D6"/>
                </a:solidFill>
                <a:latin typeface="Arial"/>
                <a:cs typeface="Arial"/>
              </a:rPr>
              <a:t>'	</a:t>
            </a:r>
            <a:r>
              <a:rPr sz="900" spc="20" dirty="0" smtClean="0">
                <a:solidFill>
                  <a:srgbClr val="8CA8D6"/>
                </a:solidFill>
                <a:latin typeface="Arial"/>
                <a:cs typeface="Arial"/>
              </a:rPr>
              <a:t>.   </a:t>
            </a:r>
            <a:r>
              <a:rPr sz="900" spc="-75" dirty="0" smtClean="0">
                <a:solidFill>
                  <a:srgbClr val="8CA8D6"/>
                </a:solidFill>
                <a:latin typeface="Arial"/>
                <a:cs typeface="Arial"/>
              </a:rPr>
              <a:t> </a:t>
            </a:r>
            <a:r>
              <a:rPr sz="3350" spc="55" dirty="0" smtClean="0">
                <a:solidFill>
                  <a:srgbClr val="B8CDE6"/>
                </a:solidFill>
                <a:latin typeface="Arial"/>
                <a:cs typeface="Arial"/>
              </a:rPr>
              <a:t>.</a:t>
            </a:r>
            <a:r>
              <a:rPr sz="3350" spc="-125" dirty="0" smtClean="0">
                <a:solidFill>
                  <a:srgbClr val="9CB8DF"/>
                </a:solidFill>
                <a:latin typeface="Arial"/>
                <a:cs typeface="Arial"/>
              </a:rPr>
              <a:t>.	</a:t>
            </a:r>
            <a:r>
              <a:rPr sz="400" spc="110" dirty="0" smtClean="0">
                <a:solidFill>
                  <a:srgbClr val="9CB8DF"/>
                </a:solidFill>
                <a:latin typeface="Arial"/>
                <a:cs typeface="Arial"/>
              </a:rPr>
              <a:t>'   </a:t>
            </a:r>
            <a:r>
              <a:rPr sz="400" spc="-35" dirty="0" smtClean="0">
                <a:solidFill>
                  <a:srgbClr val="9CB8DF"/>
                </a:solidFill>
                <a:latin typeface="Arial"/>
                <a:cs typeface="Arial"/>
              </a:rPr>
              <a:t> </a:t>
            </a:r>
            <a:r>
              <a:rPr sz="3350" spc="-345" dirty="0" smtClean="0">
                <a:solidFill>
                  <a:srgbClr val="B8CDE6"/>
                </a:solidFill>
                <a:latin typeface="Arial"/>
                <a:cs typeface="Arial"/>
              </a:rPr>
              <a:t>.</a:t>
            </a:r>
            <a:r>
              <a:rPr sz="3350" spc="55" dirty="0" smtClean="0">
                <a:solidFill>
                  <a:srgbClr val="B8CDE6"/>
                </a:solidFill>
                <a:latin typeface="Arial"/>
                <a:cs typeface="Arial"/>
              </a:rPr>
              <a:t>.</a:t>
            </a:r>
            <a:r>
              <a:rPr sz="3350" spc="-125" dirty="0" smtClean="0">
                <a:solidFill>
                  <a:srgbClr val="9CB8DF"/>
                </a:solidFill>
                <a:latin typeface="Arial"/>
                <a:cs typeface="Arial"/>
              </a:rPr>
              <a:t>.</a:t>
            </a:r>
            <a:endParaRPr sz="33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54700" y="11715750"/>
            <a:ext cx="269875" cy="7162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2650" b="1" i="1" spc="40" dirty="0" smtClean="0">
                <a:solidFill>
                  <a:srgbClr val="FBFBFB"/>
                </a:solidFill>
                <a:latin typeface="Arial"/>
                <a:cs typeface="Arial"/>
              </a:rPr>
              <a:t>G</a:t>
            </a:r>
            <a:endParaRPr sz="2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54910" y="11715750"/>
            <a:ext cx="440055" cy="7162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2650" b="1" i="1" spc="35" dirty="0" smtClean="0">
                <a:solidFill>
                  <a:srgbClr val="FBFBFB"/>
                </a:solidFill>
                <a:latin typeface="Arial"/>
                <a:cs typeface="Arial"/>
              </a:rPr>
              <a:t>E</a:t>
            </a:r>
            <a:endParaRPr sz="2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858500" y="1021080"/>
            <a:ext cx="4622800" cy="17157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-3175" algn="ctr">
              <a:lnSpc>
                <a:spcPts val="2700"/>
              </a:lnSpc>
            </a:pPr>
            <a:r>
              <a:rPr sz="2100" spc="30" dirty="0" smtClean="0">
                <a:solidFill>
                  <a:srgbClr val="858585"/>
                </a:solidFill>
                <a:latin typeface="Times New Roman"/>
                <a:cs typeface="Times New Roman"/>
              </a:rPr>
              <a:t>Las</a:t>
            </a:r>
            <a:r>
              <a:rPr sz="2100" spc="-75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105" dirty="0" smtClean="0">
                <a:solidFill>
                  <a:srgbClr val="858585"/>
                </a:solidFill>
                <a:latin typeface="Times New Roman"/>
                <a:cs typeface="Times New Roman"/>
              </a:rPr>
              <a:t>Dependencias</a:t>
            </a:r>
            <a:r>
              <a:rPr sz="2300" spc="-80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50" spc="125" dirty="0" smtClean="0">
                <a:solidFill>
                  <a:srgbClr val="858585"/>
                </a:solidFill>
                <a:latin typeface="Times New Roman"/>
                <a:cs typeface="Times New Roman"/>
              </a:rPr>
              <a:t>y</a:t>
            </a:r>
            <a:r>
              <a:rPr sz="2350" spc="-95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80" dirty="0" smtClean="0">
                <a:solidFill>
                  <a:srgbClr val="858585"/>
                </a:solidFill>
                <a:latin typeface="Times New Roman"/>
                <a:cs typeface="Times New Roman"/>
              </a:rPr>
              <a:t>Entidades</a:t>
            </a:r>
            <a:r>
              <a:rPr sz="2300" spc="-50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110" dirty="0" smtClean="0">
                <a:solidFill>
                  <a:srgbClr val="858585"/>
                </a:solidFill>
                <a:latin typeface="Times New Roman"/>
                <a:cs typeface="Times New Roman"/>
              </a:rPr>
              <a:t>del</a:t>
            </a:r>
            <a:r>
              <a:rPr sz="2300" spc="65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95" dirty="0" smtClean="0">
                <a:solidFill>
                  <a:srgbClr val="858585"/>
                </a:solidFill>
                <a:latin typeface="Times New Roman"/>
                <a:cs typeface="Times New Roman"/>
              </a:rPr>
              <a:t>Poder</a:t>
            </a:r>
            <a:r>
              <a:rPr sz="2300" spc="25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15" dirty="0" smtClean="0">
                <a:solidFill>
                  <a:srgbClr val="858585"/>
                </a:solidFill>
                <a:latin typeface="Times New Roman"/>
                <a:cs typeface="Times New Roman"/>
              </a:rPr>
              <a:t>Ejecutivo</a:t>
            </a:r>
            <a:r>
              <a:rPr sz="2300" spc="-45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100" dirty="0" smtClean="0">
                <a:solidFill>
                  <a:srgbClr val="858585"/>
                </a:solidFill>
                <a:latin typeface="Times New Roman"/>
                <a:cs typeface="Times New Roman"/>
              </a:rPr>
              <a:t>así</a:t>
            </a:r>
            <a:r>
              <a:rPr sz="2300" spc="-260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125" dirty="0" smtClean="0">
                <a:solidFill>
                  <a:srgbClr val="858585"/>
                </a:solidFill>
                <a:latin typeface="Times New Roman"/>
                <a:cs typeface="Times New Roman"/>
              </a:rPr>
              <a:t>como</a:t>
            </a:r>
            <a:r>
              <a:rPr sz="2300" spc="-145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110" dirty="0" smtClean="0">
                <a:solidFill>
                  <a:srgbClr val="858585"/>
                </a:solidFill>
                <a:latin typeface="Times New Roman"/>
                <a:cs typeface="Times New Roman"/>
              </a:rPr>
              <a:t>otros</a:t>
            </a:r>
            <a:r>
              <a:rPr sz="2300" spc="65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95" dirty="0" smtClean="0">
                <a:solidFill>
                  <a:srgbClr val="858585"/>
                </a:solidFill>
                <a:latin typeface="Times New Roman"/>
                <a:cs typeface="Times New Roman"/>
              </a:rPr>
              <a:t>organismos</a:t>
            </a:r>
            <a:r>
              <a:rPr sz="2300" spc="-35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130" dirty="0" smtClean="0">
                <a:solidFill>
                  <a:srgbClr val="858585"/>
                </a:solidFill>
                <a:latin typeface="Times New Roman"/>
                <a:cs typeface="Times New Roman"/>
              </a:rPr>
              <a:t>autónomos</a:t>
            </a:r>
            <a:r>
              <a:rPr sz="2300" spc="-75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125" dirty="0" smtClean="0">
                <a:solidFill>
                  <a:srgbClr val="858585"/>
                </a:solidFill>
                <a:latin typeface="Times New Roman"/>
                <a:cs typeface="Times New Roman"/>
              </a:rPr>
              <a:t>como</a:t>
            </a:r>
            <a:r>
              <a:rPr sz="2300" spc="-145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120" dirty="0" smtClean="0">
                <a:solidFill>
                  <a:srgbClr val="858585"/>
                </a:solidFill>
                <a:latin typeface="Times New Roman"/>
                <a:cs typeface="Times New Roman"/>
              </a:rPr>
              <a:t>el</a:t>
            </a:r>
            <a:r>
              <a:rPr sz="2300" spc="85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75" dirty="0" smtClean="0">
                <a:solidFill>
                  <a:srgbClr val="858585"/>
                </a:solidFill>
                <a:latin typeface="Times New Roman"/>
                <a:cs typeface="Times New Roman"/>
              </a:rPr>
              <a:t>Poder</a:t>
            </a:r>
            <a:r>
              <a:rPr sz="2300" spc="-170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60" dirty="0" smtClean="0">
                <a:solidFill>
                  <a:srgbClr val="858585"/>
                </a:solidFill>
                <a:latin typeface="Times New Roman"/>
                <a:cs typeface="Times New Roman"/>
              </a:rPr>
              <a:t>Judicial,</a:t>
            </a:r>
            <a:r>
              <a:rPr sz="2300" spc="-114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65" dirty="0" smtClean="0">
                <a:solidFill>
                  <a:srgbClr val="858585"/>
                </a:solidFill>
                <a:latin typeface="Times New Roman"/>
                <a:cs typeface="Times New Roman"/>
              </a:rPr>
              <a:t>el</a:t>
            </a:r>
            <a:r>
              <a:rPr sz="2300" spc="-180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80" dirty="0" smtClean="0">
                <a:solidFill>
                  <a:srgbClr val="858585"/>
                </a:solidFill>
                <a:latin typeface="Times New Roman"/>
                <a:cs typeface="Times New Roman"/>
              </a:rPr>
              <a:t>Congreso,</a:t>
            </a:r>
            <a:r>
              <a:rPr sz="2300" spc="-10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50" dirty="0" smtClean="0">
                <a:solidFill>
                  <a:srgbClr val="858585"/>
                </a:solidFill>
                <a:latin typeface="Times New Roman"/>
                <a:cs typeface="Times New Roman"/>
              </a:rPr>
              <a:t>Instituto</a:t>
            </a:r>
            <a:r>
              <a:rPr sz="2300" spc="30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25" dirty="0" smtClean="0">
                <a:solidFill>
                  <a:srgbClr val="858585"/>
                </a:solidFill>
                <a:latin typeface="Times New Roman"/>
                <a:cs typeface="Times New Roman"/>
              </a:rPr>
              <a:t>Electoral,</a:t>
            </a:r>
            <a:r>
              <a:rPr sz="2300" spc="-95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110" dirty="0" smtClean="0">
                <a:solidFill>
                  <a:srgbClr val="858585"/>
                </a:solidFill>
                <a:latin typeface="Times New Roman"/>
                <a:cs typeface="Times New Roman"/>
              </a:rPr>
              <a:t>por</a:t>
            </a:r>
            <a:r>
              <a:rPr sz="2300" spc="-80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85" dirty="0" smtClean="0">
                <a:solidFill>
                  <a:srgbClr val="858585"/>
                </a:solidFill>
                <a:latin typeface="Times New Roman"/>
                <a:cs typeface="Times New Roman"/>
              </a:rPr>
              <a:t>mencionar</a:t>
            </a:r>
            <a:r>
              <a:rPr sz="2300" spc="55" dirty="0" smtClean="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sz="2300" spc="105" dirty="0" smtClean="0">
                <a:solidFill>
                  <a:srgbClr val="858585"/>
                </a:solidFill>
                <a:latin typeface="Times New Roman"/>
                <a:cs typeface="Times New Roman"/>
              </a:rPr>
              <a:t>algunos.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668000" y="3009900"/>
            <a:ext cx="2721610" cy="19196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3500">
              <a:lnSpc>
                <a:spcPts val="7180"/>
              </a:lnSpc>
            </a:pPr>
            <a:r>
              <a:rPr sz="6000" b="1" spc="180" dirty="0" smtClean="0">
                <a:solidFill>
                  <a:srgbClr val="01A3B6"/>
                </a:solidFill>
                <a:latin typeface="Times New Roman"/>
                <a:cs typeface="Times New Roman"/>
              </a:rPr>
              <a:t>1%</a:t>
            </a:r>
            <a:endParaRPr sz="6000">
              <a:latin typeface="Times New Roman"/>
              <a:cs typeface="Times New Roman"/>
            </a:endParaRPr>
          </a:p>
          <a:p>
            <a:pPr marL="38100">
              <a:lnSpc>
                <a:spcPts val="3770"/>
              </a:lnSpc>
            </a:pPr>
            <a:r>
              <a:rPr sz="3750" b="1" spc="20" dirty="0" smtClean="0">
                <a:solidFill>
                  <a:srgbClr val="01A3B6"/>
                </a:solidFill>
                <a:latin typeface="Arial"/>
                <a:cs typeface="Arial"/>
              </a:rPr>
              <a:t>Organos</a:t>
            </a:r>
            <a:endParaRPr sz="3750">
              <a:latin typeface="Arial"/>
              <a:cs typeface="Arial"/>
            </a:endParaRPr>
          </a:p>
          <a:p>
            <a:pPr marL="12700">
              <a:lnSpc>
                <a:spcPts val="4100"/>
              </a:lnSpc>
            </a:pPr>
            <a:r>
              <a:rPr sz="3750" b="1" spc="20" dirty="0" smtClean="0">
                <a:solidFill>
                  <a:srgbClr val="01A3B6"/>
                </a:solidFill>
                <a:latin typeface="Arial"/>
                <a:cs typeface="Arial"/>
              </a:rPr>
              <a:t>Autonómos</a:t>
            </a:r>
            <a:endParaRPr sz="3750">
              <a:latin typeface="Arial"/>
              <a:cs typeface="Arial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990600" y="6026150"/>
          <a:ext cx="5537977" cy="1968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6814"/>
                <a:gridCol w="3081163"/>
              </a:tblGrid>
              <a:tr h="368204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2300" dirty="0" smtClean="0">
                          <a:solidFill>
                            <a:srgbClr val="727782"/>
                          </a:solidFill>
                          <a:latin typeface="Times New Roman"/>
                          <a:cs typeface="Times New Roman"/>
                        </a:rPr>
                        <a:t>Poder</a:t>
                      </a:r>
                      <a:r>
                        <a:rPr sz="2300" spc="15" dirty="0" smtClean="0">
                          <a:solidFill>
                            <a:srgbClr val="72778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spc="0" dirty="0" smtClean="0">
                          <a:solidFill>
                            <a:srgbClr val="727782"/>
                          </a:solidFill>
                          <a:latin typeface="Times New Roman"/>
                          <a:cs typeface="Times New Roman"/>
                        </a:rPr>
                        <a:t>Ejecutivo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2300" dirty="0" smtClean="0">
                          <a:solidFill>
                            <a:srgbClr val="727782"/>
                          </a:solidFill>
                          <a:latin typeface="Times New Roman"/>
                          <a:cs typeface="Times New Roman"/>
                        </a:rPr>
                        <a:t>76,821,772,356.73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2300" dirty="0" smtClean="0">
                          <a:solidFill>
                            <a:srgbClr val="858585"/>
                          </a:solidFill>
                          <a:latin typeface="Times New Roman"/>
                          <a:cs typeface="Times New Roman"/>
                        </a:rPr>
                        <a:t>Poder</a:t>
                      </a:r>
                      <a:r>
                        <a:rPr sz="2300" spc="15" dirty="0" smtClean="0">
                          <a:solidFill>
                            <a:srgbClr val="858585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spc="0" dirty="0" smtClean="0">
                          <a:solidFill>
                            <a:srgbClr val="858585"/>
                          </a:solidFill>
                          <a:latin typeface="Times New Roman"/>
                          <a:cs typeface="Times New Roman"/>
                        </a:rPr>
                        <a:t>Legislativo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3384">
                        <a:lnSpc>
                          <a:spcPct val="100000"/>
                        </a:lnSpc>
                      </a:pPr>
                      <a:r>
                        <a:rPr sz="2300" dirty="0" smtClean="0">
                          <a:solidFill>
                            <a:srgbClr val="858585"/>
                          </a:solidFill>
                          <a:latin typeface="Times New Roman"/>
                          <a:cs typeface="Times New Roman"/>
                        </a:rPr>
                        <a:t>737,894,782.77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93700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2300" dirty="0" smtClean="0">
                          <a:solidFill>
                            <a:srgbClr val="727782"/>
                          </a:solidFill>
                          <a:latin typeface="Times New Roman"/>
                          <a:cs typeface="Times New Roman"/>
                        </a:rPr>
                        <a:t>Poder</a:t>
                      </a:r>
                      <a:r>
                        <a:rPr sz="2300" spc="-185" dirty="0" smtClean="0">
                          <a:solidFill>
                            <a:srgbClr val="72778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spc="0" dirty="0" smtClean="0">
                          <a:solidFill>
                            <a:srgbClr val="727782"/>
                          </a:solidFill>
                          <a:latin typeface="Times New Roman"/>
                          <a:cs typeface="Times New Roman"/>
                        </a:rPr>
                        <a:t>Judicial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785">
                        <a:lnSpc>
                          <a:spcPct val="100000"/>
                        </a:lnSpc>
                      </a:pPr>
                      <a:r>
                        <a:rPr sz="2300" dirty="0" smtClean="0">
                          <a:solidFill>
                            <a:srgbClr val="727782"/>
                          </a:solidFill>
                          <a:latin typeface="Times New Roman"/>
                          <a:cs typeface="Times New Roman"/>
                        </a:rPr>
                        <a:t>3,04</a:t>
                      </a:r>
                      <a:r>
                        <a:rPr sz="2300" spc="10" dirty="0" smtClean="0">
                          <a:solidFill>
                            <a:srgbClr val="727782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2300" spc="0" dirty="0" smtClean="0">
                          <a:solidFill>
                            <a:srgbClr val="727782"/>
                          </a:solidFill>
                          <a:latin typeface="Times New Roman"/>
                          <a:cs typeface="Times New Roman"/>
                        </a:rPr>
                        <a:t>,203</a:t>
                      </a:r>
                      <a:r>
                        <a:rPr sz="2300" spc="20" dirty="0" smtClean="0">
                          <a:solidFill>
                            <a:srgbClr val="727782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2300" spc="0" dirty="0" smtClean="0">
                          <a:solidFill>
                            <a:srgbClr val="727782"/>
                          </a:solidFill>
                          <a:latin typeface="Times New Roman"/>
                          <a:cs typeface="Times New Roman"/>
                        </a:rPr>
                        <a:t>101.00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00050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2300" dirty="0" smtClean="0">
                          <a:solidFill>
                            <a:srgbClr val="858585"/>
                          </a:solidFill>
                          <a:latin typeface="Times New Roman"/>
                          <a:cs typeface="Times New Roman"/>
                        </a:rPr>
                        <a:t>OrganosAutonómos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6084">
                        <a:lnSpc>
                          <a:spcPct val="100000"/>
                        </a:lnSpc>
                      </a:pPr>
                      <a:r>
                        <a:rPr sz="2300" dirty="0" smtClean="0">
                          <a:solidFill>
                            <a:srgbClr val="858585"/>
                          </a:solidFill>
                          <a:latin typeface="Times New Roman"/>
                          <a:cs typeface="Times New Roman"/>
                        </a:rPr>
                        <a:t>745,746,778.50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12750">
                <a:tc>
                  <a:txBody>
                    <a:bodyPr/>
                    <a:lstStyle/>
                    <a:p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2300" dirty="0" smtClean="0">
                          <a:solidFill>
                            <a:srgbClr val="858585"/>
                          </a:solidFill>
                          <a:latin typeface="Times New Roman"/>
                          <a:cs typeface="Times New Roman"/>
                        </a:rPr>
                        <a:t>81,352,617,019.00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35222" cy="14426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7099" y="828532"/>
            <a:ext cx="10454131" cy="2107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60341" y="3496895"/>
            <a:ext cx="4130478" cy="4203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17578" y="3253208"/>
            <a:ext cx="7773585" cy="39964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6280" y="12830071"/>
            <a:ext cx="3106997" cy="3777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82936" y="12732596"/>
            <a:ext cx="3058260" cy="4751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856214" y="12781333"/>
            <a:ext cx="1608327" cy="3898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74200" y="12781333"/>
            <a:ext cx="1206246" cy="3898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340924" y="12781333"/>
            <a:ext cx="1535222" cy="3898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849116" y="5909386"/>
            <a:ext cx="1242798" cy="9613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514166" y="7468977"/>
            <a:ext cx="3106997" cy="37771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730821" y="7468977"/>
            <a:ext cx="1705802" cy="377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88874" y="7871059"/>
            <a:ext cx="2546519" cy="3898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00751" y="9101674"/>
            <a:ext cx="7371503" cy="346034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97374" y="9138227"/>
            <a:ext cx="5446383" cy="344815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076684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4072354" y="1219269"/>
            <a:ext cx="4134485" cy="3460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b="1" spc="140" dirty="0" smtClean="0">
                <a:solidFill>
                  <a:srgbClr val="848585"/>
                </a:solidFill>
                <a:latin typeface="Arial"/>
                <a:cs typeface="Arial"/>
              </a:rPr>
              <a:t>Agrupa</a:t>
            </a:r>
            <a:r>
              <a:rPr sz="2200" b="1" spc="21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200" b="1" spc="80" dirty="0" smtClean="0">
                <a:solidFill>
                  <a:srgbClr val="848585"/>
                </a:solidFill>
                <a:latin typeface="Arial"/>
                <a:cs typeface="Arial"/>
              </a:rPr>
              <a:t>los</a:t>
            </a:r>
            <a:r>
              <a:rPr sz="2200" b="1" spc="-31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200" b="1" spc="80" dirty="0" smtClean="0">
                <a:solidFill>
                  <a:srgbClr val="848585"/>
                </a:solidFill>
                <a:latin typeface="Arial"/>
                <a:cs typeface="Arial"/>
              </a:rPr>
              <a:t>gastos</a:t>
            </a:r>
            <a:r>
              <a:rPr sz="2200" b="1" spc="-17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200" b="1" spc="125" dirty="0" smtClean="0">
                <a:solidFill>
                  <a:srgbClr val="848585"/>
                </a:solidFill>
                <a:latin typeface="Arial"/>
                <a:cs typeface="Arial"/>
              </a:rPr>
              <a:t>según</a:t>
            </a:r>
            <a:r>
              <a:rPr sz="2200" b="1" spc="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200" b="1" spc="60" dirty="0" smtClean="0">
                <a:solidFill>
                  <a:srgbClr val="848585"/>
                </a:solidFill>
                <a:latin typeface="Arial"/>
                <a:cs typeface="Arial"/>
              </a:rPr>
              <a:t>los</a:t>
            </a:r>
            <a:endParaRPr sz="2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346501" y="1456509"/>
            <a:ext cx="3571240" cy="7378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175" spc="569" baseline="-25764" dirty="0" smtClean="0">
                <a:solidFill>
                  <a:srgbClr val="848585"/>
                </a:solidFill>
                <a:latin typeface="Times New Roman"/>
                <a:cs typeface="Times New Roman"/>
              </a:rPr>
              <a:t>.</a:t>
            </a:r>
            <a:r>
              <a:rPr sz="2200" b="1" spc="85" dirty="0" smtClean="0">
                <a:solidFill>
                  <a:srgbClr val="848585"/>
                </a:solidFill>
                <a:latin typeface="Arial"/>
                <a:cs typeface="Arial"/>
              </a:rPr>
              <a:t>propósit</a:t>
            </a:r>
            <a:r>
              <a:rPr sz="2200" b="1" spc="-525" dirty="0" smtClean="0">
                <a:solidFill>
                  <a:srgbClr val="848585"/>
                </a:solidFill>
                <a:latin typeface="Arial"/>
                <a:cs typeface="Arial"/>
              </a:rPr>
              <a:t>o</a:t>
            </a:r>
            <a:r>
              <a:rPr sz="5175" spc="-359" baseline="-25764" dirty="0" smtClean="0">
                <a:solidFill>
                  <a:srgbClr val="848585"/>
                </a:solidFill>
                <a:latin typeface="Times New Roman"/>
                <a:cs typeface="Times New Roman"/>
              </a:rPr>
              <a:t>.</a:t>
            </a:r>
            <a:r>
              <a:rPr sz="2200" b="1" spc="95" dirty="0" smtClean="0">
                <a:solidFill>
                  <a:srgbClr val="848585"/>
                </a:solidFill>
                <a:latin typeface="Arial"/>
                <a:cs typeface="Arial"/>
              </a:rPr>
              <a:t>s</a:t>
            </a:r>
            <a:r>
              <a:rPr sz="2200" b="1" spc="-3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200" b="1" spc="295" dirty="0" smtClean="0">
                <a:solidFill>
                  <a:srgbClr val="848585"/>
                </a:solidFill>
                <a:latin typeface="Arial"/>
                <a:cs typeface="Arial"/>
              </a:rPr>
              <a:t>u</a:t>
            </a:r>
            <a:r>
              <a:rPr sz="2200" b="1" spc="-34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200" b="1" spc="114" dirty="0" smtClean="0">
                <a:solidFill>
                  <a:srgbClr val="848585"/>
                </a:solidFill>
                <a:latin typeface="Arial"/>
                <a:cs typeface="Arial"/>
              </a:rPr>
              <a:t>objetivo</a:t>
            </a:r>
            <a:r>
              <a:rPr sz="2200" b="1" spc="20" dirty="0" smtClean="0">
                <a:solidFill>
                  <a:srgbClr val="848585"/>
                </a:solidFill>
                <a:latin typeface="Arial"/>
                <a:cs typeface="Arial"/>
              </a:rPr>
              <a:t>s</a:t>
            </a:r>
            <a:r>
              <a:rPr sz="5175" spc="502" baseline="-25764" dirty="0" smtClean="0">
                <a:solidFill>
                  <a:srgbClr val="848585"/>
                </a:solidFill>
                <a:latin typeface="Times New Roman"/>
                <a:cs typeface="Times New Roman"/>
              </a:rPr>
              <a:t>.</a:t>
            </a:r>
            <a:endParaRPr sz="5175" baseline="-25764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400442" y="1917899"/>
            <a:ext cx="24765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spc="1350" dirty="0" smtClean="0">
                <a:solidFill>
                  <a:srgbClr val="848585"/>
                </a:solidFill>
                <a:latin typeface="Arial"/>
                <a:cs typeface="Arial"/>
              </a:rPr>
              <a:t>,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846943" y="1944528"/>
            <a:ext cx="4568825" cy="8147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584325" marR="12700" indent="-1572260">
              <a:lnSpc>
                <a:spcPct val="119900"/>
              </a:lnSpc>
            </a:pPr>
            <a:r>
              <a:rPr lang="es-MX" sz="2200" b="1" spc="25" dirty="0" smtClean="0">
                <a:solidFill>
                  <a:srgbClr val="848585"/>
                </a:solidFill>
                <a:latin typeface="Arial"/>
                <a:cs typeface="Arial"/>
              </a:rPr>
              <a:t>socioeconómicos</a:t>
            </a:r>
            <a:r>
              <a:rPr lang="es-MX" sz="2200" b="1" spc="11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lang="es-MX" sz="2200" b="1" spc="204" dirty="0" smtClean="0">
                <a:solidFill>
                  <a:srgbClr val="848585"/>
                </a:solidFill>
                <a:latin typeface="Arial"/>
                <a:cs typeface="Arial"/>
              </a:rPr>
              <a:t>que</a:t>
            </a:r>
            <a:r>
              <a:rPr lang="es-MX" sz="2200" b="1" spc="-3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lang="es-MX" sz="2200" b="1" spc="35" dirty="0" smtClean="0">
                <a:solidFill>
                  <a:srgbClr val="848585"/>
                </a:solidFill>
                <a:latin typeface="Arial"/>
                <a:cs typeface="Arial"/>
              </a:rPr>
              <a:t>persigue</a:t>
            </a:r>
            <a:r>
              <a:rPr lang="es-MX" sz="2200" b="1" spc="1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lang="es-MX" sz="2200" b="1" spc="170" dirty="0" smtClean="0">
                <a:solidFill>
                  <a:srgbClr val="848585"/>
                </a:solidFill>
                <a:latin typeface="Arial"/>
                <a:cs typeface="Arial"/>
              </a:rPr>
              <a:t>el</a:t>
            </a:r>
            <a:r>
              <a:rPr lang="es-MX" sz="2200" b="1" spc="-7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lang="es-MX" sz="2200" b="1" spc="65" dirty="0" smtClean="0">
                <a:solidFill>
                  <a:srgbClr val="848585"/>
                </a:solidFill>
                <a:latin typeface="Arial"/>
                <a:cs typeface="Arial"/>
              </a:rPr>
              <a:t>Estado.</a:t>
            </a:r>
            <a:endParaRPr lang="es-MX" sz="22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786023" y="12720897"/>
            <a:ext cx="612775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185" dirty="0" smtClean="0">
                <a:solidFill>
                  <a:srgbClr val="9419BB"/>
                </a:solidFill>
                <a:latin typeface="Arial"/>
                <a:cs typeface="Arial"/>
              </a:rPr>
              <a:t>IFI</a:t>
            </a:r>
            <a:endParaRPr sz="34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893907" y="12720897"/>
            <a:ext cx="989965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b="1" spc="165" dirty="0" smtClean="0">
                <a:solidFill>
                  <a:srgbClr val="9419BB"/>
                </a:solidFill>
                <a:latin typeface="Arial"/>
                <a:cs typeface="Arial"/>
              </a:rPr>
              <a:t>NES</a:t>
            </a:r>
            <a:endParaRPr sz="345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50" i="1" spc="245" dirty="0" smtClean="0">
                <a:solidFill>
                  <a:srgbClr val="FDFDFD"/>
                </a:solidFill>
                <a:latin typeface="Times New Roman"/>
                <a:cs typeface="Times New Roman"/>
              </a:rPr>
              <a:t>PRESUPUESTO  </a:t>
            </a:r>
            <a:r>
              <a:rPr sz="1250" i="1" spc="60" dirty="0" smtClean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25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DE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478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478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478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478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30171" cy="15522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07884" y="889454"/>
            <a:ext cx="11404507" cy="21322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16212" y="3728396"/>
            <a:ext cx="9540309" cy="9040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305259" y="7432424"/>
            <a:ext cx="3289761" cy="11087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09866" y="8602117"/>
            <a:ext cx="134027" cy="4630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792630" y="8602117"/>
            <a:ext cx="1035665" cy="3898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877034" y="8602117"/>
            <a:ext cx="1206246" cy="4508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849116" y="5897202"/>
            <a:ext cx="1242798" cy="96255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06997" y="4849352"/>
            <a:ext cx="0" cy="1096587"/>
          </a:xfrm>
          <a:custGeom>
            <a:avLst/>
            <a:gdLst/>
            <a:ahLst/>
            <a:cxnLst/>
            <a:rect l="l" t="t" r="r" b="b"/>
            <a:pathLst>
              <a:path h="1096587">
                <a:moveTo>
                  <a:pt x="0" y="1096587"/>
                </a:moveTo>
                <a:lnTo>
                  <a:pt x="0" y="0"/>
                </a:lnTo>
              </a:path>
            </a:pathLst>
          </a:custGeom>
          <a:ln w="24368">
            <a:solidFill>
              <a:srgbClr val="D8D8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079730" y="6165257"/>
            <a:ext cx="0" cy="328976"/>
          </a:xfrm>
          <a:custGeom>
            <a:avLst/>
            <a:gdLst/>
            <a:ahLst/>
            <a:cxnLst/>
            <a:rect l="l" t="t" r="r" b="b"/>
            <a:pathLst>
              <a:path h="328976">
                <a:moveTo>
                  <a:pt x="0" y="328976"/>
                </a:moveTo>
                <a:lnTo>
                  <a:pt x="0" y="0"/>
                </a:lnTo>
              </a:path>
            </a:pathLst>
          </a:custGeom>
          <a:ln w="36552">
            <a:solidFill>
              <a:srgbClr val="CC0F6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208273" y="11015868"/>
            <a:ext cx="580390" cy="5143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300" spc="105" dirty="0" smtClean="0">
                <a:solidFill>
                  <a:srgbClr val="2BB8DF"/>
                </a:solidFill>
                <a:latin typeface="Times New Roman"/>
                <a:cs typeface="Times New Roman"/>
              </a:rPr>
              <a:t>IFI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C8085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C8085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59188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59188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4242935" y="815071"/>
            <a:ext cx="4439920" cy="22110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ct val="109000"/>
              </a:lnSpc>
            </a:pPr>
            <a:r>
              <a:rPr sz="2650" spc="155" dirty="0" smtClean="0">
                <a:solidFill>
                  <a:srgbClr val="808382"/>
                </a:solidFill>
                <a:latin typeface="Arial"/>
                <a:cs typeface="Arial"/>
              </a:rPr>
              <a:t>Agrupa</a:t>
            </a:r>
            <a:r>
              <a:rPr sz="2650" spc="145" dirty="0" smtClean="0">
                <a:solidFill>
                  <a:srgbClr val="808382"/>
                </a:solidFill>
                <a:latin typeface="Arial"/>
                <a:cs typeface="Arial"/>
              </a:rPr>
              <a:t> </a:t>
            </a:r>
            <a:r>
              <a:rPr sz="2650" spc="110" dirty="0" smtClean="0">
                <a:solidFill>
                  <a:srgbClr val="808382"/>
                </a:solidFill>
                <a:latin typeface="Arial"/>
                <a:cs typeface="Arial"/>
              </a:rPr>
              <a:t>los</a:t>
            </a:r>
            <a:r>
              <a:rPr sz="2650" spc="-310" dirty="0" smtClean="0">
                <a:solidFill>
                  <a:srgbClr val="808382"/>
                </a:solidFill>
                <a:latin typeface="Arial"/>
                <a:cs typeface="Arial"/>
              </a:rPr>
              <a:t> </a:t>
            </a:r>
            <a:r>
              <a:rPr sz="2650" spc="75" dirty="0" smtClean="0">
                <a:solidFill>
                  <a:srgbClr val="808382"/>
                </a:solidFill>
                <a:latin typeface="Arial"/>
                <a:cs typeface="Arial"/>
              </a:rPr>
              <a:t>gastos</a:t>
            </a:r>
            <a:r>
              <a:rPr sz="2650" spc="-125" dirty="0" smtClean="0">
                <a:solidFill>
                  <a:srgbClr val="808382"/>
                </a:solidFill>
                <a:latin typeface="Arial"/>
                <a:cs typeface="Arial"/>
              </a:rPr>
              <a:t> </a:t>
            </a:r>
            <a:r>
              <a:rPr sz="2650" spc="175" dirty="0" smtClean="0">
                <a:solidFill>
                  <a:srgbClr val="808382"/>
                </a:solidFill>
                <a:latin typeface="Arial"/>
                <a:cs typeface="Arial"/>
              </a:rPr>
              <a:t>como</a:t>
            </a:r>
            <a:r>
              <a:rPr sz="2650" spc="-145" dirty="0" smtClean="0">
                <a:solidFill>
                  <a:srgbClr val="808382"/>
                </a:solidFill>
                <a:latin typeface="Arial"/>
                <a:cs typeface="Arial"/>
              </a:rPr>
              <a:t> </a:t>
            </a:r>
            <a:r>
              <a:rPr sz="2650" spc="235" dirty="0" smtClean="0">
                <a:solidFill>
                  <a:srgbClr val="808382"/>
                </a:solidFill>
                <a:latin typeface="Arial"/>
                <a:cs typeface="Arial"/>
              </a:rPr>
              <a:t>un</a:t>
            </a:r>
            <a:r>
              <a:rPr sz="2650" spc="114" dirty="0" smtClean="0">
                <a:solidFill>
                  <a:srgbClr val="808382"/>
                </a:solidFill>
                <a:latin typeface="Arial"/>
                <a:cs typeface="Arial"/>
              </a:rPr>
              <a:t> </a:t>
            </a:r>
            <a:r>
              <a:rPr sz="2650" spc="105" dirty="0" smtClean="0">
                <a:solidFill>
                  <a:srgbClr val="808382"/>
                </a:solidFill>
                <a:latin typeface="Arial"/>
                <a:cs typeface="Arial"/>
              </a:rPr>
              <a:t>mecanismo</a:t>
            </a:r>
            <a:r>
              <a:rPr sz="2650" spc="-40" dirty="0" smtClean="0">
                <a:solidFill>
                  <a:srgbClr val="808382"/>
                </a:solidFill>
                <a:latin typeface="Arial"/>
                <a:cs typeface="Arial"/>
              </a:rPr>
              <a:t> </a:t>
            </a:r>
            <a:r>
              <a:rPr sz="2650" spc="204" dirty="0" smtClean="0">
                <a:solidFill>
                  <a:srgbClr val="808382"/>
                </a:solidFill>
                <a:latin typeface="Arial"/>
                <a:cs typeface="Arial"/>
              </a:rPr>
              <a:t>de</a:t>
            </a:r>
            <a:r>
              <a:rPr sz="2650" spc="-180" dirty="0" smtClean="0">
                <a:solidFill>
                  <a:srgbClr val="808382"/>
                </a:solidFill>
                <a:latin typeface="Arial"/>
                <a:cs typeface="Arial"/>
              </a:rPr>
              <a:t> </a:t>
            </a:r>
            <a:r>
              <a:rPr sz="2650" spc="135" dirty="0" smtClean="0">
                <a:solidFill>
                  <a:srgbClr val="808382"/>
                </a:solidFill>
                <a:latin typeface="Arial"/>
                <a:cs typeface="Arial"/>
              </a:rPr>
              <a:t>control</a:t>
            </a:r>
            <a:r>
              <a:rPr sz="2650" spc="-140" dirty="0" smtClean="0">
                <a:solidFill>
                  <a:srgbClr val="808382"/>
                </a:solidFill>
                <a:latin typeface="Arial"/>
                <a:cs typeface="Arial"/>
              </a:rPr>
              <a:t> </a:t>
            </a:r>
            <a:r>
              <a:rPr sz="2650" spc="175" dirty="0" smtClean="0">
                <a:solidFill>
                  <a:srgbClr val="808382"/>
                </a:solidFill>
                <a:latin typeface="Arial"/>
                <a:cs typeface="Arial"/>
              </a:rPr>
              <a:t>que</a:t>
            </a:r>
            <a:r>
              <a:rPr sz="2650" spc="85" dirty="0" smtClean="0">
                <a:solidFill>
                  <a:srgbClr val="808382"/>
                </a:solidFill>
                <a:latin typeface="Arial"/>
                <a:cs typeface="Arial"/>
              </a:rPr>
              <a:t> </a:t>
            </a:r>
            <a:r>
              <a:rPr sz="2650" spc="175" dirty="0" smtClean="0">
                <a:solidFill>
                  <a:srgbClr val="808382"/>
                </a:solidFill>
                <a:latin typeface="Arial"/>
                <a:cs typeface="Arial"/>
              </a:rPr>
              <a:t>permite</a:t>
            </a:r>
            <a:r>
              <a:rPr sz="2650" spc="-204" dirty="0" smtClean="0">
                <a:solidFill>
                  <a:srgbClr val="808382"/>
                </a:solidFill>
                <a:latin typeface="Arial"/>
                <a:cs typeface="Arial"/>
              </a:rPr>
              <a:t> </a:t>
            </a:r>
            <a:r>
              <a:rPr sz="2650" spc="100" dirty="0" smtClean="0">
                <a:solidFill>
                  <a:srgbClr val="808382"/>
                </a:solidFill>
                <a:latin typeface="Arial"/>
                <a:cs typeface="Arial"/>
              </a:rPr>
              <a:t>diferenciar</a:t>
            </a:r>
            <a:r>
              <a:rPr sz="2650" spc="65" dirty="0" smtClean="0">
                <a:solidFill>
                  <a:srgbClr val="808382"/>
                </a:solidFill>
                <a:latin typeface="Arial"/>
                <a:cs typeface="Arial"/>
              </a:rPr>
              <a:t> </a:t>
            </a:r>
            <a:r>
              <a:rPr sz="2650" spc="55" dirty="0" smtClean="0">
                <a:solidFill>
                  <a:srgbClr val="808382"/>
                </a:solidFill>
                <a:latin typeface="Arial"/>
                <a:cs typeface="Arial"/>
              </a:rPr>
              <a:t>las</a:t>
            </a:r>
            <a:r>
              <a:rPr sz="2650" spc="35" dirty="0" smtClean="0">
                <a:solidFill>
                  <a:srgbClr val="808382"/>
                </a:solidFill>
                <a:latin typeface="Arial"/>
                <a:cs typeface="Arial"/>
              </a:rPr>
              <a:t> </a:t>
            </a:r>
            <a:r>
              <a:rPr sz="2650" spc="100" dirty="0" smtClean="0">
                <a:solidFill>
                  <a:srgbClr val="808382"/>
                </a:solidFill>
                <a:latin typeface="Arial"/>
                <a:cs typeface="Arial"/>
              </a:rPr>
              <a:t>principales</a:t>
            </a:r>
            <a:r>
              <a:rPr sz="2650" spc="-70" dirty="0" smtClean="0">
                <a:solidFill>
                  <a:srgbClr val="808382"/>
                </a:solidFill>
                <a:latin typeface="Arial"/>
                <a:cs typeface="Arial"/>
              </a:rPr>
              <a:t> </a:t>
            </a:r>
            <a:r>
              <a:rPr sz="2650" spc="90" dirty="0" smtClean="0">
                <a:solidFill>
                  <a:srgbClr val="808382"/>
                </a:solidFill>
                <a:latin typeface="Arial"/>
                <a:cs typeface="Arial"/>
              </a:rPr>
              <a:t>operaciones</a:t>
            </a:r>
            <a:r>
              <a:rPr sz="2650" spc="-35" dirty="0" smtClean="0">
                <a:solidFill>
                  <a:srgbClr val="808382"/>
                </a:solidFill>
                <a:latin typeface="Arial"/>
                <a:cs typeface="Arial"/>
              </a:rPr>
              <a:t> </a:t>
            </a:r>
            <a:r>
              <a:rPr sz="2650" spc="190" dirty="0" smtClean="0">
                <a:solidFill>
                  <a:srgbClr val="808382"/>
                </a:solidFill>
                <a:latin typeface="Arial"/>
                <a:cs typeface="Arial"/>
              </a:rPr>
              <a:t>en</a:t>
            </a:r>
            <a:r>
              <a:rPr sz="2650" spc="95" dirty="0" smtClean="0">
                <a:solidFill>
                  <a:srgbClr val="808382"/>
                </a:solidFill>
                <a:latin typeface="Arial"/>
                <a:cs typeface="Arial"/>
              </a:rPr>
              <a:t> </a:t>
            </a:r>
            <a:r>
              <a:rPr sz="2650" spc="100" dirty="0" smtClean="0">
                <a:solidFill>
                  <a:srgbClr val="808382"/>
                </a:solidFill>
                <a:latin typeface="Arial"/>
                <a:cs typeface="Arial"/>
              </a:rPr>
              <a:t>diferentes</a:t>
            </a:r>
            <a:r>
              <a:rPr sz="2650" spc="55" dirty="0" smtClean="0">
                <a:solidFill>
                  <a:srgbClr val="808382"/>
                </a:solidFill>
                <a:latin typeface="Arial"/>
                <a:cs typeface="Arial"/>
              </a:rPr>
              <a:t> </a:t>
            </a:r>
            <a:r>
              <a:rPr sz="2650" spc="125" dirty="0" smtClean="0">
                <a:solidFill>
                  <a:srgbClr val="808382"/>
                </a:solidFill>
                <a:latin typeface="Arial"/>
                <a:cs typeface="Arial"/>
              </a:rPr>
              <a:t>rubros.</a:t>
            </a:r>
            <a:endParaRPr sz="265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50" i="1" spc="245" dirty="0" smtClean="0">
                <a:solidFill>
                  <a:srgbClr val="FDFDFD"/>
                </a:solidFill>
                <a:latin typeface="Times New Roman"/>
                <a:cs typeface="Times New Roman"/>
              </a:rPr>
              <a:t>PRESUPUESTO  </a:t>
            </a:r>
            <a:r>
              <a:rPr sz="1250" i="1" spc="60" dirty="0" smtClean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25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DE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478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478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478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478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35222" cy="14426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68805" y="718873"/>
            <a:ext cx="6445496" cy="7066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68805" y="1498669"/>
            <a:ext cx="2461229" cy="5604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76246" y="1498669"/>
            <a:ext cx="5702253" cy="5604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600343" y="1498669"/>
            <a:ext cx="1754539" cy="5604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01095" y="1498669"/>
            <a:ext cx="5702253" cy="5604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22594" y="2193174"/>
            <a:ext cx="16339150" cy="1949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25119" y="3070444"/>
            <a:ext cx="17058024" cy="101251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49116" y="6469864"/>
            <a:ext cx="1242798" cy="90529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079730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363239" y="4540189"/>
            <a:ext cx="4029075" cy="29317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7620" algn="ctr">
              <a:lnSpc>
                <a:spcPct val="130400"/>
              </a:lnSpc>
            </a:pPr>
            <a:r>
              <a:rPr sz="2100" spc="10" dirty="0" smtClean="0">
                <a:solidFill>
                  <a:srgbClr val="848585"/>
                </a:solidFill>
                <a:latin typeface="Arial"/>
                <a:cs typeface="Arial"/>
              </a:rPr>
              <a:t>Las</a:t>
            </a:r>
            <a:r>
              <a:rPr sz="2100" spc="-18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00" dirty="0" smtClean="0">
                <a:solidFill>
                  <a:srgbClr val="848585"/>
                </a:solidFill>
                <a:latin typeface="Arial"/>
                <a:cs typeface="Arial"/>
              </a:rPr>
              <a:t>erogaciones</a:t>
            </a:r>
            <a:r>
              <a:rPr sz="2100" spc="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75" dirty="0" smtClean="0">
                <a:solidFill>
                  <a:srgbClr val="848585"/>
                </a:solidFill>
                <a:latin typeface="Arial"/>
                <a:cs typeface="Arial"/>
              </a:rPr>
              <a:t>que</a:t>
            </a:r>
            <a:r>
              <a:rPr sz="2100" spc="-3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70" dirty="0" smtClean="0">
                <a:solidFill>
                  <a:srgbClr val="848585"/>
                </a:solidFill>
                <a:latin typeface="Arial"/>
                <a:cs typeface="Arial"/>
              </a:rPr>
              <a:t>realizan</a:t>
            </a:r>
            <a:r>
              <a:rPr sz="2100" spc="4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85" dirty="0" smtClean="0">
                <a:solidFill>
                  <a:srgbClr val="848585"/>
                </a:solidFill>
                <a:latin typeface="Arial"/>
                <a:cs typeface="Arial"/>
              </a:rPr>
              <a:t>los</a:t>
            </a:r>
            <a:r>
              <a:rPr sz="2100" spc="-19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90" dirty="0" smtClean="0">
                <a:solidFill>
                  <a:srgbClr val="848585"/>
                </a:solidFill>
                <a:latin typeface="Arial"/>
                <a:cs typeface="Arial"/>
              </a:rPr>
              <a:t>entes</a:t>
            </a:r>
            <a:r>
              <a:rPr sz="2100" spc="-2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25" dirty="0" smtClean="0">
                <a:solidFill>
                  <a:srgbClr val="848585"/>
                </a:solidFill>
                <a:latin typeface="Arial"/>
                <a:cs typeface="Arial"/>
              </a:rPr>
              <a:t>públicos</a:t>
            </a:r>
            <a:r>
              <a:rPr sz="2100" spc="-7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50" dirty="0" smtClean="0">
                <a:solidFill>
                  <a:srgbClr val="848585"/>
                </a:solidFill>
                <a:latin typeface="Arial"/>
                <a:cs typeface="Arial"/>
              </a:rPr>
              <a:t>en</a:t>
            </a:r>
            <a:r>
              <a:rPr sz="2100" spc="7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40" dirty="0" smtClean="0">
                <a:solidFill>
                  <a:srgbClr val="848585"/>
                </a:solidFill>
                <a:latin typeface="Arial"/>
                <a:cs typeface="Arial"/>
              </a:rPr>
              <a:t>cumplimiento</a:t>
            </a:r>
            <a:r>
              <a:rPr sz="2100" spc="16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220" dirty="0" smtClean="0">
                <a:solidFill>
                  <a:srgbClr val="848585"/>
                </a:solidFill>
                <a:latin typeface="Arial"/>
                <a:cs typeface="Arial"/>
              </a:rPr>
              <a:t>de</a:t>
            </a:r>
            <a:r>
              <a:rPr sz="2100" spc="-21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20" dirty="0" smtClean="0">
                <a:solidFill>
                  <a:srgbClr val="848585"/>
                </a:solidFill>
                <a:latin typeface="Arial"/>
                <a:cs typeface="Arial"/>
              </a:rPr>
              <a:t>sus</a:t>
            </a:r>
            <a:r>
              <a:rPr sz="2100" spc="1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90" dirty="0" smtClean="0">
                <a:solidFill>
                  <a:srgbClr val="848585"/>
                </a:solidFill>
                <a:latin typeface="Arial"/>
                <a:cs typeface="Arial"/>
              </a:rPr>
              <a:t>atribuciones</a:t>
            </a:r>
            <a:r>
              <a:rPr sz="2100" spc="140" dirty="0" smtClean="0">
                <a:solidFill>
                  <a:srgbClr val="848585"/>
                </a:solidFill>
                <a:latin typeface="Arial"/>
                <a:cs typeface="Arial"/>
              </a:rPr>
              <a:t> conforme</a:t>
            </a:r>
            <a:r>
              <a:rPr sz="2100" spc="-6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40" dirty="0" smtClean="0">
                <a:solidFill>
                  <a:srgbClr val="848585"/>
                </a:solidFill>
                <a:latin typeface="Arial"/>
                <a:cs typeface="Arial"/>
              </a:rPr>
              <a:t>a</a:t>
            </a:r>
            <a:r>
              <a:rPr sz="2100" spc="-3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85" dirty="0" smtClean="0">
                <a:solidFill>
                  <a:srgbClr val="848585"/>
                </a:solidFill>
                <a:latin typeface="Arial"/>
                <a:cs typeface="Arial"/>
              </a:rPr>
              <a:t>los</a:t>
            </a:r>
            <a:r>
              <a:rPr sz="2100" spc="5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75" dirty="0" smtClean="0">
                <a:solidFill>
                  <a:srgbClr val="848585"/>
                </a:solidFill>
                <a:latin typeface="Arial"/>
                <a:cs typeface="Arial"/>
              </a:rPr>
              <a:t>Programas</a:t>
            </a:r>
            <a:r>
              <a:rPr sz="2100" spc="3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85" dirty="0" smtClean="0">
                <a:solidFill>
                  <a:srgbClr val="848585"/>
                </a:solidFill>
                <a:latin typeface="Arial"/>
                <a:cs typeface="Arial"/>
              </a:rPr>
              <a:t>presupuestarios</a:t>
            </a:r>
            <a:r>
              <a:rPr sz="2100" spc="5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05" dirty="0" smtClean="0">
                <a:solidFill>
                  <a:srgbClr val="848585"/>
                </a:solidFill>
                <a:latin typeface="Arial"/>
                <a:cs typeface="Arial"/>
              </a:rPr>
              <a:t>para</a:t>
            </a:r>
            <a:r>
              <a:rPr sz="2100" spc="-5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20" dirty="0" smtClean="0">
                <a:solidFill>
                  <a:srgbClr val="848585"/>
                </a:solidFill>
                <a:latin typeface="Arial"/>
                <a:cs typeface="Arial"/>
              </a:rPr>
              <a:t>proveer</a:t>
            </a:r>
            <a:r>
              <a:rPr sz="2100" spc="-1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20" dirty="0" smtClean="0">
                <a:solidFill>
                  <a:srgbClr val="848585"/>
                </a:solidFill>
                <a:latin typeface="Arial"/>
                <a:cs typeface="Arial"/>
              </a:rPr>
              <a:t>bienes</a:t>
            </a:r>
            <a:r>
              <a:rPr sz="2100" spc="-26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229" dirty="0" smtClean="0">
                <a:solidFill>
                  <a:srgbClr val="848585"/>
                </a:solidFill>
                <a:latin typeface="Arial"/>
                <a:cs typeface="Arial"/>
              </a:rPr>
              <a:t>y</a:t>
            </a:r>
            <a:r>
              <a:rPr sz="2100" spc="-19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60" dirty="0" smtClean="0">
                <a:solidFill>
                  <a:srgbClr val="848585"/>
                </a:solidFill>
                <a:latin typeface="Arial"/>
                <a:cs typeface="Arial"/>
              </a:rPr>
              <a:t>servicios</a:t>
            </a:r>
            <a:r>
              <a:rPr sz="2100" spc="4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25" dirty="0" smtClean="0">
                <a:solidFill>
                  <a:srgbClr val="848585"/>
                </a:solidFill>
                <a:latin typeface="Arial"/>
                <a:cs typeface="Arial"/>
              </a:rPr>
              <a:t>públicos</a:t>
            </a:r>
            <a:r>
              <a:rPr sz="2100" spc="-12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40" dirty="0" smtClean="0">
                <a:solidFill>
                  <a:srgbClr val="848585"/>
                </a:solidFill>
                <a:latin typeface="Arial"/>
                <a:cs typeface="Arial"/>
              </a:rPr>
              <a:t>a</a:t>
            </a:r>
            <a:r>
              <a:rPr sz="2100" spc="-8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05" dirty="0" smtClean="0">
                <a:solidFill>
                  <a:srgbClr val="848585"/>
                </a:solidFill>
                <a:latin typeface="Arial"/>
                <a:cs typeface="Arial"/>
              </a:rPr>
              <a:t>la</a:t>
            </a:r>
            <a:r>
              <a:rPr sz="2100" spc="-14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30" dirty="0" smtClean="0">
                <a:solidFill>
                  <a:srgbClr val="848585"/>
                </a:solidFill>
                <a:latin typeface="Arial"/>
                <a:cs typeface="Arial"/>
              </a:rPr>
              <a:t>población.</a:t>
            </a:r>
            <a:endParaRPr sz="2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688548" y="3792044"/>
            <a:ext cx="5462270" cy="47885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-25400" algn="ctr">
              <a:lnSpc>
                <a:spcPct val="114799"/>
              </a:lnSpc>
            </a:pPr>
            <a:r>
              <a:rPr sz="2100" spc="25" dirty="0" smtClean="0">
                <a:solidFill>
                  <a:srgbClr val="848585"/>
                </a:solidFill>
                <a:latin typeface="Arial"/>
                <a:cs typeface="Arial"/>
              </a:rPr>
              <a:t>Se</a:t>
            </a:r>
            <a:r>
              <a:rPr sz="2100" spc="-5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75" dirty="0" smtClean="0">
                <a:solidFill>
                  <a:srgbClr val="848585"/>
                </a:solidFill>
                <a:latin typeface="Arial"/>
                <a:cs typeface="Arial"/>
              </a:rPr>
              <a:t>refiere</a:t>
            </a:r>
            <a:r>
              <a:rPr sz="2100" spc="-15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80" dirty="0" smtClean="0">
                <a:solidFill>
                  <a:srgbClr val="848585"/>
                </a:solidFill>
                <a:latin typeface="Arial"/>
                <a:cs typeface="Arial"/>
              </a:rPr>
              <a:t>a</a:t>
            </a:r>
            <a:r>
              <a:rPr sz="2100" spc="-2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0" dirty="0" smtClean="0">
                <a:solidFill>
                  <a:srgbClr val="848585"/>
                </a:solidFill>
                <a:latin typeface="Arial"/>
                <a:cs typeface="Arial"/>
              </a:rPr>
              <a:t>las</a:t>
            </a:r>
            <a:r>
              <a:rPr sz="2100" spc="-12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70" dirty="0" smtClean="0">
                <a:solidFill>
                  <a:srgbClr val="848585"/>
                </a:solidFill>
                <a:latin typeface="Arial"/>
                <a:cs typeface="Arial"/>
              </a:rPr>
              <a:t>erogaciones</a:t>
            </a:r>
            <a:r>
              <a:rPr sz="2100" spc="1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60" dirty="0" smtClean="0">
                <a:solidFill>
                  <a:srgbClr val="848585"/>
                </a:solidFill>
                <a:latin typeface="Arial"/>
                <a:cs typeface="Arial"/>
              </a:rPr>
              <a:t>que</a:t>
            </a:r>
            <a:r>
              <a:rPr sz="2100" spc="-14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85" dirty="0" smtClean="0">
                <a:solidFill>
                  <a:srgbClr val="848585"/>
                </a:solidFill>
                <a:latin typeface="Arial"/>
                <a:cs typeface="Arial"/>
              </a:rPr>
              <a:t>derivan</a:t>
            </a:r>
            <a:r>
              <a:rPr sz="2100" spc="5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45" dirty="0" smtClean="0">
                <a:solidFill>
                  <a:srgbClr val="848585"/>
                </a:solidFill>
                <a:latin typeface="Arial"/>
                <a:cs typeface="Arial"/>
              </a:rPr>
              <a:t>del</a:t>
            </a:r>
            <a:r>
              <a:rPr sz="2100" spc="-16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20" dirty="0" smtClean="0">
                <a:solidFill>
                  <a:srgbClr val="848585"/>
                </a:solidFill>
                <a:latin typeface="Arial"/>
                <a:cs typeface="Arial"/>
              </a:rPr>
              <a:t>cumplimiento</a:t>
            </a:r>
            <a:r>
              <a:rPr sz="2100" spc="7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60" dirty="0" smtClean="0">
                <a:solidFill>
                  <a:srgbClr val="848585"/>
                </a:solidFill>
                <a:latin typeface="Arial"/>
                <a:cs typeface="Arial"/>
              </a:rPr>
              <a:t>de</a:t>
            </a:r>
            <a:r>
              <a:rPr sz="2100" spc="-5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0" dirty="0" smtClean="0">
                <a:solidFill>
                  <a:srgbClr val="848585"/>
                </a:solidFill>
                <a:latin typeface="Arial"/>
                <a:cs typeface="Arial"/>
              </a:rPr>
              <a:t>las</a:t>
            </a:r>
            <a:r>
              <a:rPr sz="2100" spc="-12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85" dirty="0" smtClean="0">
                <a:solidFill>
                  <a:srgbClr val="848585"/>
                </a:solidFill>
                <a:latin typeface="Arial"/>
                <a:cs typeface="Arial"/>
              </a:rPr>
              <a:t>obligaciones</a:t>
            </a:r>
            <a:r>
              <a:rPr sz="2100" spc="5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65" dirty="0" smtClean="0">
                <a:solidFill>
                  <a:srgbClr val="848585"/>
                </a:solidFill>
                <a:latin typeface="Arial"/>
                <a:cs typeface="Arial"/>
              </a:rPr>
              <a:t>legales</a:t>
            </a:r>
            <a:r>
              <a:rPr sz="2100" spc="-6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229" dirty="0" smtClean="0">
                <a:solidFill>
                  <a:srgbClr val="848585"/>
                </a:solidFill>
                <a:latin typeface="Arial"/>
                <a:cs typeface="Arial"/>
              </a:rPr>
              <a:t>o</a:t>
            </a:r>
            <a:r>
              <a:rPr sz="2100" spc="-17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45" dirty="0" smtClean="0">
                <a:solidFill>
                  <a:srgbClr val="848585"/>
                </a:solidFill>
                <a:latin typeface="Arial"/>
                <a:cs typeface="Arial"/>
              </a:rPr>
              <a:t>del</a:t>
            </a:r>
            <a:r>
              <a:rPr sz="2100" spc="-6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90" dirty="0" smtClean="0">
                <a:solidFill>
                  <a:srgbClr val="848585"/>
                </a:solidFill>
                <a:latin typeface="Arial"/>
                <a:cs typeface="Arial"/>
              </a:rPr>
              <a:t>Decreto</a:t>
            </a:r>
            <a:r>
              <a:rPr sz="2100" spc="-5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60" dirty="0" smtClean="0">
                <a:solidFill>
                  <a:srgbClr val="848585"/>
                </a:solidFill>
                <a:latin typeface="Arial"/>
                <a:cs typeface="Arial"/>
              </a:rPr>
              <a:t>de</a:t>
            </a:r>
            <a:r>
              <a:rPr sz="2100" spc="-5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40" dirty="0" smtClean="0">
                <a:solidFill>
                  <a:srgbClr val="848585"/>
                </a:solidFill>
                <a:latin typeface="Arial"/>
                <a:cs typeface="Arial"/>
              </a:rPr>
              <a:t>Presupuesto </a:t>
            </a:r>
            <a:r>
              <a:rPr sz="2100" spc="185" dirty="0" smtClean="0">
                <a:solidFill>
                  <a:srgbClr val="848585"/>
                </a:solidFill>
                <a:latin typeface="Arial"/>
                <a:cs typeface="Arial"/>
              </a:rPr>
              <a:t>de</a:t>
            </a:r>
            <a:r>
              <a:rPr sz="2100" spc="9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30" dirty="0" smtClean="0">
                <a:solidFill>
                  <a:srgbClr val="848585"/>
                </a:solidFill>
                <a:latin typeface="Arial"/>
                <a:cs typeface="Arial"/>
              </a:rPr>
              <a:t>Egresos,</a:t>
            </a:r>
            <a:r>
              <a:rPr sz="2100" spc="-24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60" dirty="0" smtClean="0">
                <a:solidFill>
                  <a:srgbClr val="848585"/>
                </a:solidFill>
                <a:latin typeface="Arial"/>
                <a:cs typeface="Arial"/>
              </a:rPr>
              <a:t>que</a:t>
            </a:r>
            <a:r>
              <a:rPr sz="2100" spc="-4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50" dirty="0" smtClean="0">
                <a:solidFill>
                  <a:srgbClr val="848585"/>
                </a:solidFill>
                <a:latin typeface="Arial"/>
                <a:cs typeface="Arial"/>
              </a:rPr>
              <a:t>no</a:t>
            </a:r>
            <a:r>
              <a:rPr sz="2100" spc="-17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85" dirty="0" smtClean="0">
                <a:solidFill>
                  <a:srgbClr val="848585"/>
                </a:solidFill>
                <a:latin typeface="Arial"/>
                <a:cs typeface="Arial"/>
              </a:rPr>
              <a:t>corresponden</a:t>
            </a:r>
            <a:r>
              <a:rPr sz="2100" spc="4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90" dirty="0" smtClean="0">
                <a:solidFill>
                  <a:srgbClr val="848585"/>
                </a:solidFill>
                <a:latin typeface="Arial"/>
                <a:cs typeface="Arial"/>
              </a:rPr>
              <a:t>directamente</a:t>
            </a:r>
            <a:r>
              <a:rPr sz="2100" spc="80" dirty="0" smtClean="0">
                <a:solidFill>
                  <a:srgbClr val="848585"/>
                </a:solidFill>
                <a:latin typeface="Arial"/>
                <a:cs typeface="Arial"/>
              </a:rPr>
              <a:t> a</a:t>
            </a:r>
            <a:r>
              <a:rPr sz="2100" spc="-6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70" dirty="0" smtClean="0">
                <a:solidFill>
                  <a:srgbClr val="848585"/>
                </a:solidFill>
                <a:latin typeface="Arial"/>
                <a:cs typeface="Arial"/>
              </a:rPr>
              <a:t>los</a:t>
            </a:r>
            <a:r>
              <a:rPr sz="2100" spc="-14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85" dirty="0" smtClean="0">
                <a:solidFill>
                  <a:srgbClr val="848585"/>
                </a:solidFill>
                <a:latin typeface="Arial"/>
                <a:cs typeface="Arial"/>
              </a:rPr>
              <a:t>programas</a:t>
            </a:r>
            <a:r>
              <a:rPr sz="2100" spc="4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55" dirty="0" smtClean="0">
                <a:solidFill>
                  <a:srgbClr val="848585"/>
                </a:solidFill>
                <a:latin typeface="Arial"/>
                <a:cs typeface="Arial"/>
              </a:rPr>
              <a:t>presupuestarios</a:t>
            </a:r>
            <a:r>
              <a:rPr sz="2100" spc="9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70" dirty="0" smtClean="0">
                <a:solidFill>
                  <a:srgbClr val="848585"/>
                </a:solidFill>
                <a:latin typeface="Arial"/>
                <a:cs typeface="Arial"/>
              </a:rPr>
              <a:t>para</a:t>
            </a:r>
            <a:r>
              <a:rPr sz="2100" spc="-2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00" dirty="0" smtClean="0">
                <a:solidFill>
                  <a:srgbClr val="848585"/>
                </a:solidFill>
                <a:latin typeface="Arial"/>
                <a:cs typeface="Arial"/>
              </a:rPr>
              <a:t>proveer</a:t>
            </a:r>
            <a:r>
              <a:rPr sz="2100" spc="-6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80" dirty="0" smtClean="0">
                <a:solidFill>
                  <a:srgbClr val="848585"/>
                </a:solidFill>
                <a:latin typeface="Arial"/>
                <a:cs typeface="Arial"/>
              </a:rPr>
              <a:t>bienes</a:t>
            </a:r>
            <a:r>
              <a:rPr sz="2100" spc="-20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85" dirty="0" smtClean="0">
                <a:solidFill>
                  <a:srgbClr val="848585"/>
                </a:solidFill>
                <a:latin typeface="Arial"/>
                <a:cs typeface="Arial"/>
              </a:rPr>
              <a:t>y</a:t>
            </a:r>
            <a:r>
              <a:rPr sz="2100" spc="10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35" dirty="0" smtClean="0">
                <a:solidFill>
                  <a:srgbClr val="848585"/>
                </a:solidFill>
                <a:latin typeface="Arial"/>
                <a:cs typeface="Arial"/>
              </a:rPr>
              <a:t>servicios</a:t>
            </a:r>
            <a:r>
              <a:rPr sz="2100" spc="4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95" dirty="0" smtClean="0">
                <a:solidFill>
                  <a:srgbClr val="848585"/>
                </a:solidFill>
                <a:latin typeface="Arial"/>
                <a:cs typeface="Arial"/>
              </a:rPr>
              <a:t>públicos</a:t>
            </a:r>
            <a:r>
              <a:rPr sz="2100" spc="-13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80" dirty="0" smtClean="0">
                <a:solidFill>
                  <a:srgbClr val="848585"/>
                </a:solidFill>
                <a:latin typeface="Arial"/>
                <a:cs typeface="Arial"/>
              </a:rPr>
              <a:t>a</a:t>
            </a:r>
            <a:r>
              <a:rPr sz="2100" spc="-2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45" dirty="0" smtClean="0">
                <a:solidFill>
                  <a:srgbClr val="848585"/>
                </a:solidFill>
                <a:latin typeface="Arial"/>
                <a:cs typeface="Arial"/>
              </a:rPr>
              <a:t>la</a:t>
            </a:r>
            <a:r>
              <a:rPr sz="2100" spc="-7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05" dirty="0" smtClean="0">
                <a:solidFill>
                  <a:srgbClr val="848585"/>
                </a:solidFill>
                <a:latin typeface="Arial"/>
                <a:cs typeface="Arial"/>
              </a:rPr>
              <a:t>población,</a:t>
            </a:r>
            <a:r>
              <a:rPr sz="2100" spc="-18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60" dirty="0" smtClean="0">
                <a:solidFill>
                  <a:srgbClr val="848585"/>
                </a:solidFill>
                <a:latin typeface="Arial"/>
                <a:cs typeface="Arial"/>
              </a:rPr>
              <a:t>donde</a:t>
            </a:r>
            <a:r>
              <a:rPr sz="2100" spc="-17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40" dirty="0" smtClean="0">
                <a:solidFill>
                  <a:srgbClr val="848585"/>
                </a:solidFill>
                <a:latin typeface="Arial"/>
                <a:cs typeface="Arial"/>
              </a:rPr>
              <a:t>se</a:t>
            </a:r>
            <a:r>
              <a:rPr sz="2100" spc="2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75" dirty="0" smtClean="0">
                <a:solidFill>
                  <a:srgbClr val="848585"/>
                </a:solidFill>
                <a:latin typeface="Arial"/>
                <a:cs typeface="Arial"/>
              </a:rPr>
              <a:t>incluyen</a:t>
            </a:r>
            <a:r>
              <a:rPr sz="2100" spc="-2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70" dirty="0" smtClean="0">
                <a:solidFill>
                  <a:srgbClr val="848585"/>
                </a:solidFill>
                <a:latin typeface="Arial"/>
                <a:cs typeface="Arial"/>
              </a:rPr>
              <a:t>los</a:t>
            </a:r>
            <a:r>
              <a:rPr sz="2100" spc="-14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30" dirty="0" smtClean="0">
                <a:solidFill>
                  <a:srgbClr val="848585"/>
                </a:solidFill>
                <a:latin typeface="Arial"/>
                <a:cs typeface="Arial"/>
              </a:rPr>
              <a:t>recursos</a:t>
            </a:r>
            <a:r>
              <a:rPr sz="2100" spc="-4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229" dirty="0" smtClean="0">
                <a:solidFill>
                  <a:srgbClr val="848585"/>
                </a:solidFill>
                <a:latin typeface="Arial"/>
                <a:cs typeface="Arial"/>
              </a:rPr>
              <a:t>o</a:t>
            </a:r>
            <a:r>
              <a:rPr sz="2100" spc="-12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10" dirty="0" smtClean="0">
                <a:solidFill>
                  <a:srgbClr val="848585"/>
                </a:solidFill>
                <a:latin typeface="Arial"/>
                <a:cs typeface="Arial"/>
              </a:rPr>
              <a:t>pagos</a:t>
            </a:r>
            <a:r>
              <a:rPr sz="2100" spc="-10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40" dirty="0" smtClean="0">
                <a:solidFill>
                  <a:srgbClr val="848585"/>
                </a:solidFill>
                <a:latin typeface="Arial"/>
                <a:cs typeface="Arial"/>
              </a:rPr>
              <a:t>que</a:t>
            </a:r>
            <a:r>
              <a:rPr sz="2100" spc="-2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50" dirty="0" smtClean="0">
                <a:solidFill>
                  <a:srgbClr val="848585"/>
                </a:solidFill>
                <a:latin typeface="Arial"/>
                <a:cs typeface="Arial"/>
              </a:rPr>
              <a:t>por</a:t>
            </a:r>
            <a:r>
              <a:rPr sz="2100" spc="-16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30" dirty="0" smtClean="0">
                <a:solidFill>
                  <a:srgbClr val="848585"/>
                </a:solidFill>
                <a:latin typeface="Arial"/>
                <a:cs typeface="Arial"/>
              </a:rPr>
              <a:t>su</a:t>
            </a:r>
            <a:r>
              <a:rPr sz="2100" spc="1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45" dirty="0" smtClean="0">
                <a:solidFill>
                  <a:srgbClr val="848585"/>
                </a:solidFill>
                <a:latin typeface="Arial"/>
                <a:cs typeface="Arial"/>
              </a:rPr>
              <a:t>naturaleza</a:t>
            </a:r>
            <a:r>
              <a:rPr sz="2100" spc="5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75" dirty="0" smtClean="0">
                <a:solidFill>
                  <a:srgbClr val="848585"/>
                </a:solidFill>
                <a:latin typeface="Arial"/>
                <a:cs typeface="Arial"/>
              </a:rPr>
              <a:t>no</a:t>
            </a:r>
            <a:r>
              <a:rPr sz="2100" spc="-36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80" dirty="0" smtClean="0">
                <a:solidFill>
                  <a:srgbClr val="848585"/>
                </a:solidFill>
                <a:latin typeface="Arial"/>
                <a:cs typeface="Arial"/>
              </a:rPr>
              <a:t>financian</a:t>
            </a:r>
            <a:r>
              <a:rPr sz="2100" spc="14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45" dirty="0" smtClean="0">
                <a:solidFill>
                  <a:srgbClr val="848585"/>
                </a:solidFill>
                <a:latin typeface="Arial"/>
                <a:cs typeface="Arial"/>
              </a:rPr>
              <a:t>la</a:t>
            </a:r>
            <a:r>
              <a:rPr sz="2100" spc="-17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90" dirty="0" smtClean="0">
                <a:solidFill>
                  <a:srgbClr val="848585"/>
                </a:solidFill>
                <a:latin typeface="Arial"/>
                <a:cs typeface="Arial"/>
              </a:rPr>
              <a:t>operación</a:t>
            </a:r>
            <a:r>
              <a:rPr sz="2100" spc="5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85" dirty="0" smtClean="0">
                <a:solidFill>
                  <a:srgbClr val="848585"/>
                </a:solidFill>
                <a:latin typeface="Arial"/>
                <a:cs typeface="Arial"/>
              </a:rPr>
              <a:t>de</a:t>
            </a:r>
            <a:r>
              <a:rPr sz="2100" spc="-9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5" dirty="0" smtClean="0">
                <a:solidFill>
                  <a:srgbClr val="848585"/>
                </a:solidFill>
                <a:latin typeface="Arial"/>
                <a:cs typeface="Arial"/>
              </a:rPr>
              <a:t>las</a:t>
            </a:r>
            <a:r>
              <a:rPr sz="2100" spc="1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60" dirty="0" smtClean="0">
                <a:solidFill>
                  <a:srgbClr val="848585"/>
                </a:solidFill>
                <a:latin typeface="Arial"/>
                <a:cs typeface="Arial"/>
              </a:rPr>
              <a:t>instituciones</a:t>
            </a:r>
            <a:r>
              <a:rPr sz="2100" spc="4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30" dirty="0" smtClean="0">
                <a:solidFill>
                  <a:srgbClr val="848585"/>
                </a:solidFill>
                <a:latin typeface="Arial"/>
                <a:cs typeface="Arial"/>
              </a:rPr>
              <a:t>del</a:t>
            </a:r>
            <a:r>
              <a:rPr sz="2100" spc="-10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25" dirty="0" smtClean="0">
                <a:solidFill>
                  <a:srgbClr val="848585"/>
                </a:solidFill>
                <a:latin typeface="Arial"/>
                <a:cs typeface="Arial"/>
              </a:rPr>
              <a:t>Gobierno</a:t>
            </a:r>
            <a:r>
              <a:rPr sz="2100" spc="-4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35" dirty="0" smtClean="0">
                <a:solidFill>
                  <a:srgbClr val="848585"/>
                </a:solidFill>
                <a:latin typeface="Arial"/>
                <a:cs typeface="Arial"/>
              </a:rPr>
              <a:t>Estatal</a:t>
            </a:r>
            <a:r>
              <a:rPr sz="2100" spc="140" dirty="0" smtClean="0">
                <a:solidFill>
                  <a:srgbClr val="848585"/>
                </a:solidFill>
                <a:latin typeface="Arial"/>
                <a:cs typeface="Arial"/>
              </a:rPr>
              <a:t>,</a:t>
            </a:r>
            <a:r>
              <a:rPr sz="2100" spc="60" dirty="0" smtClean="0">
                <a:solidFill>
                  <a:srgbClr val="848585"/>
                </a:solidFill>
                <a:latin typeface="Arial"/>
                <a:cs typeface="Arial"/>
              </a:rPr>
              <a:t>tales</a:t>
            </a:r>
            <a:r>
              <a:rPr sz="2100" spc="4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50" dirty="0" smtClean="0">
                <a:solidFill>
                  <a:srgbClr val="848585"/>
                </a:solidFill>
                <a:latin typeface="Arial"/>
                <a:cs typeface="Arial"/>
              </a:rPr>
              <a:t>como</a:t>
            </a:r>
            <a:r>
              <a:rPr sz="2100" spc="-3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70" dirty="0" smtClean="0">
                <a:solidFill>
                  <a:srgbClr val="848585"/>
                </a:solidFill>
                <a:latin typeface="Arial"/>
                <a:cs typeface="Arial"/>
              </a:rPr>
              <a:t>los</a:t>
            </a:r>
            <a:r>
              <a:rPr sz="2100" spc="-19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45" dirty="0" smtClean="0">
                <a:solidFill>
                  <a:srgbClr val="848585"/>
                </a:solidFill>
                <a:latin typeface="Arial"/>
                <a:cs typeface="Arial"/>
              </a:rPr>
              <a:t>intereses</a:t>
            </a:r>
            <a:r>
              <a:rPr sz="2100" spc="-17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85" dirty="0" smtClean="0">
                <a:solidFill>
                  <a:srgbClr val="848585"/>
                </a:solidFill>
                <a:latin typeface="Arial"/>
                <a:cs typeface="Arial"/>
              </a:rPr>
              <a:t>y</a:t>
            </a:r>
            <a:r>
              <a:rPr sz="2100" spc="-10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60" dirty="0" smtClean="0">
                <a:solidFill>
                  <a:srgbClr val="848585"/>
                </a:solidFill>
                <a:latin typeface="Arial"/>
                <a:cs typeface="Arial"/>
              </a:rPr>
              <a:t>gastos</a:t>
            </a:r>
            <a:r>
              <a:rPr sz="2100" spc="-7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85" dirty="0" smtClean="0">
                <a:solidFill>
                  <a:srgbClr val="848585"/>
                </a:solidFill>
                <a:latin typeface="Arial"/>
                <a:cs typeface="Arial"/>
              </a:rPr>
              <a:t>de</a:t>
            </a:r>
            <a:r>
              <a:rPr sz="2100" spc="-9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80" dirty="0" smtClean="0">
                <a:solidFill>
                  <a:srgbClr val="848585"/>
                </a:solidFill>
                <a:latin typeface="Arial"/>
                <a:cs typeface="Arial"/>
              </a:rPr>
              <a:t>la</a:t>
            </a:r>
            <a:r>
              <a:rPr sz="2100" spc="-18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14" dirty="0" smtClean="0">
                <a:solidFill>
                  <a:srgbClr val="848585"/>
                </a:solidFill>
                <a:latin typeface="Arial"/>
                <a:cs typeface="Arial"/>
              </a:rPr>
              <a:t>deuda,</a:t>
            </a:r>
            <a:r>
              <a:rPr sz="2100" spc="60" dirty="0" smtClean="0">
                <a:solidFill>
                  <a:srgbClr val="848585"/>
                </a:solidFill>
                <a:latin typeface="Arial"/>
                <a:cs typeface="Arial"/>
              </a:rPr>
              <a:t> participaciones,</a:t>
            </a:r>
            <a:r>
              <a:rPr sz="2100" spc="-5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55" dirty="0" smtClean="0">
                <a:solidFill>
                  <a:srgbClr val="848585"/>
                </a:solidFill>
                <a:latin typeface="Arial"/>
                <a:cs typeface="Arial"/>
              </a:rPr>
              <a:t>estímulos</a:t>
            </a:r>
            <a:r>
              <a:rPr sz="2100" spc="-130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35" dirty="0" smtClean="0">
                <a:solidFill>
                  <a:srgbClr val="848585"/>
                </a:solidFill>
                <a:latin typeface="Arial"/>
                <a:cs typeface="Arial"/>
              </a:rPr>
              <a:t>fiscales</a:t>
            </a:r>
            <a:r>
              <a:rPr sz="2100" spc="-3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185" dirty="0" smtClean="0">
                <a:solidFill>
                  <a:srgbClr val="848585"/>
                </a:solidFill>
                <a:latin typeface="Arial"/>
                <a:cs typeface="Arial"/>
              </a:rPr>
              <a:t>y</a:t>
            </a:r>
            <a:r>
              <a:rPr sz="2100" spc="-5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50" dirty="0" smtClean="0">
                <a:solidFill>
                  <a:srgbClr val="848585"/>
                </a:solidFill>
                <a:latin typeface="Arial"/>
                <a:cs typeface="Arial"/>
              </a:rPr>
              <a:t>los</a:t>
            </a:r>
            <a:r>
              <a:rPr sz="2100" spc="35" dirty="0" smtClean="0">
                <a:solidFill>
                  <a:srgbClr val="848585"/>
                </a:solidFill>
                <a:latin typeface="Arial"/>
                <a:cs typeface="Arial"/>
              </a:rPr>
              <a:t> </a:t>
            </a:r>
            <a:r>
              <a:rPr sz="2100" spc="25" dirty="0" smtClean="0">
                <a:solidFill>
                  <a:srgbClr val="848585"/>
                </a:solidFill>
                <a:latin typeface="Arial"/>
                <a:cs typeface="Arial"/>
              </a:rPr>
              <a:t>ADEFAS.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50" i="1" spc="245" dirty="0" smtClean="0">
                <a:solidFill>
                  <a:srgbClr val="FDFDFD"/>
                </a:solidFill>
                <a:latin typeface="Times New Roman"/>
                <a:cs typeface="Times New Roman"/>
              </a:rPr>
              <a:t>PRESUPUESTO  </a:t>
            </a:r>
            <a:r>
              <a:rPr sz="1250" i="1" spc="60" dirty="0" smtClean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25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DE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478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478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478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478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30171" cy="15522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27201" y="3192287"/>
            <a:ext cx="1571775" cy="499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59898" y="3204471"/>
            <a:ext cx="121843" cy="4751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54847" y="3204471"/>
            <a:ext cx="316791" cy="475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20376" y="3204471"/>
            <a:ext cx="121843" cy="4751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90956" y="3192287"/>
            <a:ext cx="1474300" cy="4995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86657" y="3204471"/>
            <a:ext cx="438634" cy="4751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44609" y="3192287"/>
            <a:ext cx="901638" cy="4995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94984" y="3204471"/>
            <a:ext cx="389897" cy="475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55462" y="3192287"/>
            <a:ext cx="1279351" cy="4995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83551" y="3204471"/>
            <a:ext cx="962559" cy="4873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19217" y="3192287"/>
            <a:ext cx="804164" cy="4995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488910" y="1011297"/>
            <a:ext cx="5348909" cy="28145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56177" y="1328088"/>
            <a:ext cx="4788431" cy="56047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66452" y="1340273"/>
            <a:ext cx="962559" cy="53610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626486" y="1328088"/>
            <a:ext cx="3119181" cy="56047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68362" y="2022594"/>
            <a:ext cx="463003" cy="5604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04471" y="2034778"/>
            <a:ext cx="365529" cy="53610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77133" y="2034778"/>
            <a:ext cx="1340273" cy="53610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51434" y="2022594"/>
            <a:ext cx="1462116" cy="56047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71947" y="2022594"/>
            <a:ext cx="3679659" cy="56047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24676" y="2729283"/>
            <a:ext cx="9601230" cy="19494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793518" y="4410717"/>
            <a:ext cx="268054" cy="43863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805702" y="7176554"/>
            <a:ext cx="255870" cy="43863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085940" y="5287987"/>
            <a:ext cx="268054" cy="4386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849116" y="5909386"/>
            <a:ext cx="1242798" cy="961341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085940" y="6116520"/>
            <a:ext cx="268054" cy="43863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500208" y="8468090"/>
            <a:ext cx="255870" cy="43863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085940" y="9564678"/>
            <a:ext cx="268054" cy="43863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792630" y="10649080"/>
            <a:ext cx="255870" cy="41426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793518" y="11757852"/>
            <a:ext cx="268054" cy="43863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085940" y="12598568"/>
            <a:ext cx="268054" cy="43863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186846" y="989974"/>
            <a:ext cx="365529" cy="0"/>
          </a:xfrm>
          <a:custGeom>
            <a:avLst/>
            <a:gdLst/>
            <a:ahLst/>
            <a:cxnLst/>
            <a:rect l="l" t="t" r="r" b="b"/>
            <a:pathLst>
              <a:path w="365529">
                <a:moveTo>
                  <a:pt x="0" y="0"/>
                </a:moveTo>
                <a:lnTo>
                  <a:pt x="365529" y="0"/>
                </a:lnTo>
              </a:path>
            </a:pathLst>
          </a:custGeom>
          <a:ln w="18276">
            <a:solidFill>
              <a:srgbClr val="BCCFE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934642" y="7925889"/>
            <a:ext cx="444727" cy="0"/>
          </a:xfrm>
          <a:custGeom>
            <a:avLst/>
            <a:gdLst/>
            <a:ahLst/>
            <a:cxnLst/>
            <a:rect l="l" t="t" r="r" b="b"/>
            <a:pathLst>
              <a:path w="444727">
                <a:moveTo>
                  <a:pt x="0" y="0"/>
                </a:moveTo>
                <a:lnTo>
                  <a:pt x="444727" y="0"/>
                </a:lnTo>
              </a:path>
            </a:pathLst>
          </a:custGeom>
          <a:ln w="12184">
            <a:solidFill>
              <a:srgbClr val="D4D8D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6497546" y="7925889"/>
            <a:ext cx="938191" cy="0"/>
          </a:xfrm>
          <a:custGeom>
            <a:avLst/>
            <a:gdLst/>
            <a:ahLst/>
            <a:cxnLst/>
            <a:rect l="l" t="t" r="r" b="b"/>
            <a:pathLst>
              <a:path w="938191">
                <a:moveTo>
                  <a:pt x="0" y="0"/>
                </a:moveTo>
                <a:lnTo>
                  <a:pt x="938191" y="0"/>
                </a:lnTo>
              </a:path>
            </a:pathLst>
          </a:custGeom>
          <a:ln w="12184">
            <a:solidFill>
              <a:srgbClr val="D4D8D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0076684" y="6165257"/>
            <a:ext cx="0" cy="328976"/>
          </a:xfrm>
          <a:custGeom>
            <a:avLst/>
            <a:gdLst/>
            <a:ahLst/>
            <a:cxnLst/>
            <a:rect l="l" t="t" r="r" b="b"/>
            <a:pathLst>
              <a:path h="328976">
                <a:moveTo>
                  <a:pt x="0" y="328976"/>
                </a:moveTo>
                <a:lnTo>
                  <a:pt x="0" y="0"/>
                </a:lnTo>
              </a:path>
            </a:pathLst>
          </a:custGeom>
          <a:ln w="36552">
            <a:solidFill>
              <a:srgbClr val="CC136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24774" y="3223675"/>
            <a:ext cx="377664" cy="598411"/>
          </a:xfrm>
          <a:custGeom>
            <a:avLst/>
            <a:gdLst/>
            <a:ahLst/>
            <a:cxnLst/>
            <a:rect l="l" t="t" r="r" b="b"/>
            <a:pathLst>
              <a:path w="377664" h="598411">
                <a:moveTo>
                  <a:pt x="0" y="0"/>
                </a:moveTo>
                <a:lnTo>
                  <a:pt x="377664" y="0"/>
                </a:lnTo>
                <a:lnTo>
                  <a:pt x="377664" y="598411"/>
                </a:lnTo>
                <a:lnTo>
                  <a:pt x="0" y="598411"/>
                </a:lnTo>
                <a:lnTo>
                  <a:pt x="0" y="0"/>
                </a:lnTo>
                <a:close/>
              </a:path>
            </a:pathLst>
          </a:custGeom>
          <a:solidFill>
            <a:srgbClr val="52565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6335321" y="3241509"/>
            <a:ext cx="400050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1735" dirty="0" smtClean="0">
                <a:solidFill>
                  <a:srgbClr val="FDFDFD"/>
                </a:solidFill>
                <a:latin typeface="Arial"/>
                <a:cs typeface="Arial"/>
              </a:rPr>
              <a:t>•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637385" y="4380741"/>
            <a:ext cx="5621020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20" dirty="0" smtClean="0">
                <a:solidFill>
                  <a:srgbClr val="0A2875"/>
                </a:solidFill>
                <a:latin typeface="Arial"/>
                <a:cs typeface="Arial"/>
              </a:rPr>
              <a:t>SERVICIOS</a:t>
            </a:r>
            <a:r>
              <a:rPr sz="3450" spc="75" dirty="0" smtClean="0">
                <a:solidFill>
                  <a:srgbClr val="0A2875"/>
                </a:solidFill>
                <a:latin typeface="Arial"/>
                <a:cs typeface="Arial"/>
              </a:rPr>
              <a:t> </a:t>
            </a:r>
            <a:r>
              <a:rPr sz="3450" spc="45" dirty="0" smtClean="0">
                <a:solidFill>
                  <a:srgbClr val="0A2875"/>
                </a:solidFill>
                <a:latin typeface="Arial"/>
                <a:cs typeface="Arial"/>
              </a:rPr>
              <a:t>PERSONALES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3079333" y="4362465"/>
            <a:ext cx="3502025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280" dirty="0" smtClean="0">
                <a:solidFill>
                  <a:srgbClr val="0A2875"/>
                </a:solidFill>
                <a:latin typeface="Arial"/>
                <a:cs typeface="Arial"/>
              </a:rPr>
              <a:t>1</a:t>
            </a:r>
            <a:r>
              <a:rPr sz="3450" spc="235" dirty="0" smtClean="0">
                <a:solidFill>
                  <a:srgbClr val="0A2875"/>
                </a:solidFill>
                <a:latin typeface="Arial"/>
                <a:cs typeface="Arial"/>
              </a:rPr>
              <a:t>0,643,281,240</a:t>
            </a:r>
            <a:endParaRPr sz="34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3365664" y="5239734"/>
            <a:ext cx="3277235" cy="13627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415">
              <a:lnSpc>
                <a:spcPct val="100000"/>
              </a:lnSpc>
            </a:pPr>
            <a:r>
              <a:rPr sz="3450" spc="240" dirty="0" smtClean="0">
                <a:solidFill>
                  <a:srgbClr val="0A2875"/>
                </a:solidFill>
                <a:latin typeface="Arial"/>
                <a:cs typeface="Arial"/>
              </a:rPr>
              <a:t>1,596,934,</a:t>
            </a:r>
            <a:r>
              <a:rPr sz="3450" spc="180" dirty="0" smtClean="0">
                <a:solidFill>
                  <a:srgbClr val="0A2875"/>
                </a:solidFill>
                <a:latin typeface="Arial"/>
                <a:cs typeface="Arial"/>
              </a:rPr>
              <a:t>1</a:t>
            </a:r>
            <a:r>
              <a:rPr sz="3450" spc="420" dirty="0" smtClean="0">
                <a:solidFill>
                  <a:srgbClr val="0A2875"/>
                </a:solidFill>
                <a:latin typeface="Arial"/>
                <a:cs typeface="Arial"/>
              </a:rPr>
              <a:t>00</a:t>
            </a:r>
            <a:endParaRPr sz="345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300"/>
              </a:lnSpc>
              <a:spcBef>
                <a:spcPts val="83"/>
              </a:spcBef>
            </a:pPr>
            <a:endParaRPr sz="1300"/>
          </a:p>
          <a:p>
            <a:pPr marL="12700">
              <a:lnSpc>
                <a:spcPct val="100000"/>
              </a:lnSpc>
            </a:pPr>
            <a:r>
              <a:rPr sz="3450" spc="235" dirty="0" smtClean="0">
                <a:solidFill>
                  <a:srgbClr val="0A2875"/>
                </a:solidFill>
                <a:latin typeface="Arial"/>
                <a:cs typeface="Arial"/>
              </a:rPr>
              <a:t>2,346,437,560</a:t>
            </a:r>
            <a:endParaRPr sz="34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3061057" y="7128302"/>
            <a:ext cx="3499485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235" dirty="0" smtClean="0">
                <a:solidFill>
                  <a:srgbClr val="0A2875"/>
                </a:solidFill>
                <a:latin typeface="Arial"/>
                <a:cs typeface="Arial"/>
              </a:rPr>
              <a:t>44,211,921,692</a:t>
            </a:r>
            <a:endParaRPr sz="345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643276" y="8328090"/>
            <a:ext cx="8838096" cy="9626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3790"/>
              </a:lnSpc>
              <a:tabLst>
                <a:tab pos="2211705" algn="l"/>
              </a:tabLst>
            </a:pPr>
            <a:r>
              <a:rPr sz="3450" spc="20" dirty="0" smtClean="0">
                <a:solidFill>
                  <a:srgbClr val="0A2875"/>
                </a:solidFill>
                <a:latin typeface="Arial"/>
                <a:cs typeface="Arial"/>
              </a:rPr>
              <a:t>BIENES	</a:t>
            </a:r>
            <a:r>
              <a:rPr lang="es-MX" sz="3450" spc="20" dirty="0" smtClean="0">
                <a:solidFill>
                  <a:srgbClr val="0A2875"/>
                </a:solidFill>
                <a:latin typeface="Arial"/>
                <a:cs typeface="Arial"/>
              </a:rPr>
              <a:t>M</a:t>
            </a:r>
            <a:r>
              <a:rPr sz="3450" spc="-25" dirty="0" smtClean="0">
                <a:solidFill>
                  <a:srgbClr val="0A2875"/>
                </a:solidFill>
                <a:latin typeface="Arial"/>
                <a:cs typeface="Arial"/>
              </a:rPr>
              <a:t>UEBLES</a:t>
            </a:r>
            <a:r>
              <a:rPr sz="3450" spc="-25" dirty="0" smtClean="0">
                <a:solidFill>
                  <a:srgbClr val="0A2875"/>
                </a:solidFill>
                <a:latin typeface="Arial"/>
                <a:cs typeface="Arial"/>
              </a:rPr>
              <a:t>,</a:t>
            </a:r>
            <a:r>
              <a:rPr sz="3450" spc="-280" dirty="0" smtClean="0">
                <a:solidFill>
                  <a:srgbClr val="0A2875"/>
                </a:solidFill>
                <a:latin typeface="Arial"/>
                <a:cs typeface="Arial"/>
              </a:rPr>
              <a:t> </a:t>
            </a:r>
            <a:r>
              <a:rPr sz="3450" spc="395" dirty="0" smtClean="0">
                <a:solidFill>
                  <a:srgbClr val="0A2875"/>
                </a:solidFill>
                <a:latin typeface="Arial"/>
                <a:cs typeface="Arial"/>
              </a:rPr>
              <a:t>IN</a:t>
            </a:r>
            <a:r>
              <a:rPr lang="es-MX" sz="3450" spc="395" dirty="0" smtClean="0">
                <a:solidFill>
                  <a:srgbClr val="0A2875"/>
                </a:solidFill>
                <a:latin typeface="Arial"/>
                <a:cs typeface="Arial"/>
              </a:rPr>
              <a:t>MUEBLES</a:t>
            </a:r>
            <a:r>
              <a:rPr sz="3450" spc="220" dirty="0" smtClean="0">
                <a:solidFill>
                  <a:srgbClr val="0A2875"/>
                </a:solidFill>
                <a:latin typeface="Arial"/>
                <a:cs typeface="Arial"/>
              </a:rPr>
              <a:t> </a:t>
            </a:r>
            <a:r>
              <a:rPr sz="3450" spc="90" dirty="0" smtClean="0">
                <a:solidFill>
                  <a:srgbClr val="0A2875"/>
                </a:solidFill>
                <a:latin typeface="Arial"/>
                <a:cs typeface="Arial"/>
              </a:rPr>
              <a:t>E</a:t>
            </a:r>
            <a:r>
              <a:rPr sz="3450" spc="-355" dirty="0" smtClean="0">
                <a:solidFill>
                  <a:srgbClr val="0A2875"/>
                </a:solidFill>
                <a:latin typeface="Arial"/>
                <a:cs typeface="Arial"/>
              </a:rPr>
              <a:t> </a:t>
            </a:r>
            <a:r>
              <a:rPr sz="3450" spc="60" dirty="0" smtClean="0">
                <a:solidFill>
                  <a:srgbClr val="0A2875"/>
                </a:solidFill>
                <a:latin typeface="Arial"/>
                <a:cs typeface="Arial"/>
              </a:rPr>
              <a:t>INTANGIBLES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3779930" y="8432022"/>
            <a:ext cx="3434920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370" dirty="0" smtClean="0">
                <a:solidFill>
                  <a:srgbClr val="0A2875"/>
                </a:solidFill>
                <a:latin typeface="Arial"/>
                <a:cs typeface="Arial"/>
              </a:rPr>
              <a:t>112</a:t>
            </a:r>
            <a:r>
              <a:rPr lang="es-MX" sz="3450" spc="370" dirty="0" smtClean="0">
                <a:solidFill>
                  <a:srgbClr val="0A2875"/>
                </a:solidFill>
                <a:latin typeface="Arial"/>
                <a:cs typeface="Arial"/>
              </a:rPr>
              <a:t>,4</a:t>
            </a:r>
            <a:r>
              <a:rPr sz="3450" spc="370" dirty="0" smtClean="0">
                <a:solidFill>
                  <a:srgbClr val="0A2875"/>
                </a:solidFill>
                <a:latin typeface="Arial"/>
                <a:cs typeface="Arial"/>
              </a:rPr>
              <a:t>63,032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750475" y="9272835"/>
            <a:ext cx="374650" cy="3536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50" spc="2110" dirty="0" smtClean="0">
                <a:solidFill>
                  <a:srgbClr val="0A2875"/>
                </a:solidFill>
                <a:latin typeface="Arial"/>
                <a:cs typeface="Arial"/>
              </a:rPr>
              <a:t>,</a:t>
            </a:r>
            <a:endParaRPr sz="22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661754" y="9540794"/>
            <a:ext cx="5362096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145" dirty="0" smtClean="0">
                <a:solidFill>
                  <a:srgbClr val="0A2875"/>
                </a:solidFill>
                <a:latin typeface="Arial"/>
                <a:cs typeface="Arial"/>
              </a:rPr>
              <a:t>INVERSION</a:t>
            </a:r>
            <a:r>
              <a:rPr sz="3450" spc="-114" dirty="0" smtClean="0">
                <a:solidFill>
                  <a:srgbClr val="0A2875"/>
                </a:solidFill>
                <a:latin typeface="Arial"/>
                <a:cs typeface="Arial"/>
              </a:rPr>
              <a:t> </a:t>
            </a:r>
            <a:r>
              <a:rPr sz="3450" spc="95" dirty="0" smtClean="0">
                <a:solidFill>
                  <a:srgbClr val="0A2875"/>
                </a:solidFill>
                <a:latin typeface="Arial"/>
                <a:cs typeface="Arial"/>
              </a:rPr>
              <a:t>PUBLI</a:t>
            </a:r>
            <a:r>
              <a:rPr lang="es-MX" sz="3450" spc="95" dirty="0" smtClean="0">
                <a:solidFill>
                  <a:srgbClr val="0A2875"/>
                </a:solidFill>
                <a:latin typeface="Arial"/>
                <a:cs typeface="Arial"/>
              </a:rPr>
              <a:t>CA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649569" y="10452873"/>
            <a:ext cx="7633981" cy="9626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12065">
              <a:lnSpc>
                <a:spcPts val="3790"/>
              </a:lnSpc>
              <a:tabLst>
                <a:tab pos="1693545" algn="l"/>
              </a:tabLst>
            </a:pPr>
            <a:r>
              <a:rPr lang="es-MX" sz="3450" spc="60" dirty="0" smtClean="0">
                <a:solidFill>
                  <a:srgbClr val="0A2875"/>
                </a:solidFill>
                <a:latin typeface="Arial"/>
                <a:cs typeface="Arial"/>
              </a:rPr>
              <a:t>INVERSIONES FINANCIERAS Y OTRAS PROVISIONES</a:t>
            </a:r>
            <a:endParaRPr lang="es-MX" sz="3450" spc="60" dirty="0" smtClean="0">
              <a:solidFill>
                <a:srgbClr val="0A2875"/>
              </a:solidFill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630266" y="11646926"/>
            <a:ext cx="8274684" cy="13995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40" dirty="0" smtClean="0">
                <a:solidFill>
                  <a:srgbClr val="0A2875"/>
                </a:solidFill>
                <a:latin typeface="Arial"/>
                <a:cs typeface="Arial"/>
              </a:rPr>
              <a:t>PARTICIPACIONES</a:t>
            </a:r>
            <a:r>
              <a:rPr sz="3450" spc="-340" dirty="0" smtClean="0">
                <a:solidFill>
                  <a:srgbClr val="0A2875"/>
                </a:solidFill>
                <a:latin typeface="Arial"/>
                <a:cs typeface="Arial"/>
              </a:rPr>
              <a:t> </a:t>
            </a:r>
            <a:r>
              <a:rPr sz="3450" spc="390" dirty="0" smtClean="0">
                <a:solidFill>
                  <a:srgbClr val="0A2875"/>
                </a:solidFill>
                <a:latin typeface="Arial"/>
                <a:cs typeface="Arial"/>
              </a:rPr>
              <a:t>Y</a:t>
            </a:r>
            <a:r>
              <a:rPr sz="3450" spc="-509" dirty="0" smtClean="0">
                <a:solidFill>
                  <a:srgbClr val="0A2875"/>
                </a:solidFill>
                <a:latin typeface="Arial"/>
                <a:cs typeface="Arial"/>
              </a:rPr>
              <a:t> </a:t>
            </a:r>
            <a:r>
              <a:rPr sz="3450" spc="90" dirty="0" smtClean="0">
                <a:solidFill>
                  <a:srgbClr val="0A2875"/>
                </a:solidFill>
                <a:latin typeface="Arial"/>
                <a:cs typeface="Arial"/>
              </a:rPr>
              <a:t>APORTACIONES</a:t>
            </a:r>
            <a:endParaRPr sz="3450" dirty="0">
              <a:latin typeface="Arial"/>
              <a:cs typeface="Arial"/>
            </a:endParaRPr>
          </a:p>
          <a:p>
            <a:pPr>
              <a:lnSpc>
                <a:spcPts val="550"/>
              </a:lnSpc>
              <a:spcBef>
                <a:spcPts val="11"/>
              </a:spcBef>
            </a:pPr>
            <a:endParaRPr sz="550" dirty="0"/>
          </a:p>
          <a:p>
            <a:pPr marL="2181225">
              <a:lnSpc>
                <a:spcPct val="100000"/>
              </a:lnSpc>
            </a:pPr>
            <a:r>
              <a:rPr sz="2250" spc="2110" dirty="0" smtClean="0">
                <a:solidFill>
                  <a:srgbClr val="0A2875"/>
                </a:solidFill>
                <a:latin typeface="Arial"/>
                <a:cs typeface="Arial"/>
              </a:rPr>
              <a:t>,</a:t>
            </a:r>
            <a:endParaRPr sz="2250" dirty="0">
              <a:latin typeface="Arial"/>
              <a:cs typeface="Arial"/>
            </a:endParaRPr>
          </a:p>
          <a:p>
            <a:pPr marL="12700">
              <a:lnSpc>
                <a:spcPts val="3550"/>
              </a:lnSpc>
            </a:pPr>
            <a:r>
              <a:rPr sz="3450" spc="220" dirty="0" smtClean="0">
                <a:solidFill>
                  <a:srgbClr val="0A2875"/>
                </a:solidFill>
                <a:latin typeface="Arial"/>
                <a:cs typeface="Arial"/>
              </a:rPr>
              <a:t>DEUDA</a:t>
            </a:r>
            <a:r>
              <a:rPr lang="es-MX" sz="3450" spc="220" dirty="0" smtClean="0">
                <a:solidFill>
                  <a:srgbClr val="0A2875"/>
                </a:solidFill>
                <a:latin typeface="Arial"/>
                <a:cs typeface="Arial"/>
              </a:rPr>
              <a:t> </a:t>
            </a:r>
            <a:r>
              <a:rPr sz="3450" spc="220" dirty="0" smtClean="0">
                <a:solidFill>
                  <a:srgbClr val="0A2875"/>
                </a:solidFill>
                <a:latin typeface="Arial"/>
                <a:cs typeface="Arial"/>
              </a:rPr>
              <a:t>PUBLI</a:t>
            </a:r>
            <a:r>
              <a:rPr lang="es-MX" sz="3450" spc="220" dirty="0" smtClean="0">
                <a:solidFill>
                  <a:srgbClr val="0A2875"/>
                </a:solidFill>
                <a:latin typeface="Arial"/>
                <a:cs typeface="Arial"/>
              </a:rPr>
              <a:t>CA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3371757" y="9522517"/>
            <a:ext cx="3249295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250" dirty="0" smtClean="0">
                <a:solidFill>
                  <a:srgbClr val="0A2875"/>
                </a:solidFill>
                <a:latin typeface="Arial"/>
                <a:cs typeface="Arial"/>
              </a:rPr>
              <a:t>1,335,762,902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4047985" y="10582552"/>
            <a:ext cx="2526665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240" dirty="0" smtClean="0">
                <a:solidFill>
                  <a:srgbClr val="0A2875"/>
                </a:solidFill>
                <a:latin typeface="Arial"/>
                <a:cs typeface="Arial"/>
              </a:rPr>
              <a:t>48,304,345</a:t>
            </a:r>
            <a:endParaRPr sz="34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3079333" y="11709599"/>
            <a:ext cx="3529965" cy="13747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254" dirty="0" smtClean="0">
                <a:solidFill>
                  <a:srgbClr val="0A2875"/>
                </a:solidFill>
                <a:latin typeface="Arial"/>
                <a:cs typeface="Arial"/>
              </a:rPr>
              <a:t>12,080,915,059</a:t>
            </a:r>
            <a:endParaRPr sz="345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400"/>
              </a:lnSpc>
              <a:spcBef>
                <a:spcPts val="79"/>
              </a:spcBef>
            </a:pPr>
            <a:endParaRPr sz="1400"/>
          </a:p>
          <a:p>
            <a:pPr marL="298450">
              <a:lnSpc>
                <a:spcPct val="100000"/>
              </a:lnSpc>
            </a:pPr>
            <a:r>
              <a:rPr sz="3450" spc="235" dirty="0" smtClean="0">
                <a:solidFill>
                  <a:srgbClr val="0A2875"/>
                </a:solidFill>
                <a:latin typeface="Arial"/>
                <a:cs typeface="Arial"/>
              </a:rPr>
              <a:t>8,9</a:t>
            </a:r>
            <a:r>
              <a:rPr sz="3450" spc="229" dirty="0" smtClean="0">
                <a:solidFill>
                  <a:srgbClr val="0A2875"/>
                </a:solidFill>
                <a:latin typeface="Arial"/>
                <a:cs typeface="Arial"/>
              </a:rPr>
              <a:t>7</a:t>
            </a:r>
            <a:r>
              <a:rPr sz="3450" spc="254" dirty="0" smtClean="0">
                <a:solidFill>
                  <a:srgbClr val="0A2875"/>
                </a:solidFill>
                <a:latin typeface="Arial"/>
                <a:cs typeface="Arial"/>
              </a:rPr>
              <a:t>6,597,089</a:t>
            </a:r>
            <a:endParaRPr sz="3450"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C8085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C8085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59188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59188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50" i="1" spc="245" dirty="0" smtClean="0">
                <a:solidFill>
                  <a:srgbClr val="FDFDFD"/>
                </a:solidFill>
                <a:latin typeface="Times New Roman"/>
                <a:cs typeface="Times New Roman"/>
              </a:rPr>
              <a:t>PRESUPUESTO  </a:t>
            </a:r>
            <a:r>
              <a:rPr sz="1250" i="1" spc="60" dirty="0" smtClean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25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DE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8" name="object 8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478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478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478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478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  <p:sp>
        <p:nvSpPr>
          <p:cNvPr id="89" name="object 63"/>
          <p:cNvSpPr txBox="1"/>
          <p:nvPr/>
        </p:nvSpPr>
        <p:spPr>
          <a:xfrm>
            <a:off x="2709070" y="5239734"/>
            <a:ext cx="6806869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s-MX" sz="3450" spc="20" dirty="0" smtClean="0">
                <a:solidFill>
                  <a:srgbClr val="0A2875"/>
                </a:solidFill>
                <a:latin typeface="Arial"/>
                <a:cs typeface="Arial"/>
              </a:rPr>
              <a:t>MATERIALES Y SUMINISTROS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90" name="object 63"/>
          <p:cNvSpPr txBox="1"/>
          <p:nvPr/>
        </p:nvSpPr>
        <p:spPr>
          <a:xfrm>
            <a:off x="2689124" y="5997954"/>
            <a:ext cx="6806869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s-MX" sz="3450" spc="20" dirty="0" smtClean="0">
                <a:solidFill>
                  <a:srgbClr val="0A2875"/>
                </a:solidFill>
                <a:latin typeface="Arial"/>
                <a:cs typeface="Arial"/>
              </a:rPr>
              <a:t>SERVICIOS GENERALES</a:t>
            </a:r>
          </a:p>
        </p:txBody>
      </p:sp>
      <p:sp>
        <p:nvSpPr>
          <p:cNvPr id="91" name="object 63"/>
          <p:cNvSpPr txBox="1"/>
          <p:nvPr/>
        </p:nvSpPr>
        <p:spPr>
          <a:xfrm>
            <a:off x="2709070" y="6909219"/>
            <a:ext cx="8504864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s-MX" sz="3450" spc="20" dirty="0" smtClean="0">
                <a:solidFill>
                  <a:srgbClr val="0A2875"/>
                </a:solidFill>
                <a:latin typeface="Arial"/>
                <a:cs typeface="Arial"/>
              </a:rPr>
              <a:t>TRANSFERENCIAS, ASIGNACIONES, SUBSIDIOS Y OTRAS AYUDAS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11195050" y="6781800"/>
            <a:ext cx="2438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900" b="1" i="1" spc="-250" dirty="0" smtClean="0">
                <a:solidFill>
                  <a:srgbClr val="5D5D5D"/>
                </a:solidFill>
                <a:latin typeface="Arial"/>
                <a:cs typeface="Arial"/>
              </a:rPr>
              <a:t>BALANCE</a:t>
            </a:r>
            <a:r>
              <a:rPr sz="5900" b="1" i="1" spc="7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5900" b="1" i="1" spc="-425" dirty="0" smtClean="0">
                <a:solidFill>
                  <a:srgbClr val="5D5D5D"/>
                </a:solidFill>
                <a:latin typeface="Arial"/>
                <a:cs typeface="Arial"/>
              </a:rPr>
              <a:t>PRESUPUeSI:4RIO</a:t>
            </a:r>
            <a:endParaRPr sz="5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89100" y="3397250"/>
            <a:ext cx="13160375" cy="23056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969010" algn="just">
              <a:lnSpc>
                <a:spcPct val="100000"/>
              </a:lnSpc>
            </a:pPr>
            <a:r>
              <a:rPr sz="2650" spc="-50" dirty="0" smtClean="0">
                <a:solidFill>
                  <a:srgbClr val="5D5D5D"/>
                </a:solidFill>
                <a:latin typeface="Arial"/>
                <a:cs typeface="Arial"/>
              </a:rPr>
              <a:t>Se</a:t>
            </a:r>
            <a:r>
              <a:rPr sz="2650" spc="-114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80" dirty="0" smtClean="0">
                <a:solidFill>
                  <a:srgbClr val="5D5D5D"/>
                </a:solidFill>
                <a:latin typeface="Arial"/>
                <a:cs typeface="Arial"/>
              </a:rPr>
              <a:t>logra</a:t>
            </a:r>
            <a:r>
              <a:rPr sz="2650" spc="-14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40" dirty="0" smtClean="0">
                <a:solidFill>
                  <a:srgbClr val="5D5D5D"/>
                </a:solidFill>
                <a:latin typeface="Arial"/>
                <a:cs typeface="Arial"/>
              </a:rPr>
              <a:t>abatir</a:t>
            </a:r>
            <a:r>
              <a:rPr sz="2650" spc="-95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100" dirty="0" smtClean="0">
                <a:solidFill>
                  <a:srgbClr val="5D5D5D"/>
                </a:solidFill>
                <a:latin typeface="Arial"/>
                <a:cs typeface="Arial"/>
              </a:rPr>
              <a:t>el</a:t>
            </a:r>
            <a:r>
              <a:rPr sz="2650" spc="-105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50" dirty="0" smtClean="0">
                <a:solidFill>
                  <a:srgbClr val="5D5D5D"/>
                </a:solidFill>
                <a:latin typeface="Arial"/>
                <a:cs typeface="Arial"/>
              </a:rPr>
              <a:t>presupuesto</a:t>
            </a:r>
            <a:r>
              <a:rPr sz="2650" spc="-5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30" dirty="0" smtClean="0">
                <a:solidFill>
                  <a:srgbClr val="5D5D5D"/>
                </a:solidFill>
                <a:latin typeface="Arial"/>
                <a:cs typeface="Arial"/>
              </a:rPr>
              <a:t>deficitario/</a:t>
            </a:r>
            <a:r>
              <a:rPr sz="2650" spc="21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65" dirty="0" smtClean="0">
                <a:solidFill>
                  <a:srgbClr val="5D5D5D"/>
                </a:solidFill>
                <a:latin typeface="Arial"/>
                <a:cs typeface="Arial"/>
              </a:rPr>
              <a:t>presentando</a:t>
            </a:r>
            <a:r>
              <a:rPr sz="2650" spc="-5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204" dirty="0" smtClean="0">
                <a:solidFill>
                  <a:srgbClr val="5D5D5D"/>
                </a:solidFill>
                <a:latin typeface="Arial"/>
                <a:cs typeface="Arial"/>
              </a:rPr>
              <a:t>un</a:t>
            </a:r>
            <a:r>
              <a:rPr sz="2650" spc="-30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65" dirty="0" smtClean="0">
                <a:solidFill>
                  <a:srgbClr val="5D5D5D"/>
                </a:solidFill>
                <a:latin typeface="Arial"/>
                <a:cs typeface="Arial"/>
              </a:rPr>
              <a:t>balance</a:t>
            </a:r>
            <a:r>
              <a:rPr sz="2650" spc="-185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75" dirty="0" smtClean="0">
                <a:solidFill>
                  <a:srgbClr val="5D5D5D"/>
                </a:solidFill>
                <a:latin typeface="Arial"/>
                <a:cs typeface="Arial"/>
              </a:rPr>
              <a:t>equilibrado.</a:t>
            </a:r>
            <a:endParaRPr sz="2650" dirty="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200"/>
              </a:lnSpc>
              <a:spcBef>
                <a:spcPts val="99"/>
              </a:spcBef>
            </a:pPr>
            <a:endParaRPr sz="1200" dirty="0"/>
          </a:p>
          <a:p>
            <a:pPr marL="12700" marR="12700" algn="just">
              <a:lnSpc>
                <a:spcPct val="132100"/>
              </a:lnSpc>
            </a:pPr>
            <a:r>
              <a:rPr sz="2650" spc="90" dirty="0" smtClean="0">
                <a:solidFill>
                  <a:srgbClr val="5D5D5D"/>
                </a:solidFill>
                <a:latin typeface="Arial"/>
                <a:cs typeface="Arial"/>
              </a:rPr>
              <a:t>Cuando </a:t>
            </a:r>
            <a:r>
              <a:rPr sz="2650" spc="285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55" dirty="0" smtClean="0">
                <a:solidFill>
                  <a:srgbClr val="5D5D5D"/>
                </a:solidFill>
                <a:latin typeface="Arial"/>
                <a:cs typeface="Arial"/>
              </a:rPr>
              <a:t>una </a:t>
            </a:r>
            <a:r>
              <a:rPr sz="2650" spc="125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-70" dirty="0" smtClean="0">
                <a:solidFill>
                  <a:srgbClr val="5D5D5D"/>
                </a:solidFill>
                <a:latin typeface="Arial"/>
                <a:cs typeface="Arial"/>
              </a:rPr>
              <a:t>casa </a:t>
            </a:r>
            <a:r>
              <a:rPr sz="2650" spc="305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-40" dirty="0" smtClean="0">
                <a:solidFill>
                  <a:srgbClr val="5D5D5D"/>
                </a:solidFill>
                <a:latin typeface="Arial"/>
                <a:cs typeface="Arial"/>
              </a:rPr>
              <a:t>esta </a:t>
            </a:r>
            <a:r>
              <a:rPr sz="2650" spc="22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100" dirty="0" smtClean="0">
                <a:solidFill>
                  <a:srgbClr val="5D5D5D"/>
                </a:solidFill>
                <a:latin typeface="Arial"/>
                <a:cs typeface="Arial"/>
              </a:rPr>
              <a:t>en </a:t>
            </a:r>
            <a:r>
              <a:rPr sz="2650" spc="7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-20" dirty="0" smtClean="0">
                <a:solidFill>
                  <a:srgbClr val="5D5D5D"/>
                </a:solidFill>
                <a:latin typeface="Arial"/>
                <a:cs typeface="Arial"/>
              </a:rPr>
              <a:t>crisis </a:t>
            </a:r>
            <a:r>
              <a:rPr sz="2650" spc="21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55" dirty="0" smtClean="0">
                <a:solidFill>
                  <a:srgbClr val="5D5D5D"/>
                </a:solidFill>
                <a:latin typeface="Arial"/>
                <a:cs typeface="Arial"/>
              </a:rPr>
              <a:t>hay </a:t>
            </a:r>
            <a:r>
              <a:rPr sz="2650" spc="8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145" dirty="0" smtClean="0">
                <a:solidFill>
                  <a:srgbClr val="5D5D5D"/>
                </a:solidFill>
                <a:latin typeface="Arial"/>
                <a:cs typeface="Arial"/>
              </a:rPr>
              <a:t>que </a:t>
            </a:r>
            <a:r>
              <a:rPr sz="2650" spc="6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45" dirty="0" smtClean="0">
                <a:solidFill>
                  <a:srgbClr val="5D5D5D"/>
                </a:solidFill>
                <a:latin typeface="Arial"/>
                <a:cs typeface="Arial"/>
              </a:rPr>
              <a:t>controlar </a:t>
            </a:r>
            <a:r>
              <a:rPr sz="2650" spc="305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100" dirty="0" smtClean="0">
                <a:solidFill>
                  <a:srgbClr val="5D5D5D"/>
                </a:solidFill>
                <a:latin typeface="Arial"/>
                <a:cs typeface="Arial"/>
              </a:rPr>
              <a:t>el </a:t>
            </a:r>
            <a:r>
              <a:rPr sz="2650" spc="55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-15" dirty="0" smtClean="0">
                <a:solidFill>
                  <a:srgbClr val="5D5D5D"/>
                </a:solidFill>
                <a:latin typeface="Arial"/>
                <a:cs typeface="Arial"/>
              </a:rPr>
              <a:t>gasto/  </a:t>
            </a:r>
            <a:r>
              <a:rPr sz="2650" spc="-325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175" dirty="0" smtClean="0">
                <a:solidFill>
                  <a:srgbClr val="5D5D5D"/>
                </a:solidFill>
                <a:latin typeface="Arial"/>
                <a:cs typeface="Arial"/>
              </a:rPr>
              <a:t>por </a:t>
            </a:r>
            <a:r>
              <a:rPr sz="2650" spc="16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150" dirty="0" smtClean="0">
                <a:solidFill>
                  <a:srgbClr val="5D5D5D"/>
                </a:solidFill>
                <a:latin typeface="Arial"/>
                <a:cs typeface="Arial"/>
              </a:rPr>
              <a:t>lo </a:t>
            </a:r>
            <a:r>
              <a:rPr sz="2650" spc="-45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35" dirty="0" smtClean="0">
                <a:solidFill>
                  <a:srgbClr val="5D5D5D"/>
                </a:solidFill>
                <a:latin typeface="Arial"/>
                <a:cs typeface="Arial"/>
              </a:rPr>
              <a:t>cual </a:t>
            </a:r>
            <a:r>
              <a:rPr sz="2650" spc="12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10" dirty="0" smtClean="0">
                <a:solidFill>
                  <a:srgbClr val="5D5D5D"/>
                </a:solidFill>
                <a:latin typeface="Arial"/>
                <a:cs typeface="Arial"/>
              </a:rPr>
              <a:t>este</a:t>
            </a:r>
            <a:r>
              <a:rPr sz="2650" spc="5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35" dirty="0" smtClean="0">
                <a:solidFill>
                  <a:srgbClr val="5D5D5D"/>
                </a:solidFill>
                <a:latin typeface="Arial"/>
                <a:cs typeface="Arial"/>
              </a:rPr>
              <a:t>presupuesto  </a:t>
            </a:r>
            <a:r>
              <a:rPr sz="2650" spc="-175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-30" dirty="0" smtClean="0">
                <a:solidFill>
                  <a:srgbClr val="5D5D5D"/>
                </a:solidFill>
                <a:latin typeface="Arial"/>
                <a:cs typeface="Arial"/>
              </a:rPr>
              <a:t>se </a:t>
            </a:r>
            <a:r>
              <a:rPr sz="2650" spc="28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20" dirty="0" smtClean="0">
                <a:solidFill>
                  <a:srgbClr val="5D5D5D"/>
                </a:solidFill>
                <a:latin typeface="Arial"/>
                <a:cs typeface="Arial"/>
              </a:rPr>
              <a:t>trabajará  </a:t>
            </a:r>
            <a:r>
              <a:rPr sz="2650" spc="-8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50" dirty="0" smtClean="0">
                <a:solidFill>
                  <a:srgbClr val="5D5D5D"/>
                </a:solidFill>
                <a:latin typeface="Arial"/>
                <a:cs typeface="Arial"/>
              </a:rPr>
              <a:t>para </a:t>
            </a:r>
            <a:r>
              <a:rPr sz="2650" spc="31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45" dirty="0" smtClean="0">
                <a:solidFill>
                  <a:srgbClr val="5D5D5D"/>
                </a:solidFill>
                <a:latin typeface="Arial"/>
                <a:cs typeface="Arial"/>
              </a:rPr>
              <a:t>convertir  </a:t>
            </a:r>
            <a:r>
              <a:rPr sz="2650" spc="-18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100" dirty="0" smtClean="0">
                <a:solidFill>
                  <a:srgbClr val="5D5D5D"/>
                </a:solidFill>
                <a:latin typeface="Arial"/>
                <a:cs typeface="Arial"/>
              </a:rPr>
              <a:t>en  </a:t>
            </a:r>
            <a:r>
              <a:rPr sz="2650" spc="-265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20" dirty="0" smtClean="0">
                <a:solidFill>
                  <a:srgbClr val="5D5D5D"/>
                </a:solidFill>
                <a:latin typeface="Arial"/>
                <a:cs typeface="Arial"/>
              </a:rPr>
              <a:t>resultados  </a:t>
            </a:r>
            <a:r>
              <a:rPr sz="2650" spc="-30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100" dirty="0" smtClean="0">
                <a:solidFill>
                  <a:srgbClr val="5D5D5D"/>
                </a:solidFill>
                <a:latin typeface="Arial"/>
                <a:cs typeface="Arial"/>
              </a:rPr>
              <a:t>el </a:t>
            </a:r>
            <a:r>
              <a:rPr sz="2650" spc="355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125" dirty="0" smtClean="0">
                <a:solidFill>
                  <a:srgbClr val="5D5D5D"/>
                </a:solidFill>
                <a:latin typeface="Arial"/>
                <a:cs typeface="Arial"/>
              </a:rPr>
              <a:t>bien </a:t>
            </a:r>
            <a:r>
              <a:rPr sz="2650" spc="315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160" dirty="0" smtClean="0">
                <a:solidFill>
                  <a:srgbClr val="5D5D5D"/>
                </a:solidFill>
                <a:latin typeface="Arial"/>
                <a:cs typeface="Arial"/>
              </a:rPr>
              <a:t>de </a:t>
            </a:r>
            <a:r>
              <a:rPr sz="2650" spc="254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114" dirty="0" smtClean="0">
                <a:solidFill>
                  <a:srgbClr val="5D5D5D"/>
                </a:solidFill>
                <a:latin typeface="Arial"/>
                <a:cs typeface="Arial"/>
              </a:rPr>
              <a:t>todos  </a:t>
            </a:r>
            <a:r>
              <a:rPr sz="2650" spc="-240" dirty="0" smtClean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650" spc="75" dirty="0" smtClean="0">
                <a:solidFill>
                  <a:srgbClr val="5D5D5D"/>
                </a:solidFill>
                <a:latin typeface="Arial"/>
                <a:cs typeface="Arial"/>
              </a:rPr>
              <a:t>los</a:t>
            </a:r>
            <a:r>
              <a:rPr sz="2650" spc="50" dirty="0" smtClean="0">
                <a:solidFill>
                  <a:srgbClr val="5D5D5D"/>
                </a:solidFill>
                <a:latin typeface="Arial"/>
                <a:cs typeface="Arial"/>
              </a:rPr>
              <a:t> chihuahuenses.</a:t>
            </a:r>
            <a:endParaRPr sz="26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08450" y="6529387"/>
            <a:ext cx="11602720" cy="21812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3352165" algn="l"/>
                <a:tab pos="4304665" algn="l"/>
                <a:tab pos="8127365" algn="l"/>
              </a:tabLst>
            </a:pPr>
            <a:r>
              <a:rPr lang="es-MX" sz="5450" b="1" dirty="0" smtClean="0">
                <a:solidFill>
                  <a:srgbClr val="018CAC"/>
                </a:solidFill>
                <a:latin typeface="Arial"/>
                <a:cs typeface="Arial"/>
              </a:rPr>
              <a:t>IN</a:t>
            </a:r>
            <a:r>
              <a:rPr sz="5450" b="1" dirty="0" smtClean="0">
                <a:solidFill>
                  <a:srgbClr val="018CAC"/>
                </a:solidFill>
                <a:latin typeface="Arial"/>
                <a:cs typeface="Arial"/>
              </a:rPr>
              <a:t>GRESOS</a:t>
            </a:r>
            <a:r>
              <a:rPr sz="5450" b="1" dirty="0" smtClean="0">
                <a:solidFill>
                  <a:srgbClr val="018CAC"/>
                </a:solidFill>
                <a:latin typeface="Arial"/>
                <a:cs typeface="Arial"/>
              </a:rPr>
              <a:t>	</a:t>
            </a:r>
            <a:r>
              <a:rPr lang="es-MX" sz="5450" b="1" spc="2420" dirty="0" smtClean="0">
                <a:solidFill>
                  <a:srgbClr val="5D5D5D"/>
                </a:solidFill>
                <a:latin typeface="Arial"/>
                <a:cs typeface="Arial"/>
              </a:rPr>
              <a:t>-</a:t>
            </a:r>
            <a:r>
              <a:rPr sz="5450" b="1" spc="35" dirty="0" smtClean="0">
                <a:solidFill>
                  <a:srgbClr val="0C2874"/>
                </a:solidFill>
                <a:latin typeface="Arial"/>
                <a:cs typeface="Arial"/>
              </a:rPr>
              <a:t>EGRESOS</a:t>
            </a:r>
            <a:r>
              <a:rPr lang="es-MX" sz="5450" b="1" spc="35" dirty="0">
                <a:solidFill>
                  <a:srgbClr val="0C2874"/>
                </a:solidFill>
                <a:latin typeface="Arial"/>
                <a:cs typeface="Arial"/>
              </a:rPr>
              <a:t> </a:t>
            </a:r>
            <a:r>
              <a:rPr lang="es-MX" sz="5450" b="1" spc="35" dirty="0" smtClean="0">
                <a:solidFill>
                  <a:srgbClr val="0C2874"/>
                </a:solidFill>
                <a:latin typeface="Arial"/>
                <a:cs typeface="Arial"/>
              </a:rPr>
              <a:t>= 0</a:t>
            </a:r>
            <a:endParaRPr sz="10800" baseline="-6944" dirty="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10"/>
              </a:spcBef>
            </a:pPr>
            <a:endParaRPr sz="7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R="12700" algn="r">
              <a:lnSpc>
                <a:spcPct val="100000"/>
              </a:lnSpc>
            </a:pPr>
            <a:r>
              <a:rPr sz="5650" b="1" spc="35" dirty="0" smtClean="0">
                <a:solidFill>
                  <a:srgbClr val="0C2874"/>
                </a:solidFill>
                <a:latin typeface="Arial"/>
                <a:cs typeface="Arial"/>
              </a:rPr>
              <a:t>BALANCE</a:t>
            </a:r>
            <a:endParaRPr sz="56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51900" y="11506200"/>
            <a:ext cx="1626870" cy="3873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2240"/>
              </a:lnSpc>
            </a:pPr>
            <a:r>
              <a:rPr sz="1900" b="1" spc="85" dirty="0" smtClean="0">
                <a:solidFill>
                  <a:srgbClr val="0C2874"/>
                </a:solidFill>
                <a:latin typeface="Arial"/>
                <a:cs typeface="Arial"/>
              </a:rPr>
              <a:t>CHIHUAHUA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ts val="710"/>
              </a:lnSpc>
            </a:pPr>
            <a:r>
              <a:rPr sz="750" spc="210" dirty="0" smtClean="0">
                <a:solidFill>
                  <a:srgbClr val="959595"/>
                </a:solidFill>
                <a:latin typeface="Times New Roman"/>
                <a:cs typeface="Times New Roman"/>
              </a:rPr>
              <a:t>0081C.tt40   </a:t>
            </a:r>
            <a:r>
              <a:rPr sz="750" spc="-85" dirty="0" smtClean="0">
                <a:solidFill>
                  <a:srgbClr val="959595"/>
                </a:solidFill>
                <a:latin typeface="Times New Roman"/>
                <a:cs typeface="Times New Roman"/>
              </a:rPr>
              <a:t> </a:t>
            </a:r>
            <a:r>
              <a:rPr sz="750" spc="290" dirty="0" smtClean="0">
                <a:solidFill>
                  <a:srgbClr val="959595"/>
                </a:solidFill>
                <a:latin typeface="Times New Roman"/>
                <a:cs typeface="Times New Roman"/>
              </a:rPr>
              <a:t>Dtl   </a:t>
            </a:r>
            <a:r>
              <a:rPr sz="750" spc="210" dirty="0" smtClean="0">
                <a:solidFill>
                  <a:srgbClr val="959595"/>
                </a:solidFill>
                <a:latin typeface="Times New Roman"/>
                <a:cs typeface="Times New Roman"/>
              </a:rPr>
              <a:t>tSTAOO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54910" y="11715750"/>
            <a:ext cx="440055" cy="7162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2650" b="1" i="1" spc="35" dirty="0" smtClean="0">
                <a:solidFill>
                  <a:srgbClr val="FBFBFB"/>
                </a:solidFill>
                <a:latin typeface="Arial"/>
                <a:cs typeface="Arial"/>
              </a:rPr>
              <a:t>E</a:t>
            </a:r>
            <a:endParaRPr sz="2650">
              <a:latin typeface="Arial"/>
              <a:cs typeface="Arial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441450" y="6781800"/>
            <a:ext cx="17526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30171" cy="15522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2014" y="816348"/>
            <a:ext cx="5007748" cy="6945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93790" y="962559"/>
            <a:ext cx="999112" cy="5361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14745" y="950375"/>
            <a:ext cx="1389010" cy="5604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91092" y="1657065"/>
            <a:ext cx="974744" cy="5361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99864" y="1644880"/>
            <a:ext cx="2241911" cy="5604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87987" y="1657065"/>
            <a:ext cx="1340273" cy="5361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62288" y="1644880"/>
            <a:ext cx="5166144" cy="5604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74644" y="1657065"/>
            <a:ext cx="999112" cy="5361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195600" y="1644880"/>
            <a:ext cx="3314130" cy="5604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25599" y="950375"/>
            <a:ext cx="3874608" cy="56047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646419" y="950375"/>
            <a:ext cx="1632696" cy="56047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400959" y="950375"/>
            <a:ext cx="3679659" cy="56047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64198" y="2388123"/>
            <a:ext cx="17265157" cy="2071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356657" y="3691843"/>
            <a:ext cx="4593482" cy="77126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120720" y="5312355"/>
            <a:ext cx="1413379" cy="43863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582835" y="5312355"/>
            <a:ext cx="1425563" cy="43863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120720" y="5848465"/>
            <a:ext cx="4971195" cy="9674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079730" y="6165257"/>
            <a:ext cx="0" cy="328976"/>
          </a:xfrm>
          <a:custGeom>
            <a:avLst/>
            <a:gdLst/>
            <a:ahLst/>
            <a:cxnLst/>
            <a:rect l="l" t="t" r="r" b="b"/>
            <a:pathLst>
              <a:path h="328976">
                <a:moveTo>
                  <a:pt x="0" y="328976"/>
                </a:moveTo>
                <a:lnTo>
                  <a:pt x="0" y="0"/>
                </a:lnTo>
              </a:path>
            </a:pathLst>
          </a:custGeom>
          <a:ln w="36552">
            <a:solidFill>
              <a:srgbClr val="CC0F6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095184" y="3663157"/>
            <a:ext cx="7380605" cy="11296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765">
              <a:lnSpc>
                <a:spcPct val="100000"/>
              </a:lnSpc>
            </a:pPr>
            <a:r>
              <a:rPr sz="3200" spc="-25" dirty="0" smtClean="0">
                <a:solidFill>
                  <a:srgbClr val="525654"/>
                </a:solidFill>
                <a:latin typeface="Arial"/>
                <a:cs typeface="Arial"/>
              </a:rPr>
              <a:t>RECURSOS</a:t>
            </a:r>
            <a:r>
              <a:rPr sz="3200" spc="13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200" spc="80" dirty="0" smtClean="0">
                <a:solidFill>
                  <a:srgbClr val="525654"/>
                </a:solidFill>
                <a:latin typeface="Arial"/>
                <a:cs typeface="Arial"/>
              </a:rPr>
              <a:t>ETIQUETADOS</a:t>
            </a:r>
            <a:endParaRPr sz="320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98"/>
              </a:spcBef>
            </a:pPr>
            <a:endParaRPr sz="1100"/>
          </a:p>
          <a:p>
            <a:pPr marL="12700">
              <a:lnSpc>
                <a:spcPct val="100000"/>
              </a:lnSpc>
              <a:tabLst>
                <a:tab pos="1023619" algn="l"/>
                <a:tab pos="1803400" algn="l"/>
                <a:tab pos="3649345" algn="l"/>
                <a:tab pos="4660900" algn="l"/>
                <a:tab pos="6853555" algn="l"/>
              </a:tabLst>
            </a:pPr>
            <a:r>
              <a:rPr sz="3150" spc="110" dirty="0" smtClean="0">
                <a:solidFill>
                  <a:srgbClr val="525654"/>
                </a:solidFill>
                <a:latin typeface="Arial"/>
                <a:cs typeface="Arial"/>
              </a:rPr>
              <a:t>Son	</a:t>
            </a:r>
            <a:r>
              <a:rPr sz="3150" spc="65" dirty="0" smtClean="0">
                <a:solidFill>
                  <a:srgbClr val="525654"/>
                </a:solidFill>
                <a:latin typeface="Arial"/>
                <a:cs typeface="Arial"/>
              </a:rPr>
              <a:t>los	</a:t>
            </a:r>
            <a:r>
              <a:rPr sz="3150" spc="60" dirty="0" smtClean="0">
                <a:solidFill>
                  <a:srgbClr val="525654"/>
                </a:solidFill>
                <a:latin typeface="Arial"/>
                <a:cs typeface="Arial"/>
              </a:rPr>
              <a:t>recursos	</a:t>
            </a:r>
            <a:r>
              <a:rPr sz="3150" spc="225" dirty="0" smtClean="0">
                <a:solidFill>
                  <a:srgbClr val="525654"/>
                </a:solidFill>
                <a:latin typeface="Arial"/>
                <a:cs typeface="Arial"/>
              </a:rPr>
              <a:t>que	</a:t>
            </a:r>
            <a:r>
              <a:rPr sz="3150" spc="150" dirty="0" smtClean="0">
                <a:solidFill>
                  <a:srgbClr val="525654"/>
                </a:solidFill>
                <a:latin typeface="Arial"/>
                <a:cs typeface="Arial"/>
              </a:rPr>
              <a:t>provienen	</a:t>
            </a:r>
            <a:r>
              <a:rPr sz="3150" spc="260" dirty="0" smtClean="0">
                <a:solidFill>
                  <a:srgbClr val="525654"/>
                </a:solidFill>
                <a:latin typeface="Arial"/>
                <a:cs typeface="Arial"/>
              </a:rPr>
              <a:t>de</a:t>
            </a:r>
            <a:endParaRPr sz="31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76907" y="4936674"/>
            <a:ext cx="4721860" cy="48958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2942590" algn="l"/>
              </a:tabLst>
            </a:pPr>
            <a:r>
              <a:rPr sz="3150" spc="55" dirty="0" smtClean="0">
                <a:solidFill>
                  <a:srgbClr val="525654"/>
                </a:solidFill>
                <a:latin typeface="Arial"/>
                <a:cs typeface="Arial"/>
              </a:rPr>
              <a:t>transferencias	</a:t>
            </a:r>
            <a:r>
              <a:rPr sz="3150" spc="100" dirty="0" smtClean="0">
                <a:solidFill>
                  <a:srgbClr val="525654"/>
                </a:solidFill>
                <a:latin typeface="Arial"/>
                <a:cs typeface="Arial"/>
              </a:rPr>
              <a:t>federales</a:t>
            </a:r>
            <a:endParaRPr sz="31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38734" y="4783055"/>
            <a:ext cx="4248150" cy="19107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1845310">
              <a:lnSpc>
                <a:spcPct val="132000"/>
              </a:lnSpc>
              <a:tabLst>
                <a:tab pos="1023619" algn="l"/>
                <a:tab pos="2047239" algn="l"/>
              </a:tabLst>
            </a:pPr>
            <a:r>
              <a:rPr sz="3150" spc="110" dirty="0" smtClean="0">
                <a:solidFill>
                  <a:srgbClr val="525654"/>
                </a:solidFill>
                <a:latin typeface="Arial"/>
                <a:cs typeface="Arial"/>
              </a:rPr>
              <a:t>etiquetadas,</a:t>
            </a:r>
            <a:r>
              <a:rPr sz="3150" spc="70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280" dirty="0" smtClean="0">
                <a:solidFill>
                  <a:srgbClr val="525654"/>
                </a:solidFill>
                <a:latin typeface="Arial"/>
                <a:cs typeface="Arial"/>
              </a:rPr>
              <a:t>de	</a:t>
            </a:r>
            <a:r>
              <a:rPr sz="3150" spc="65" dirty="0" smtClean="0">
                <a:solidFill>
                  <a:srgbClr val="525654"/>
                </a:solidFill>
                <a:latin typeface="Arial"/>
                <a:cs typeface="Arial"/>
              </a:rPr>
              <a:t>los	</a:t>
            </a:r>
            <a:r>
              <a:rPr sz="3150" spc="125" dirty="0" smtClean="0">
                <a:solidFill>
                  <a:srgbClr val="525654"/>
                </a:solidFill>
                <a:latin typeface="Arial"/>
                <a:cs typeface="Arial"/>
              </a:rPr>
              <a:t>Municipios,</a:t>
            </a:r>
            <a:endParaRPr sz="3150">
              <a:latin typeface="Arial"/>
              <a:cs typeface="Arial"/>
            </a:endParaRPr>
          </a:p>
          <a:p>
            <a:pPr>
              <a:lnSpc>
                <a:spcPts val="1200"/>
              </a:lnSpc>
              <a:spcBef>
                <a:spcPts val="8"/>
              </a:spcBef>
            </a:pPr>
            <a:endParaRPr sz="1200"/>
          </a:p>
          <a:p>
            <a:pPr marL="469265">
              <a:lnSpc>
                <a:spcPct val="100000"/>
              </a:lnSpc>
            </a:pPr>
            <a:r>
              <a:rPr sz="3150" spc="15" dirty="0" smtClean="0">
                <a:solidFill>
                  <a:srgbClr val="525654"/>
                </a:solidFill>
                <a:latin typeface="Arial"/>
                <a:cs typeface="Arial"/>
              </a:rPr>
              <a:t>se</a:t>
            </a:r>
            <a:endParaRPr sz="31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95184" y="5416639"/>
            <a:ext cx="2994660" cy="12769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32000"/>
              </a:lnSpc>
              <a:tabLst>
                <a:tab pos="981075" algn="l"/>
                <a:tab pos="1803400" algn="l"/>
              </a:tabLst>
            </a:pPr>
            <a:r>
              <a:rPr sz="3150" spc="190" dirty="0" smtClean="0">
                <a:solidFill>
                  <a:srgbClr val="525654"/>
                </a:solidFill>
                <a:latin typeface="Arial"/>
                <a:cs typeface="Arial"/>
              </a:rPr>
              <a:t>en	</a:t>
            </a:r>
            <a:r>
              <a:rPr sz="3150" spc="130" dirty="0" smtClean="0">
                <a:solidFill>
                  <a:srgbClr val="525654"/>
                </a:solidFill>
                <a:latin typeface="Arial"/>
                <a:cs typeface="Arial"/>
              </a:rPr>
              <a:t>el	</a:t>
            </a:r>
            <a:r>
              <a:rPr sz="3150" spc="45" dirty="0" smtClean="0">
                <a:solidFill>
                  <a:srgbClr val="525654"/>
                </a:solidFill>
                <a:latin typeface="Arial"/>
                <a:cs typeface="Arial"/>
              </a:rPr>
              <a:t>caso</a:t>
            </a:r>
            <a:r>
              <a:rPr sz="3150" spc="2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50" dirty="0" smtClean="0">
                <a:solidFill>
                  <a:srgbClr val="525654"/>
                </a:solidFill>
                <a:latin typeface="Arial"/>
                <a:cs typeface="Arial"/>
              </a:rPr>
              <a:t>adicionalmente</a:t>
            </a:r>
            <a:endParaRPr sz="31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43496" y="6050222"/>
            <a:ext cx="2744470" cy="12769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004695" marR="12700" indent="-1992630">
              <a:lnSpc>
                <a:spcPct val="132000"/>
              </a:lnSpc>
              <a:tabLst>
                <a:tab pos="2223770" algn="l"/>
              </a:tabLst>
            </a:pPr>
            <a:r>
              <a:rPr sz="3150" spc="114" dirty="0" smtClean="0">
                <a:solidFill>
                  <a:srgbClr val="525654"/>
                </a:solidFill>
                <a:latin typeface="Arial"/>
                <a:cs typeface="Arial"/>
              </a:rPr>
              <a:t>incluyen		</a:t>
            </a:r>
            <a:r>
              <a:rPr sz="3150" spc="-15" dirty="0" smtClean="0">
                <a:solidFill>
                  <a:srgbClr val="525654"/>
                </a:solidFill>
                <a:latin typeface="Arial"/>
                <a:cs typeface="Arial"/>
              </a:rPr>
              <a:t>las</a:t>
            </a:r>
            <a:r>
              <a:rPr sz="3150" spc="-10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65" dirty="0" smtClean="0">
                <a:solidFill>
                  <a:srgbClr val="525654"/>
                </a:solidFill>
                <a:latin typeface="Arial"/>
                <a:cs typeface="Arial"/>
              </a:rPr>
              <a:t>con</a:t>
            </a:r>
            <a:endParaRPr sz="31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95184" y="6837426"/>
            <a:ext cx="6409055" cy="48958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2650490" algn="l"/>
                <a:tab pos="3667760" algn="l"/>
                <a:tab pos="4934585" algn="l"/>
              </a:tabLst>
            </a:pPr>
            <a:r>
              <a:rPr sz="3150" spc="120" dirty="0" smtClean="0">
                <a:solidFill>
                  <a:srgbClr val="525654"/>
                </a:solidFill>
                <a:latin typeface="Arial"/>
                <a:cs typeface="Arial"/>
              </a:rPr>
              <a:t>erogaciones	</a:t>
            </a:r>
            <a:r>
              <a:rPr sz="3150" spc="225" dirty="0" smtClean="0">
                <a:solidFill>
                  <a:srgbClr val="525654"/>
                </a:solidFill>
                <a:latin typeface="Arial"/>
                <a:cs typeface="Arial"/>
              </a:rPr>
              <a:t>que	</a:t>
            </a:r>
            <a:r>
              <a:rPr sz="3150" spc="60" dirty="0" smtClean="0">
                <a:solidFill>
                  <a:srgbClr val="525654"/>
                </a:solidFill>
                <a:latin typeface="Arial"/>
                <a:cs typeface="Arial"/>
              </a:rPr>
              <a:t>éstos	</a:t>
            </a:r>
            <a:r>
              <a:rPr sz="3150" spc="55" dirty="0" smtClean="0">
                <a:solidFill>
                  <a:srgbClr val="525654"/>
                </a:solidFill>
                <a:latin typeface="Arial"/>
                <a:cs typeface="Arial"/>
              </a:rPr>
              <a:t>realizan</a:t>
            </a:r>
            <a:endParaRPr sz="31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076907" y="7323483"/>
            <a:ext cx="7402830" cy="40792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2545" marR="12700" algn="just">
              <a:lnSpc>
                <a:spcPct val="132000"/>
              </a:lnSpc>
            </a:pPr>
            <a:r>
              <a:rPr sz="3150" spc="60" dirty="0" smtClean="0">
                <a:solidFill>
                  <a:srgbClr val="525654"/>
                </a:solidFill>
                <a:latin typeface="Arial"/>
                <a:cs typeface="Arial"/>
              </a:rPr>
              <a:t>recursos</a:t>
            </a:r>
            <a:r>
              <a:rPr sz="3150" spc="19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260" dirty="0" smtClean="0">
                <a:solidFill>
                  <a:srgbClr val="525654"/>
                </a:solidFill>
                <a:latin typeface="Arial"/>
                <a:cs typeface="Arial"/>
              </a:rPr>
              <a:t>de</a:t>
            </a:r>
            <a:r>
              <a:rPr sz="3150" spc="30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0" dirty="0" smtClean="0">
                <a:solidFill>
                  <a:srgbClr val="525654"/>
                </a:solidFill>
                <a:latin typeface="Arial"/>
                <a:cs typeface="Arial"/>
              </a:rPr>
              <a:t>la</a:t>
            </a:r>
            <a:r>
              <a:rPr sz="3150" spc="26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50" dirty="0" smtClean="0">
                <a:solidFill>
                  <a:srgbClr val="525654"/>
                </a:solidFill>
                <a:latin typeface="Arial"/>
                <a:cs typeface="Arial"/>
              </a:rPr>
              <a:t>Entidad</a:t>
            </a:r>
            <a:r>
              <a:rPr sz="3150" spc="290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55" dirty="0" smtClean="0">
                <a:solidFill>
                  <a:srgbClr val="525654"/>
                </a:solidFill>
                <a:latin typeface="Arial"/>
                <a:cs typeface="Arial"/>
              </a:rPr>
              <a:t>Federativa</a:t>
            </a:r>
            <a:r>
              <a:rPr sz="3150" spc="350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85" dirty="0" smtClean="0">
                <a:solidFill>
                  <a:srgbClr val="525654"/>
                </a:solidFill>
                <a:latin typeface="Arial"/>
                <a:cs typeface="Arial"/>
              </a:rPr>
              <a:t>con</a:t>
            </a:r>
            <a:r>
              <a:rPr sz="3150" spc="9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225" dirty="0" smtClean="0">
                <a:solidFill>
                  <a:srgbClr val="525654"/>
                </a:solidFill>
                <a:latin typeface="Arial"/>
                <a:cs typeface="Arial"/>
              </a:rPr>
              <a:t>un</a:t>
            </a:r>
            <a:r>
              <a:rPr sz="3150" spc="-29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45" dirty="0" smtClean="0">
                <a:solidFill>
                  <a:srgbClr val="525654"/>
                </a:solidFill>
                <a:latin typeface="Arial"/>
                <a:cs typeface="Arial"/>
              </a:rPr>
              <a:t>destino</a:t>
            </a:r>
            <a:r>
              <a:rPr sz="3150" spc="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95" dirty="0" smtClean="0">
                <a:solidFill>
                  <a:srgbClr val="525654"/>
                </a:solidFill>
                <a:latin typeface="Arial"/>
                <a:cs typeface="Arial"/>
              </a:rPr>
              <a:t>específico.</a:t>
            </a:r>
            <a:endParaRPr sz="315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200"/>
              </a:lnSpc>
              <a:spcBef>
                <a:spcPts val="21"/>
              </a:spcBef>
            </a:pPr>
            <a:endParaRPr sz="1200"/>
          </a:p>
          <a:p>
            <a:pPr marL="42545" marR="1090930" algn="just">
              <a:lnSpc>
                <a:spcPct val="100000"/>
              </a:lnSpc>
            </a:pPr>
            <a:r>
              <a:rPr sz="3200" spc="-25" dirty="0" smtClean="0">
                <a:solidFill>
                  <a:srgbClr val="525654"/>
                </a:solidFill>
                <a:latin typeface="Arial"/>
                <a:cs typeface="Arial"/>
              </a:rPr>
              <a:t>RECURSOS</a:t>
            </a:r>
            <a:r>
              <a:rPr sz="3200" spc="13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200" spc="455" dirty="0" smtClean="0">
                <a:solidFill>
                  <a:srgbClr val="525654"/>
                </a:solidFill>
                <a:latin typeface="Arial"/>
                <a:cs typeface="Arial"/>
              </a:rPr>
              <a:t>NO</a:t>
            </a:r>
            <a:r>
              <a:rPr sz="3200" spc="-24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200" spc="80" dirty="0" smtClean="0">
                <a:solidFill>
                  <a:srgbClr val="525654"/>
                </a:solidFill>
                <a:latin typeface="Arial"/>
                <a:cs typeface="Arial"/>
              </a:rPr>
              <a:t>ETIQUETADOS</a:t>
            </a:r>
            <a:endParaRPr sz="3200">
              <a:latin typeface="Arial"/>
              <a:cs typeface="Arial"/>
            </a:endParaRPr>
          </a:p>
          <a:p>
            <a:pPr marL="12700" marR="15875" indent="17780" algn="just">
              <a:lnSpc>
                <a:spcPct val="132000"/>
              </a:lnSpc>
              <a:spcBef>
                <a:spcPts val="35"/>
              </a:spcBef>
            </a:pPr>
            <a:r>
              <a:rPr sz="3150" spc="110" dirty="0" smtClean="0">
                <a:solidFill>
                  <a:srgbClr val="525654"/>
                </a:solidFill>
                <a:latin typeface="Arial"/>
                <a:cs typeface="Arial"/>
              </a:rPr>
              <a:t>Son </a:t>
            </a:r>
            <a:r>
              <a:rPr sz="3150" spc="254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65" dirty="0" smtClean="0">
                <a:solidFill>
                  <a:srgbClr val="525654"/>
                </a:solidFill>
                <a:latin typeface="Arial"/>
                <a:cs typeface="Arial"/>
              </a:rPr>
              <a:t>los </a:t>
            </a:r>
            <a:r>
              <a:rPr sz="3150" spc="14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60" dirty="0" smtClean="0">
                <a:solidFill>
                  <a:srgbClr val="525654"/>
                </a:solidFill>
                <a:latin typeface="Arial"/>
                <a:cs typeface="Arial"/>
              </a:rPr>
              <a:t>recursos </a:t>
            </a:r>
            <a:r>
              <a:rPr sz="3150" spc="18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225" dirty="0" smtClean="0">
                <a:solidFill>
                  <a:srgbClr val="525654"/>
                </a:solidFill>
                <a:latin typeface="Arial"/>
                <a:cs typeface="Arial"/>
              </a:rPr>
              <a:t>que </a:t>
            </a:r>
            <a:r>
              <a:rPr sz="3150" spc="250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50" dirty="0" smtClean="0">
                <a:solidFill>
                  <a:srgbClr val="525654"/>
                </a:solidFill>
                <a:latin typeface="Arial"/>
                <a:cs typeface="Arial"/>
              </a:rPr>
              <a:t>provienen </a:t>
            </a:r>
            <a:r>
              <a:rPr sz="3150" spc="24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260" dirty="0" smtClean="0">
                <a:solidFill>
                  <a:srgbClr val="525654"/>
                </a:solidFill>
                <a:latin typeface="Arial"/>
                <a:cs typeface="Arial"/>
              </a:rPr>
              <a:t>de</a:t>
            </a:r>
            <a:r>
              <a:rPr sz="3150" spc="130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75" dirty="0" smtClean="0">
                <a:solidFill>
                  <a:srgbClr val="525654"/>
                </a:solidFill>
                <a:latin typeface="Arial"/>
                <a:cs typeface="Arial"/>
              </a:rPr>
              <a:t>Ingresos   </a:t>
            </a:r>
            <a:r>
              <a:rPr sz="3150" spc="37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260" dirty="0" smtClean="0">
                <a:solidFill>
                  <a:srgbClr val="525654"/>
                </a:solidFill>
                <a:latin typeface="Arial"/>
                <a:cs typeface="Arial"/>
              </a:rPr>
              <a:t>de    </a:t>
            </a:r>
            <a:r>
              <a:rPr sz="3150" spc="-41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40" dirty="0" smtClean="0">
                <a:solidFill>
                  <a:srgbClr val="525654"/>
                </a:solidFill>
                <a:latin typeface="Arial"/>
                <a:cs typeface="Arial"/>
              </a:rPr>
              <a:t>libre   </a:t>
            </a:r>
            <a:r>
              <a:rPr sz="3150" spc="26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25" dirty="0" smtClean="0">
                <a:solidFill>
                  <a:srgbClr val="525654"/>
                </a:solidFill>
                <a:latin typeface="Arial"/>
                <a:cs typeface="Arial"/>
              </a:rPr>
              <a:t>disposición   </a:t>
            </a:r>
            <a:r>
              <a:rPr sz="3150" spc="420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55" dirty="0" smtClean="0">
                <a:solidFill>
                  <a:srgbClr val="525654"/>
                </a:solidFill>
                <a:latin typeface="Arial"/>
                <a:cs typeface="Arial"/>
              </a:rPr>
              <a:t>y</a:t>
            </a:r>
            <a:r>
              <a:rPr sz="3150" spc="85" dirty="0" smtClean="0">
                <a:solidFill>
                  <a:srgbClr val="525654"/>
                </a:solidFill>
                <a:latin typeface="Arial"/>
                <a:cs typeface="Arial"/>
              </a:rPr>
              <a:t> </a:t>
            </a:r>
            <a:r>
              <a:rPr sz="3150" spc="110" dirty="0" smtClean="0">
                <a:solidFill>
                  <a:srgbClr val="525654"/>
                </a:solidFill>
                <a:latin typeface="Arial"/>
                <a:cs typeface="Arial"/>
              </a:rPr>
              <a:t>financiamientos.</a:t>
            </a:r>
            <a:endParaRPr sz="315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C8085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C8085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59188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59188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50" i="1" spc="245" dirty="0" smtClean="0">
                <a:solidFill>
                  <a:srgbClr val="FDFDFD"/>
                </a:solidFill>
                <a:latin typeface="Times New Roman"/>
                <a:cs typeface="Times New Roman"/>
              </a:rPr>
              <a:t>PRESUPUESTO  </a:t>
            </a:r>
            <a:r>
              <a:rPr sz="1250" i="1" spc="60" dirty="0" smtClean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25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DE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32D72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32D72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32D72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32D72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32D72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32D72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32D72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32D72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32D72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35222" cy="14426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34335" y="828532"/>
            <a:ext cx="8370616" cy="8894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514166" y="1291536"/>
            <a:ext cx="5836281" cy="22540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533211" y="1389010"/>
            <a:ext cx="280238" cy="816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58260" y="1888566"/>
            <a:ext cx="7200923" cy="8772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642870" y="2327201"/>
            <a:ext cx="450819" cy="12184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49044" y="2851126"/>
            <a:ext cx="8394984" cy="1827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96759" y="8321878"/>
            <a:ext cx="438634" cy="4264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05087" y="8455906"/>
            <a:ext cx="536109" cy="2924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87407" y="8321878"/>
            <a:ext cx="2205358" cy="4264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70000" y="8334063"/>
            <a:ext cx="2034778" cy="5239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38806" y="8455906"/>
            <a:ext cx="523925" cy="2924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57237" y="8455906"/>
            <a:ext cx="938191" cy="41426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57816" y="9138227"/>
            <a:ext cx="5080854" cy="53610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70000" y="9991128"/>
            <a:ext cx="1742355" cy="5117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67339" y="9991128"/>
            <a:ext cx="938191" cy="5239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15189" y="10100787"/>
            <a:ext cx="536109" cy="2924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73141" y="9991128"/>
            <a:ext cx="1912935" cy="52392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36280" y="10100787"/>
            <a:ext cx="584846" cy="2924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22014" y="10112971"/>
            <a:ext cx="304607" cy="4020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70000" y="10819661"/>
            <a:ext cx="657952" cy="51174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37611" y="10783108"/>
            <a:ext cx="6469864" cy="56047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849116" y="5909386"/>
            <a:ext cx="1242798" cy="961341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084551" y="1852014"/>
            <a:ext cx="0" cy="469095"/>
          </a:xfrm>
          <a:custGeom>
            <a:avLst/>
            <a:gdLst/>
            <a:ahLst/>
            <a:cxnLst/>
            <a:rect l="l" t="t" r="r" b="b"/>
            <a:pathLst>
              <a:path h="469095">
                <a:moveTo>
                  <a:pt x="0" y="469095"/>
                </a:moveTo>
                <a:lnTo>
                  <a:pt x="0" y="0"/>
                </a:lnTo>
              </a:path>
            </a:pathLst>
          </a:custGeom>
          <a:ln w="42645">
            <a:solidFill>
              <a:srgbClr val="FF8D2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545395" y="2412491"/>
            <a:ext cx="0" cy="1108771"/>
          </a:xfrm>
          <a:custGeom>
            <a:avLst/>
            <a:gdLst/>
            <a:ahLst/>
            <a:cxnLst/>
            <a:rect l="l" t="t" r="r" b="b"/>
            <a:pathLst>
              <a:path h="1108771">
                <a:moveTo>
                  <a:pt x="0" y="1108771"/>
                </a:moveTo>
                <a:lnTo>
                  <a:pt x="0" y="0"/>
                </a:lnTo>
              </a:path>
            </a:pathLst>
          </a:custGeom>
          <a:ln w="18276">
            <a:solidFill>
              <a:srgbClr val="3A46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390045" y="2674454"/>
            <a:ext cx="0" cy="371621"/>
          </a:xfrm>
          <a:custGeom>
            <a:avLst/>
            <a:gdLst/>
            <a:ahLst/>
            <a:cxnLst/>
            <a:rect l="l" t="t" r="r" b="b"/>
            <a:pathLst>
              <a:path h="371621">
                <a:moveTo>
                  <a:pt x="0" y="371621"/>
                </a:moveTo>
                <a:lnTo>
                  <a:pt x="0" y="0"/>
                </a:lnTo>
              </a:path>
            </a:pathLst>
          </a:custGeom>
          <a:ln w="36552">
            <a:solidFill>
              <a:srgbClr val="FF8D2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069320" y="3509079"/>
            <a:ext cx="536109" cy="0"/>
          </a:xfrm>
          <a:custGeom>
            <a:avLst/>
            <a:gdLst/>
            <a:ahLst/>
            <a:cxnLst/>
            <a:rect l="l" t="t" r="r" b="b"/>
            <a:pathLst>
              <a:path w="536109">
                <a:moveTo>
                  <a:pt x="0" y="0"/>
                </a:moveTo>
                <a:lnTo>
                  <a:pt x="536109" y="0"/>
                </a:lnTo>
              </a:path>
            </a:pathLst>
          </a:custGeom>
          <a:ln w="24368">
            <a:solidFill>
              <a:srgbClr val="1F2C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118176" y="3509079"/>
            <a:ext cx="420358" cy="0"/>
          </a:xfrm>
          <a:custGeom>
            <a:avLst/>
            <a:gdLst/>
            <a:ahLst/>
            <a:cxnLst/>
            <a:rect l="l" t="t" r="r" b="b"/>
            <a:pathLst>
              <a:path w="420358">
                <a:moveTo>
                  <a:pt x="0" y="0"/>
                </a:moveTo>
                <a:lnTo>
                  <a:pt x="420358" y="0"/>
                </a:lnTo>
              </a:path>
            </a:pathLst>
          </a:custGeom>
          <a:ln w="24368">
            <a:solidFill>
              <a:srgbClr val="23233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326078" y="3509079"/>
            <a:ext cx="341160" cy="0"/>
          </a:xfrm>
          <a:custGeom>
            <a:avLst/>
            <a:gdLst/>
            <a:ahLst/>
            <a:cxnLst/>
            <a:rect l="l" t="t" r="r" b="b"/>
            <a:pathLst>
              <a:path w="341160">
                <a:moveTo>
                  <a:pt x="0" y="0"/>
                </a:moveTo>
                <a:lnTo>
                  <a:pt x="341160" y="0"/>
                </a:lnTo>
              </a:path>
            </a:pathLst>
          </a:custGeom>
          <a:ln w="24368">
            <a:solidFill>
              <a:srgbClr val="21283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079730" y="6165257"/>
            <a:ext cx="0" cy="316791"/>
          </a:xfrm>
          <a:custGeom>
            <a:avLst/>
            <a:gdLst/>
            <a:ahLst/>
            <a:cxnLst/>
            <a:rect l="l" t="t" r="r" b="b"/>
            <a:pathLst>
              <a:path h="316791">
                <a:moveTo>
                  <a:pt x="0" y="316791"/>
                </a:moveTo>
                <a:lnTo>
                  <a:pt x="0" y="0"/>
                </a:lnTo>
              </a:path>
            </a:pathLst>
          </a:custGeom>
          <a:ln w="36552">
            <a:solidFill>
              <a:srgbClr val="EE0C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7392577" y="2377389"/>
            <a:ext cx="59690" cy="1498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-55" dirty="0" smtClean="0">
                <a:solidFill>
                  <a:srgbClr val="6B4339"/>
                </a:solidFill>
                <a:latin typeface="Arial"/>
                <a:cs typeface="Arial"/>
              </a:rPr>
              <a:t>•</a:t>
            </a:r>
            <a:endParaRPr sz="9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393699" y="3754033"/>
            <a:ext cx="15912465" cy="40684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36195" algn="just">
              <a:lnSpc>
                <a:spcPct val="106200"/>
              </a:lnSpc>
            </a:pPr>
            <a:r>
              <a:rPr sz="3250" spc="-60" dirty="0" smtClean="0">
                <a:solidFill>
                  <a:srgbClr val="4F5555"/>
                </a:solidFill>
                <a:latin typeface="Arial"/>
                <a:cs typeface="Arial"/>
              </a:rPr>
              <a:t>El </a:t>
            </a:r>
            <a:r>
              <a:rPr sz="3250" spc="11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80" dirty="0" smtClean="0">
                <a:solidFill>
                  <a:srgbClr val="4F5555"/>
                </a:solidFill>
                <a:latin typeface="Arial"/>
                <a:cs typeface="Arial"/>
              </a:rPr>
              <a:t>presupuesto </a:t>
            </a:r>
            <a:r>
              <a:rPr sz="3250" spc="31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14" dirty="0" smtClean="0">
                <a:solidFill>
                  <a:srgbClr val="4F5555"/>
                </a:solidFill>
                <a:latin typeface="Arial"/>
                <a:cs typeface="Arial"/>
              </a:rPr>
              <a:t>ciudadano </a:t>
            </a:r>
            <a:r>
              <a:rPr sz="3250" spc="31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-35" dirty="0" smtClean="0">
                <a:solidFill>
                  <a:srgbClr val="4F5555"/>
                </a:solidFill>
                <a:latin typeface="Arial"/>
                <a:cs typeface="Arial"/>
              </a:rPr>
              <a:t>es </a:t>
            </a:r>
            <a:r>
              <a:rPr sz="3250" spc="9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00" dirty="0" smtClean="0">
                <a:solidFill>
                  <a:srgbClr val="4F5555"/>
                </a:solidFill>
                <a:latin typeface="Arial"/>
                <a:cs typeface="Arial"/>
              </a:rPr>
              <a:t>el </a:t>
            </a:r>
            <a:r>
              <a:rPr sz="3250" spc="10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60" dirty="0" smtClean="0">
                <a:solidFill>
                  <a:srgbClr val="4F5555"/>
                </a:solidFill>
                <a:latin typeface="Arial"/>
                <a:cs typeface="Arial"/>
              </a:rPr>
              <a:t>documento </a:t>
            </a:r>
            <a:r>
              <a:rPr sz="3250" spc="41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30" dirty="0" smtClean="0">
                <a:solidFill>
                  <a:srgbClr val="4F5555"/>
                </a:solidFill>
                <a:latin typeface="Arial"/>
                <a:cs typeface="Arial"/>
              </a:rPr>
              <a:t>mediante </a:t>
            </a:r>
            <a:r>
              <a:rPr sz="3250" spc="16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00" dirty="0" smtClean="0">
                <a:solidFill>
                  <a:srgbClr val="4F5555"/>
                </a:solidFill>
                <a:latin typeface="Arial"/>
                <a:cs typeface="Arial"/>
              </a:rPr>
              <a:t>el </a:t>
            </a:r>
            <a:r>
              <a:rPr sz="3250" spc="10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40" dirty="0" smtClean="0">
                <a:solidFill>
                  <a:srgbClr val="4F5555"/>
                </a:solidFill>
                <a:latin typeface="Arial"/>
                <a:cs typeface="Arial"/>
              </a:rPr>
              <a:t>cual </a:t>
            </a:r>
            <a:r>
              <a:rPr sz="3250" spc="32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25" dirty="0" smtClean="0">
                <a:solidFill>
                  <a:srgbClr val="4F5555"/>
                </a:solidFill>
                <a:latin typeface="Arial"/>
                <a:cs typeface="Arial"/>
              </a:rPr>
              <a:t>los </a:t>
            </a:r>
            <a:r>
              <a:rPr sz="3250" spc="3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10" dirty="0" smtClean="0">
                <a:solidFill>
                  <a:srgbClr val="4F5555"/>
                </a:solidFill>
                <a:latin typeface="Arial"/>
                <a:cs typeface="Arial"/>
              </a:rPr>
              <a:t>gobiernos</a:t>
            </a:r>
            <a:r>
              <a:rPr sz="3250" spc="6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45" dirty="0" smtClean="0">
                <a:solidFill>
                  <a:srgbClr val="4F5555"/>
                </a:solidFill>
                <a:latin typeface="Arial"/>
                <a:cs typeface="Arial"/>
              </a:rPr>
              <a:t>transparentes</a:t>
            </a:r>
            <a:r>
              <a:rPr sz="3250" spc="14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400" spc="85" dirty="0" smtClean="0">
                <a:solidFill>
                  <a:srgbClr val="4F5555"/>
                </a:solidFill>
                <a:latin typeface="Arial"/>
                <a:cs typeface="Arial"/>
              </a:rPr>
              <a:t>y</a:t>
            </a:r>
            <a:r>
              <a:rPr sz="3400" spc="-9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80" dirty="0" smtClean="0">
                <a:solidFill>
                  <a:srgbClr val="4F5555"/>
                </a:solidFill>
                <a:latin typeface="Arial"/>
                <a:cs typeface="Arial"/>
              </a:rPr>
              <a:t>democráticos</a:t>
            </a:r>
            <a:r>
              <a:rPr sz="3250" spc="32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80" dirty="0" smtClean="0">
                <a:solidFill>
                  <a:srgbClr val="4F5555"/>
                </a:solidFill>
                <a:latin typeface="Arial"/>
                <a:cs typeface="Arial"/>
              </a:rPr>
              <a:t>ponen</a:t>
            </a:r>
            <a:r>
              <a:rPr sz="3250" spc="-9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-75" dirty="0" smtClean="0">
                <a:solidFill>
                  <a:srgbClr val="4F5555"/>
                </a:solidFill>
                <a:latin typeface="Arial"/>
                <a:cs typeface="Arial"/>
              </a:rPr>
              <a:t>a</a:t>
            </a:r>
            <a:r>
              <a:rPr sz="3250" spc="-1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70" dirty="0" smtClean="0">
                <a:solidFill>
                  <a:srgbClr val="4F5555"/>
                </a:solidFill>
                <a:latin typeface="Arial"/>
                <a:cs typeface="Arial"/>
              </a:rPr>
              <a:t>disposición</a:t>
            </a:r>
            <a:r>
              <a:rPr sz="3250" spc="24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229" dirty="0" smtClean="0">
                <a:solidFill>
                  <a:srgbClr val="4F5555"/>
                </a:solidFill>
                <a:latin typeface="Arial"/>
                <a:cs typeface="Arial"/>
              </a:rPr>
              <a:t>de</a:t>
            </a:r>
            <a:r>
              <a:rPr sz="3250" spc="8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-15" dirty="0" smtClean="0">
                <a:solidFill>
                  <a:srgbClr val="4F5555"/>
                </a:solidFill>
                <a:latin typeface="Arial"/>
                <a:cs typeface="Arial"/>
              </a:rPr>
              <a:t>la</a:t>
            </a:r>
            <a:r>
              <a:rPr sz="3250" spc="-11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60" dirty="0" smtClean="0">
                <a:solidFill>
                  <a:srgbClr val="4F5555"/>
                </a:solidFill>
                <a:latin typeface="Arial"/>
                <a:cs typeface="Arial"/>
              </a:rPr>
              <a:t>ciudadanía</a:t>
            </a:r>
            <a:r>
              <a:rPr sz="3250" spc="30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-15" dirty="0" smtClean="0">
                <a:solidFill>
                  <a:srgbClr val="4F5555"/>
                </a:solidFill>
                <a:latin typeface="Arial"/>
                <a:cs typeface="Arial"/>
              </a:rPr>
              <a:t>la</a:t>
            </a:r>
            <a:r>
              <a:rPr sz="3250" spc="3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90" dirty="0" smtClean="0">
                <a:solidFill>
                  <a:srgbClr val="4F5555"/>
                </a:solidFill>
                <a:latin typeface="Arial"/>
                <a:cs typeface="Arial"/>
              </a:rPr>
              <a:t>información</a:t>
            </a:r>
            <a:r>
              <a:rPr sz="3250" spc="50" dirty="0" smtClean="0">
                <a:solidFill>
                  <a:srgbClr val="4F5555"/>
                </a:solidFill>
                <a:latin typeface="Arial"/>
                <a:cs typeface="Arial"/>
              </a:rPr>
              <a:t> necesaria </a:t>
            </a:r>
            <a:r>
              <a:rPr sz="3250" spc="-2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45" dirty="0" smtClean="0">
                <a:solidFill>
                  <a:srgbClr val="4F5555"/>
                </a:solidFill>
                <a:latin typeface="Arial"/>
                <a:cs typeface="Arial"/>
              </a:rPr>
              <a:t>para </a:t>
            </a:r>
            <a:r>
              <a:rPr sz="3250" spc="-33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80" dirty="0" smtClean="0">
                <a:solidFill>
                  <a:srgbClr val="4F5555"/>
                </a:solidFill>
                <a:latin typeface="Arial"/>
                <a:cs typeface="Arial"/>
              </a:rPr>
              <a:t>que </a:t>
            </a:r>
            <a:r>
              <a:rPr sz="3250" spc="-36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30" dirty="0" smtClean="0">
                <a:solidFill>
                  <a:srgbClr val="4F5555"/>
                </a:solidFill>
                <a:latin typeface="Arial"/>
                <a:cs typeface="Arial"/>
              </a:rPr>
              <a:t>conozca, </a:t>
            </a:r>
            <a:r>
              <a:rPr sz="3250" spc="-34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229" dirty="0" smtClean="0">
                <a:solidFill>
                  <a:srgbClr val="4F5555"/>
                </a:solidFill>
                <a:latin typeface="Arial"/>
                <a:cs typeface="Arial"/>
              </a:rPr>
              <a:t>de </a:t>
            </a:r>
            <a:r>
              <a:rPr sz="3250" spc="-29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55" dirty="0" smtClean="0">
                <a:solidFill>
                  <a:srgbClr val="4F5555"/>
                </a:solidFill>
                <a:latin typeface="Arial"/>
                <a:cs typeface="Arial"/>
              </a:rPr>
              <a:t>manera </a:t>
            </a:r>
            <a:r>
              <a:rPr sz="3250" spc="-20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0" dirty="0" smtClean="0">
                <a:solidFill>
                  <a:srgbClr val="4F5555"/>
                </a:solidFill>
                <a:latin typeface="Arial"/>
                <a:cs typeface="Arial"/>
              </a:rPr>
              <a:t>clara </a:t>
            </a:r>
            <a:r>
              <a:rPr sz="3250" spc="-38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400" spc="85" dirty="0" smtClean="0">
                <a:solidFill>
                  <a:srgbClr val="4F5555"/>
                </a:solidFill>
                <a:latin typeface="Arial"/>
                <a:cs typeface="Arial"/>
              </a:rPr>
              <a:t>y</a:t>
            </a:r>
            <a:r>
              <a:rPr sz="3400" spc="38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40" dirty="0" smtClean="0">
                <a:solidFill>
                  <a:srgbClr val="4F5555"/>
                </a:solidFill>
                <a:latin typeface="Arial"/>
                <a:cs typeface="Arial"/>
              </a:rPr>
              <a:t>transparente, </a:t>
            </a:r>
            <a:r>
              <a:rPr sz="3250" spc="-10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00" dirty="0" smtClean="0">
                <a:solidFill>
                  <a:srgbClr val="4F5555"/>
                </a:solidFill>
                <a:latin typeface="Arial"/>
                <a:cs typeface="Arial"/>
              </a:rPr>
              <a:t>el </a:t>
            </a:r>
            <a:r>
              <a:rPr sz="3250" spc="-37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85" dirty="0" smtClean="0">
                <a:solidFill>
                  <a:srgbClr val="4F5555"/>
                </a:solidFill>
                <a:latin typeface="Arial"/>
                <a:cs typeface="Arial"/>
              </a:rPr>
              <a:t>destino </a:t>
            </a:r>
            <a:r>
              <a:rPr sz="3250" spc="-19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229" dirty="0" smtClean="0">
                <a:solidFill>
                  <a:srgbClr val="4F5555"/>
                </a:solidFill>
                <a:latin typeface="Arial"/>
                <a:cs typeface="Arial"/>
              </a:rPr>
              <a:t>de </a:t>
            </a:r>
            <a:r>
              <a:rPr sz="3250" spc="-25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0" dirty="0" smtClean="0">
                <a:solidFill>
                  <a:srgbClr val="4F5555"/>
                </a:solidFill>
                <a:latin typeface="Arial"/>
                <a:cs typeface="Arial"/>
              </a:rPr>
              <a:t>los</a:t>
            </a:r>
            <a:r>
              <a:rPr sz="3250" spc="5" dirty="0" smtClean="0">
                <a:solidFill>
                  <a:srgbClr val="4F5555"/>
                </a:solidFill>
                <a:latin typeface="Arial"/>
                <a:cs typeface="Arial"/>
              </a:rPr>
              <a:t> recursos</a:t>
            </a:r>
            <a:r>
              <a:rPr sz="3250" spc="-12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400" spc="85" dirty="0" smtClean="0">
                <a:solidFill>
                  <a:srgbClr val="4F5555"/>
                </a:solidFill>
                <a:latin typeface="Arial"/>
                <a:cs typeface="Arial"/>
              </a:rPr>
              <a:t>y</a:t>
            </a:r>
            <a:r>
              <a:rPr sz="3400" spc="-19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75" dirty="0" smtClean="0">
                <a:solidFill>
                  <a:srgbClr val="4F5555"/>
                </a:solidFill>
                <a:latin typeface="Arial"/>
                <a:cs typeface="Arial"/>
              </a:rPr>
              <a:t>cómo</a:t>
            </a:r>
            <a:r>
              <a:rPr sz="3250" spc="-15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85" dirty="0" smtClean="0">
                <a:solidFill>
                  <a:srgbClr val="4F5555"/>
                </a:solidFill>
                <a:latin typeface="Arial"/>
                <a:cs typeface="Arial"/>
              </a:rPr>
              <a:t>son</a:t>
            </a:r>
            <a:r>
              <a:rPr sz="3250" spc="-4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35" dirty="0" smtClean="0">
                <a:solidFill>
                  <a:srgbClr val="4F5555"/>
                </a:solidFill>
                <a:latin typeface="Arial"/>
                <a:cs typeface="Arial"/>
              </a:rPr>
              <a:t>utilizados.</a:t>
            </a:r>
            <a:endParaRPr sz="325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38"/>
              </a:spcBef>
            </a:pPr>
            <a:endParaRPr sz="850"/>
          </a:p>
          <a:p>
            <a:pPr>
              <a:lnSpc>
                <a:spcPts val="1000"/>
              </a:lnSpc>
            </a:pPr>
            <a:endParaRPr sz="1000"/>
          </a:p>
          <a:p>
            <a:pPr marL="42545" marR="25400" indent="5715" algn="just">
              <a:lnSpc>
                <a:spcPct val="110700"/>
              </a:lnSpc>
            </a:pPr>
            <a:r>
              <a:rPr sz="3250" spc="-175" dirty="0" smtClean="0">
                <a:solidFill>
                  <a:srgbClr val="4F5555"/>
                </a:solidFill>
                <a:latin typeface="Arial"/>
                <a:cs typeface="Arial"/>
              </a:rPr>
              <a:t>Es </a:t>
            </a:r>
            <a:r>
              <a:rPr sz="3250" spc="-33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95" dirty="0" smtClean="0">
                <a:solidFill>
                  <a:srgbClr val="4F5555"/>
                </a:solidFill>
                <a:latin typeface="Arial"/>
                <a:cs typeface="Arial"/>
              </a:rPr>
              <a:t>de </a:t>
            </a:r>
            <a:r>
              <a:rPr sz="3250" spc="-12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40" dirty="0" smtClean="0">
                <a:solidFill>
                  <a:srgbClr val="4F5555"/>
                </a:solidFill>
                <a:latin typeface="Arial"/>
                <a:cs typeface="Arial"/>
              </a:rPr>
              <a:t>interés </a:t>
            </a:r>
            <a:r>
              <a:rPr sz="3250" spc="-13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45" dirty="0" smtClean="0">
                <a:solidFill>
                  <a:srgbClr val="4F5555"/>
                </a:solidFill>
                <a:latin typeface="Arial"/>
                <a:cs typeface="Arial"/>
              </a:rPr>
              <a:t>público </a:t>
            </a:r>
            <a:r>
              <a:rPr sz="3250" spc="-17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80" dirty="0" smtClean="0">
                <a:solidFill>
                  <a:srgbClr val="4F5555"/>
                </a:solidFill>
                <a:latin typeface="Arial"/>
                <a:cs typeface="Arial"/>
              </a:rPr>
              <a:t>conocer </a:t>
            </a:r>
            <a:r>
              <a:rPr sz="3250" spc="-3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80" dirty="0" smtClean="0">
                <a:solidFill>
                  <a:srgbClr val="4F5555"/>
                </a:solidFill>
                <a:latin typeface="Arial"/>
                <a:cs typeface="Arial"/>
              </a:rPr>
              <a:t>qué </a:t>
            </a:r>
            <a:r>
              <a:rPr sz="3250" spc="-7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35" dirty="0" smtClean="0">
                <a:solidFill>
                  <a:srgbClr val="4F5555"/>
                </a:solidFill>
                <a:latin typeface="Arial"/>
                <a:cs typeface="Arial"/>
              </a:rPr>
              <a:t>hace </a:t>
            </a:r>
            <a:r>
              <a:rPr sz="3250" spc="-29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00" dirty="0" smtClean="0">
                <a:solidFill>
                  <a:srgbClr val="4F5555"/>
                </a:solidFill>
                <a:latin typeface="Arial"/>
                <a:cs typeface="Arial"/>
              </a:rPr>
              <a:t>el </a:t>
            </a:r>
            <a:r>
              <a:rPr sz="3250" spc="-23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50" dirty="0" smtClean="0">
                <a:solidFill>
                  <a:srgbClr val="4F5555"/>
                </a:solidFill>
                <a:latin typeface="Arial"/>
                <a:cs typeface="Arial"/>
              </a:rPr>
              <a:t>Gobierno </a:t>
            </a:r>
            <a:r>
              <a:rPr sz="3250" spc="-12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20" dirty="0" smtClean="0">
                <a:solidFill>
                  <a:srgbClr val="4F5555"/>
                </a:solidFill>
                <a:latin typeface="Arial"/>
                <a:cs typeface="Arial"/>
              </a:rPr>
              <a:t>con </a:t>
            </a:r>
            <a:r>
              <a:rPr sz="3250" spc="-9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25" dirty="0" smtClean="0">
                <a:solidFill>
                  <a:srgbClr val="4F5555"/>
                </a:solidFill>
                <a:latin typeface="Arial"/>
                <a:cs typeface="Arial"/>
              </a:rPr>
              <a:t>los </a:t>
            </a:r>
            <a:r>
              <a:rPr sz="3250" spc="-21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0" dirty="0" smtClean="0">
                <a:solidFill>
                  <a:srgbClr val="4F5555"/>
                </a:solidFill>
                <a:latin typeface="Arial"/>
                <a:cs typeface="Arial"/>
              </a:rPr>
              <a:t>recursos </a:t>
            </a:r>
            <a:r>
              <a:rPr sz="3250" spc="-16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95" dirty="0" smtClean="0">
                <a:solidFill>
                  <a:srgbClr val="4F5555"/>
                </a:solidFill>
                <a:latin typeface="Arial"/>
                <a:cs typeface="Arial"/>
              </a:rPr>
              <a:t>que </a:t>
            </a:r>
            <a:r>
              <a:rPr sz="3250" spc="-27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-55" dirty="0" smtClean="0">
                <a:solidFill>
                  <a:srgbClr val="4F5555"/>
                </a:solidFill>
                <a:latin typeface="Arial"/>
                <a:cs typeface="Arial"/>
              </a:rPr>
              <a:t>se</a:t>
            </a:r>
            <a:r>
              <a:rPr sz="3250" spc="-3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65" dirty="0" smtClean="0">
                <a:solidFill>
                  <a:srgbClr val="4F5555"/>
                </a:solidFill>
                <a:latin typeface="Arial"/>
                <a:cs typeface="Arial"/>
              </a:rPr>
              <a:t>recaudan</a:t>
            </a:r>
            <a:r>
              <a:rPr sz="3250" spc="39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-75" dirty="0" smtClean="0">
                <a:solidFill>
                  <a:srgbClr val="4F5555"/>
                </a:solidFill>
                <a:latin typeface="Arial"/>
                <a:cs typeface="Arial"/>
              </a:rPr>
              <a:t>a</a:t>
            </a:r>
            <a:r>
              <a:rPr sz="3250" spc="229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0" dirty="0" smtClean="0">
                <a:solidFill>
                  <a:srgbClr val="4F5555"/>
                </a:solidFill>
                <a:latin typeface="Arial"/>
                <a:cs typeface="Arial"/>
              </a:rPr>
              <a:t>través</a:t>
            </a:r>
            <a:r>
              <a:rPr sz="3250" spc="44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229" dirty="0" smtClean="0">
                <a:solidFill>
                  <a:srgbClr val="4F5555"/>
                </a:solidFill>
                <a:latin typeface="Arial"/>
                <a:cs typeface="Arial"/>
              </a:rPr>
              <a:t>de</a:t>
            </a:r>
            <a:r>
              <a:rPr sz="3250" spc="37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30" dirty="0" smtClean="0">
                <a:solidFill>
                  <a:srgbClr val="4F5555"/>
                </a:solidFill>
                <a:latin typeface="Arial"/>
                <a:cs typeface="Arial"/>
              </a:rPr>
              <a:t>nuestros </a:t>
            </a:r>
            <a:r>
              <a:rPr sz="3250" spc="-41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75" dirty="0" smtClean="0">
                <a:solidFill>
                  <a:srgbClr val="4F5555"/>
                </a:solidFill>
                <a:latin typeface="Arial"/>
                <a:cs typeface="Arial"/>
              </a:rPr>
              <a:t>impuestos; </a:t>
            </a:r>
            <a:r>
              <a:rPr sz="3250" spc="-42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215" dirty="0" smtClean="0">
                <a:solidFill>
                  <a:srgbClr val="4F5555"/>
                </a:solidFill>
                <a:latin typeface="Arial"/>
                <a:cs typeface="Arial"/>
              </a:rPr>
              <a:t>por</a:t>
            </a:r>
            <a:r>
              <a:rPr sz="3250" spc="34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60" dirty="0" smtClean="0">
                <a:solidFill>
                  <a:srgbClr val="4F5555"/>
                </a:solidFill>
                <a:latin typeface="Arial"/>
                <a:cs typeface="Arial"/>
              </a:rPr>
              <a:t>lo </a:t>
            </a:r>
            <a:r>
              <a:rPr sz="3250" spc="180" dirty="0" smtClean="0">
                <a:solidFill>
                  <a:srgbClr val="4F5555"/>
                </a:solidFill>
                <a:latin typeface="Arial"/>
                <a:cs typeface="Arial"/>
              </a:rPr>
              <a:t>que</a:t>
            </a:r>
            <a:r>
              <a:rPr sz="3250" spc="30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00" dirty="0" smtClean="0">
                <a:solidFill>
                  <a:srgbClr val="4F5555"/>
                </a:solidFill>
                <a:latin typeface="Arial"/>
                <a:cs typeface="Arial"/>
              </a:rPr>
              <a:t>el</a:t>
            </a:r>
            <a:r>
              <a:rPr sz="3250" spc="43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5" dirty="0" smtClean="0">
                <a:solidFill>
                  <a:srgbClr val="4F5555"/>
                </a:solidFill>
                <a:latin typeface="Arial"/>
                <a:cs typeface="Arial"/>
              </a:rPr>
              <a:t>Presupuesto </a:t>
            </a:r>
            <a:r>
              <a:rPr sz="3250" spc="-44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00" dirty="0" smtClean="0">
                <a:solidFill>
                  <a:srgbClr val="4F5555"/>
                </a:solidFill>
                <a:latin typeface="Arial"/>
                <a:cs typeface="Arial"/>
              </a:rPr>
              <a:t>Ciudadano</a:t>
            </a:r>
            <a:r>
              <a:rPr sz="3250" spc="5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5" dirty="0" smtClean="0">
                <a:solidFill>
                  <a:srgbClr val="4F5555"/>
                </a:solidFill>
                <a:latin typeface="Arial"/>
                <a:cs typeface="Arial"/>
              </a:rPr>
              <a:t>busca</a:t>
            </a:r>
            <a:r>
              <a:rPr sz="3250" spc="-10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25" dirty="0" smtClean="0">
                <a:solidFill>
                  <a:srgbClr val="4F5555"/>
                </a:solidFill>
                <a:latin typeface="Arial"/>
                <a:cs typeface="Arial"/>
              </a:rPr>
              <a:t>dar </a:t>
            </a:r>
            <a:r>
              <a:rPr sz="3250" spc="15" dirty="0" smtClean="0">
                <a:solidFill>
                  <a:srgbClr val="4F5555"/>
                </a:solidFill>
                <a:latin typeface="Arial"/>
                <a:cs typeface="Arial"/>
              </a:rPr>
              <a:t>respuesta</a:t>
            </a:r>
            <a:r>
              <a:rPr sz="3250" spc="3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50" dirty="0" smtClean="0">
                <a:solidFill>
                  <a:srgbClr val="4F5555"/>
                </a:solidFill>
                <a:latin typeface="Arial"/>
                <a:cs typeface="Arial"/>
              </a:rPr>
              <a:t>a:</a:t>
            </a:r>
            <a:endParaRPr sz="32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662522" y="9120435"/>
            <a:ext cx="4437527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566420" algn="l"/>
              </a:tabLst>
            </a:pPr>
            <a:r>
              <a:rPr sz="3450" b="1" spc="545" dirty="0" smtClean="0">
                <a:solidFill>
                  <a:srgbClr val="4F5555"/>
                </a:solidFill>
                <a:latin typeface="Arial"/>
                <a:cs typeface="Arial"/>
              </a:rPr>
              <a:t>n	</a:t>
            </a:r>
            <a:r>
              <a:rPr lang="es-MX" sz="3450" b="1" spc="545" dirty="0" smtClean="0">
                <a:solidFill>
                  <a:srgbClr val="4F5555"/>
                </a:solidFill>
                <a:latin typeface="Arial"/>
                <a:cs typeface="Arial"/>
              </a:rPr>
              <a:t>l</a:t>
            </a:r>
            <a:r>
              <a:rPr lang="es-MX" sz="3450" b="1" spc="260" dirty="0" smtClean="0">
                <a:solidFill>
                  <a:srgbClr val="4F5555"/>
                </a:solidFill>
                <a:latin typeface="Arial"/>
                <a:cs typeface="Arial"/>
              </a:rPr>
              <a:t>os</a:t>
            </a:r>
            <a:r>
              <a:rPr lang="es-MX" sz="3450" b="1" spc="-14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lang="es-MX" sz="3450" b="1" spc="145" dirty="0" smtClean="0">
                <a:solidFill>
                  <a:srgbClr val="4F5555"/>
                </a:solidFill>
                <a:latin typeface="Arial"/>
                <a:cs typeface="Arial"/>
              </a:rPr>
              <a:t>recursos</a:t>
            </a:r>
            <a:r>
              <a:rPr sz="3450" b="1" spc="145" dirty="0" smtClean="0">
                <a:solidFill>
                  <a:srgbClr val="4F5555"/>
                </a:solidFill>
                <a:latin typeface="Arial"/>
                <a:cs typeface="Arial"/>
              </a:rPr>
              <a:t>?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655662" y="11710265"/>
            <a:ext cx="14599285" cy="1104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17780">
              <a:lnSpc>
                <a:spcPct val="105800"/>
              </a:lnSpc>
            </a:pPr>
            <a:r>
              <a:rPr sz="3250" spc="-20" dirty="0" smtClean="0">
                <a:solidFill>
                  <a:srgbClr val="4F5555"/>
                </a:solidFill>
                <a:latin typeface="Arial"/>
                <a:cs typeface="Arial"/>
              </a:rPr>
              <a:t>En</a:t>
            </a:r>
            <a:r>
              <a:rPr sz="3250" spc="-24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30" dirty="0" smtClean="0">
                <a:solidFill>
                  <a:srgbClr val="4F5555"/>
                </a:solidFill>
                <a:latin typeface="Arial"/>
                <a:cs typeface="Arial"/>
              </a:rPr>
              <a:t>este</a:t>
            </a:r>
            <a:r>
              <a:rPr sz="3250" spc="-14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-35" dirty="0" smtClean="0">
                <a:solidFill>
                  <a:srgbClr val="4F5555"/>
                </a:solidFill>
                <a:latin typeface="Arial"/>
                <a:cs typeface="Arial"/>
              </a:rPr>
              <a:t>se</a:t>
            </a:r>
            <a:r>
              <a:rPr sz="3250" spc="-11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14" dirty="0" smtClean="0">
                <a:solidFill>
                  <a:srgbClr val="4F5555"/>
                </a:solidFill>
                <a:latin typeface="Arial"/>
                <a:cs typeface="Arial"/>
              </a:rPr>
              <a:t>contemplan</a:t>
            </a:r>
            <a:r>
              <a:rPr sz="3250" spc="24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-60" dirty="0" smtClean="0">
                <a:solidFill>
                  <a:srgbClr val="4F5555"/>
                </a:solidFill>
                <a:latin typeface="Arial"/>
                <a:cs typeface="Arial"/>
              </a:rPr>
              <a:t>las</a:t>
            </a:r>
            <a:r>
              <a:rPr sz="3250" spc="-254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30" dirty="0" smtClean="0">
                <a:solidFill>
                  <a:srgbClr val="4F5555"/>
                </a:solidFill>
                <a:latin typeface="Arial"/>
                <a:cs typeface="Arial"/>
              </a:rPr>
              <a:t>acciones</a:t>
            </a:r>
            <a:r>
              <a:rPr sz="3250" spc="-3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80" dirty="0" smtClean="0">
                <a:solidFill>
                  <a:srgbClr val="4F5555"/>
                </a:solidFill>
                <a:latin typeface="Arial"/>
                <a:cs typeface="Arial"/>
              </a:rPr>
              <a:t>que</a:t>
            </a:r>
            <a:r>
              <a:rPr sz="3250" spc="-3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80" dirty="0" smtClean="0">
                <a:solidFill>
                  <a:srgbClr val="4F5555"/>
                </a:solidFill>
                <a:latin typeface="Arial"/>
                <a:cs typeface="Arial"/>
              </a:rPr>
              <a:t>pueden</a:t>
            </a:r>
            <a:r>
              <a:rPr sz="3250" spc="-114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0" dirty="0" smtClean="0">
                <a:solidFill>
                  <a:srgbClr val="4F5555"/>
                </a:solidFill>
                <a:latin typeface="Arial"/>
                <a:cs typeface="Arial"/>
              </a:rPr>
              <a:t>realizar</a:t>
            </a:r>
            <a:r>
              <a:rPr sz="3250" spc="6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-60" dirty="0" smtClean="0">
                <a:solidFill>
                  <a:srgbClr val="4F5555"/>
                </a:solidFill>
                <a:latin typeface="Arial"/>
                <a:cs typeface="Arial"/>
              </a:rPr>
              <a:t>las</a:t>
            </a:r>
            <a:r>
              <a:rPr sz="3250" spc="-35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400" spc="85" dirty="0" smtClean="0">
                <a:solidFill>
                  <a:srgbClr val="4F5555"/>
                </a:solidFill>
                <a:latin typeface="Arial"/>
                <a:cs typeface="Arial"/>
              </a:rPr>
              <a:t>y</a:t>
            </a:r>
            <a:r>
              <a:rPr sz="3400" spc="-5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25" dirty="0" smtClean="0">
                <a:solidFill>
                  <a:srgbClr val="4F5555"/>
                </a:solidFill>
                <a:latin typeface="Arial"/>
                <a:cs typeface="Arial"/>
              </a:rPr>
              <a:t>los</a:t>
            </a:r>
            <a:r>
              <a:rPr sz="3250" spc="-26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80" dirty="0" smtClean="0">
                <a:solidFill>
                  <a:srgbClr val="4F5555"/>
                </a:solidFill>
                <a:latin typeface="Arial"/>
                <a:cs typeface="Arial"/>
              </a:rPr>
              <a:t>ciudadanos</a:t>
            </a:r>
            <a:r>
              <a:rPr sz="3250" spc="4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-20" dirty="0" smtClean="0">
                <a:solidFill>
                  <a:srgbClr val="4F5555"/>
                </a:solidFill>
                <a:latin typeface="Arial"/>
                <a:cs typeface="Arial"/>
              </a:rPr>
              <a:t>acerca</a:t>
            </a:r>
            <a:r>
              <a:rPr sz="3250" spc="5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229" dirty="0" smtClean="0">
                <a:solidFill>
                  <a:srgbClr val="4F5555"/>
                </a:solidFill>
                <a:latin typeface="Arial"/>
                <a:cs typeface="Arial"/>
              </a:rPr>
              <a:t>de</a:t>
            </a:r>
            <a:r>
              <a:rPr sz="3250" spc="-1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-55" dirty="0" smtClean="0">
                <a:solidFill>
                  <a:srgbClr val="4F5555"/>
                </a:solidFill>
                <a:latin typeface="Arial"/>
                <a:cs typeface="Arial"/>
              </a:rPr>
              <a:t>la</a:t>
            </a:r>
            <a:r>
              <a:rPr sz="3250" spc="-30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80" dirty="0" smtClean="0">
                <a:solidFill>
                  <a:srgbClr val="4F5555"/>
                </a:solidFill>
                <a:latin typeface="Arial"/>
                <a:cs typeface="Arial"/>
              </a:rPr>
              <a:t>participación</a:t>
            </a:r>
            <a:r>
              <a:rPr sz="3250" spc="-114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400" spc="85" dirty="0" smtClean="0">
                <a:solidFill>
                  <a:srgbClr val="4F5555"/>
                </a:solidFill>
                <a:latin typeface="Arial"/>
                <a:cs typeface="Arial"/>
              </a:rPr>
              <a:t>y</a:t>
            </a:r>
            <a:r>
              <a:rPr sz="3400" spc="-195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40" dirty="0" smtClean="0">
                <a:solidFill>
                  <a:srgbClr val="4F5555"/>
                </a:solidFill>
                <a:latin typeface="Arial"/>
                <a:cs typeface="Arial"/>
              </a:rPr>
              <a:t>contraloría</a:t>
            </a:r>
            <a:r>
              <a:rPr sz="3250" spc="114" dirty="0" smtClean="0">
                <a:solidFill>
                  <a:srgbClr val="4F5555"/>
                </a:solidFill>
                <a:latin typeface="Arial"/>
                <a:cs typeface="Arial"/>
              </a:rPr>
              <a:t> </a:t>
            </a:r>
            <a:r>
              <a:rPr sz="3250" spc="10" dirty="0" smtClean="0">
                <a:solidFill>
                  <a:srgbClr val="4F5555"/>
                </a:solidFill>
                <a:latin typeface="Arial"/>
                <a:cs typeface="Arial"/>
              </a:rPr>
              <a:t>social.</a:t>
            </a:r>
            <a:endParaRPr sz="3250" dirty="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115041" y="14210320"/>
            <a:ext cx="1802941" cy="205413"/>
          </a:xfrm>
          <a:custGeom>
            <a:avLst/>
            <a:gdLst/>
            <a:ahLst/>
            <a:cxnLst/>
            <a:rect l="l" t="t" r="r" b="b"/>
            <a:pathLst>
              <a:path w="1802941" h="205413">
                <a:moveTo>
                  <a:pt x="0" y="0"/>
                </a:moveTo>
                <a:lnTo>
                  <a:pt x="1802941" y="0"/>
                </a:lnTo>
                <a:lnTo>
                  <a:pt x="1802941" y="205413"/>
                </a:lnTo>
                <a:lnTo>
                  <a:pt x="0" y="205413"/>
                </a:lnTo>
                <a:lnTo>
                  <a:pt x="0" y="0"/>
                </a:lnTo>
                <a:close/>
              </a:path>
            </a:pathLst>
          </a:custGeom>
          <a:solidFill>
            <a:srgbClr val="EB02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EB02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67119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67119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850239" cy="13719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78908" y="609215"/>
            <a:ext cx="6542970" cy="621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55906" y="609215"/>
            <a:ext cx="7005974" cy="6335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54539" y="1376826"/>
            <a:ext cx="13609866" cy="194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48157" y="3533447"/>
            <a:ext cx="3789318" cy="3850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588159" y="3253208"/>
            <a:ext cx="9503756" cy="122695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38942" y="7615189"/>
            <a:ext cx="2558703" cy="3898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4779" y="7590821"/>
            <a:ext cx="292423" cy="4508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06861" y="7627373"/>
            <a:ext cx="243686" cy="3655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99284" y="7615189"/>
            <a:ext cx="1803276" cy="4386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30170" y="8918909"/>
            <a:ext cx="6908499" cy="32532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59898" y="12293961"/>
            <a:ext cx="3058260" cy="4751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25291" y="12354883"/>
            <a:ext cx="292423" cy="4508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027681" y="12379252"/>
            <a:ext cx="1912935" cy="27658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90821" y="12391435"/>
            <a:ext cx="999112" cy="43863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638671" y="12391435"/>
            <a:ext cx="1060034" cy="3898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76" y="13695156"/>
            <a:ext cx="0" cy="475187"/>
          </a:xfrm>
          <a:custGeom>
            <a:avLst/>
            <a:gdLst/>
            <a:ahLst/>
            <a:cxnLst/>
            <a:rect l="l" t="t" r="r" b="b"/>
            <a:pathLst>
              <a:path h="475187">
                <a:moveTo>
                  <a:pt x="0" y="475187"/>
                </a:moveTo>
                <a:lnTo>
                  <a:pt x="0" y="0"/>
                </a:lnTo>
              </a:path>
            </a:pathLst>
          </a:custGeom>
          <a:ln w="30460">
            <a:solidFill>
              <a:srgbClr val="001F7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076684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851498" y="1639559"/>
            <a:ext cx="17479010" cy="14262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21500"/>
              </a:lnSpc>
            </a:pPr>
            <a:r>
              <a:rPr sz="2550" spc="75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2550" spc="-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45" dirty="0" smtClean="0">
                <a:solidFill>
                  <a:srgbClr val="4B5454"/>
                </a:solidFill>
                <a:latin typeface="Arial"/>
                <a:cs typeface="Arial"/>
              </a:rPr>
              <a:t>gasto</a:t>
            </a:r>
            <a:r>
              <a:rPr sz="2550" spc="2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95" dirty="0" smtClean="0">
                <a:solidFill>
                  <a:srgbClr val="4B5454"/>
                </a:solidFill>
                <a:latin typeface="Arial"/>
                <a:cs typeface="Arial"/>
              </a:rPr>
              <a:t>público</a:t>
            </a:r>
            <a:r>
              <a:rPr sz="2550" spc="-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80" dirty="0" smtClean="0">
                <a:solidFill>
                  <a:srgbClr val="4B5454"/>
                </a:solidFill>
                <a:latin typeface="Arial"/>
                <a:cs typeface="Arial"/>
              </a:rPr>
              <a:t>se</a:t>
            </a:r>
            <a:r>
              <a:rPr sz="2550" spc="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25" dirty="0" smtClean="0">
                <a:solidFill>
                  <a:srgbClr val="4B5454"/>
                </a:solidFill>
                <a:latin typeface="Arial"/>
                <a:cs typeface="Arial"/>
              </a:rPr>
              <a:t>destina</a:t>
            </a:r>
            <a:r>
              <a:rPr sz="2550" spc="2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25" dirty="0" smtClean="0">
                <a:solidFill>
                  <a:srgbClr val="4B5454"/>
                </a:solidFill>
                <a:latin typeface="Arial"/>
                <a:cs typeface="Arial"/>
              </a:rPr>
              <a:t>para</a:t>
            </a:r>
            <a:r>
              <a:rPr sz="2550" spc="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75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2550" spc="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85" dirty="0" smtClean="0">
                <a:solidFill>
                  <a:srgbClr val="4B5454"/>
                </a:solidFill>
                <a:latin typeface="Arial"/>
                <a:cs typeface="Arial"/>
              </a:rPr>
              <a:t>cumplimiento</a:t>
            </a:r>
            <a:r>
              <a:rPr sz="2550" spc="3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265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550" spc="11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40" dirty="0" smtClean="0">
                <a:solidFill>
                  <a:srgbClr val="4B5454"/>
                </a:solidFill>
                <a:latin typeface="Arial"/>
                <a:cs typeface="Arial"/>
              </a:rPr>
              <a:t>las</a:t>
            </a:r>
            <a:r>
              <a:rPr sz="2550" spc="-1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30" dirty="0" smtClean="0">
                <a:solidFill>
                  <a:srgbClr val="4B5454"/>
                </a:solidFill>
                <a:latin typeface="Arial"/>
                <a:cs typeface="Arial"/>
              </a:rPr>
              <a:t>funciones</a:t>
            </a:r>
            <a:r>
              <a:rPr sz="2550" spc="2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265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550" spc="114" dirty="0" smtClean="0">
                <a:solidFill>
                  <a:srgbClr val="4B5454"/>
                </a:solidFill>
                <a:latin typeface="Arial"/>
                <a:cs typeface="Arial"/>
              </a:rPr>
              <a:t> los</a:t>
            </a:r>
            <a:r>
              <a:rPr sz="2550" spc="-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35" dirty="0" smtClean="0">
                <a:solidFill>
                  <a:srgbClr val="4B5454"/>
                </a:solidFill>
                <a:latin typeface="Arial"/>
                <a:cs typeface="Arial"/>
              </a:rPr>
              <a:t>distintos</a:t>
            </a:r>
            <a:r>
              <a:rPr sz="2550" spc="1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40" dirty="0" smtClean="0">
                <a:solidFill>
                  <a:srgbClr val="4B5454"/>
                </a:solidFill>
                <a:latin typeface="Arial"/>
                <a:cs typeface="Arial"/>
              </a:rPr>
              <a:t>órganos</a:t>
            </a:r>
            <a:r>
              <a:rPr sz="2550" spc="1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215" dirty="0" smtClean="0">
                <a:solidFill>
                  <a:srgbClr val="4B5454"/>
                </a:solidFill>
                <a:latin typeface="Arial"/>
                <a:cs typeface="Arial"/>
              </a:rPr>
              <a:t>del</a:t>
            </a:r>
            <a:r>
              <a:rPr sz="2550" spc="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95" dirty="0" smtClean="0">
                <a:solidFill>
                  <a:srgbClr val="4B5454"/>
                </a:solidFill>
                <a:latin typeface="Arial"/>
                <a:cs typeface="Arial"/>
              </a:rPr>
              <a:t>Gobierno</a:t>
            </a:r>
            <a:r>
              <a:rPr sz="2550" spc="10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215" dirty="0" smtClean="0">
                <a:solidFill>
                  <a:srgbClr val="4B5454"/>
                </a:solidFill>
                <a:latin typeface="Arial"/>
                <a:cs typeface="Arial"/>
              </a:rPr>
              <a:t>del</a:t>
            </a:r>
            <a:r>
              <a:rPr sz="2550" spc="1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10" dirty="0" smtClean="0">
                <a:solidFill>
                  <a:srgbClr val="4B5454"/>
                </a:solidFill>
                <a:latin typeface="Arial"/>
                <a:cs typeface="Arial"/>
              </a:rPr>
              <a:t>Estado,</a:t>
            </a:r>
            <a:r>
              <a:rPr sz="2550" spc="-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14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550" spc="-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95" dirty="0" smtClean="0">
                <a:solidFill>
                  <a:srgbClr val="4B5454"/>
                </a:solidFill>
                <a:latin typeface="Arial"/>
                <a:cs typeface="Arial"/>
              </a:rPr>
              <a:t>cuales</a:t>
            </a:r>
            <a:r>
              <a:rPr sz="2550" spc="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95" dirty="0" smtClean="0">
                <a:solidFill>
                  <a:srgbClr val="4B5454"/>
                </a:solidFill>
                <a:latin typeface="Arial"/>
                <a:cs typeface="Arial"/>
              </a:rPr>
              <a:t>están</a:t>
            </a:r>
            <a:r>
              <a:rPr sz="2550" spc="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50" dirty="0" smtClean="0">
                <a:solidFill>
                  <a:srgbClr val="4B5454"/>
                </a:solidFill>
                <a:latin typeface="Arial"/>
                <a:cs typeface="Arial"/>
              </a:rPr>
              <a:t>orientados</a:t>
            </a:r>
            <a:r>
              <a:rPr sz="2550" spc="2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55" dirty="0" smtClean="0">
                <a:solidFill>
                  <a:srgbClr val="4B5454"/>
                </a:solidFill>
                <a:latin typeface="Arial"/>
                <a:cs typeface="Arial"/>
              </a:rPr>
              <a:t>a</a:t>
            </a:r>
            <a:r>
              <a:rPr sz="2550" spc="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45" dirty="0" smtClean="0">
                <a:solidFill>
                  <a:srgbClr val="4B5454"/>
                </a:solidFill>
                <a:latin typeface="Arial"/>
                <a:cs typeface="Arial"/>
              </a:rPr>
              <a:t>cubrir</a:t>
            </a:r>
            <a:r>
              <a:rPr sz="2550" spc="2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40" dirty="0" smtClean="0">
                <a:solidFill>
                  <a:srgbClr val="4B5454"/>
                </a:solidFill>
                <a:latin typeface="Arial"/>
                <a:cs typeface="Arial"/>
              </a:rPr>
              <a:t>las</a:t>
            </a:r>
            <a:r>
              <a:rPr sz="2550" spc="1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14" dirty="0" smtClean="0">
                <a:solidFill>
                  <a:srgbClr val="4B5454"/>
                </a:solidFill>
                <a:latin typeface="Arial"/>
                <a:cs typeface="Arial"/>
              </a:rPr>
              <a:t>necesidades</a:t>
            </a:r>
            <a:r>
              <a:rPr sz="2550" spc="1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265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550" spc="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85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2550" spc="-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50" dirty="0" smtClean="0">
                <a:solidFill>
                  <a:srgbClr val="4B5454"/>
                </a:solidFill>
                <a:latin typeface="Arial"/>
                <a:cs typeface="Arial"/>
              </a:rPr>
              <a:t>sociedad</a:t>
            </a:r>
            <a:r>
              <a:rPr sz="2550" spc="1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80" dirty="0" smtClean="0">
                <a:solidFill>
                  <a:srgbClr val="4B5454"/>
                </a:solidFill>
                <a:latin typeface="Arial"/>
                <a:cs typeface="Arial"/>
              </a:rPr>
              <a:t>en</a:t>
            </a:r>
            <a:r>
              <a:rPr sz="2550" spc="-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35" dirty="0" smtClean="0">
                <a:solidFill>
                  <a:srgbClr val="4B5454"/>
                </a:solidFill>
                <a:latin typeface="Arial"/>
                <a:cs typeface="Arial"/>
              </a:rPr>
              <a:t>general,</a:t>
            </a:r>
            <a:r>
              <a:rPr sz="2550" spc="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10" dirty="0" smtClean="0">
                <a:solidFill>
                  <a:srgbClr val="4B5454"/>
                </a:solidFill>
                <a:latin typeface="Arial"/>
                <a:cs typeface="Arial"/>
              </a:rPr>
              <a:t>dichas</a:t>
            </a:r>
            <a:r>
              <a:rPr sz="2550" spc="-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30" dirty="0" smtClean="0">
                <a:solidFill>
                  <a:srgbClr val="4B5454"/>
                </a:solidFill>
                <a:latin typeface="Arial"/>
                <a:cs typeface="Arial"/>
              </a:rPr>
              <a:t>funciones</a:t>
            </a:r>
            <a:r>
              <a:rPr sz="2550" spc="1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20" dirty="0" smtClean="0">
                <a:solidFill>
                  <a:srgbClr val="4B5454"/>
                </a:solidFill>
                <a:latin typeface="Arial"/>
                <a:cs typeface="Arial"/>
              </a:rPr>
              <a:t>son</a:t>
            </a:r>
            <a:r>
              <a:rPr sz="2550" spc="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65" dirty="0" smtClean="0">
                <a:solidFill>
                  <a:srgbClr val="4B5454"/>
                </a:solidFill>
                <a:latin typeface="Arial"/>
                <a:cs typeface="Arial"/>
              </a:rPr>
              <a:t>las</a:t>
            </a:r>
            <a:r>
              <a:rPr sz="2550" spc="-20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25" dirty="0" smtClean="0">
                <a:solidFill>
                  <a:srgbClr val="4B5454"/>
                </a:solidFill>
                <a:latin typeface="Arial"/>
                <a:cs typeface="Arial"/>
              </a:rPr>
              <a:t>siguientes</a:t>
            </a:r>
            <a:r>
              <a:rPr sz="2550" spc="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55" dirty="0" smtClean="0">
                <a:solidFill>
                  <a:srgbClr val="4B5454"/>
                </a:solidFill>
                <a:latin typeface="Arial"/>
                <a:cs typeface="Arial"/>
              </a:rPr>
              <a:t>(en</a:t>
            </a:r>
            <a:r>
              <a:rPr sz="2550" spc="-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50" dirty="0" smtClean="0">
                <a:solidFill>
                  <a:srgbClr val="4B5454"/>
                </a:solidFill>
                <a:latin typeface="Arial"/>
                <a:cs typeface="Arial"/>
              </a:rPr>
              <a:t>millones</a:t>
            </a:r>
            <a:r>
              <a:rPr sz="2550" spc="-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24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550" spc="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105" dirty="0" smtClean="0">
                <a:solidFill>
                  <a:srgbClr val="4B5454"/>
                </a:solidFill>
                <a:latin typeface="Arial"/>
                <a:cs typeface="Arial"/>
              </a:rPr>
              <a:t>pesos):</a:t>
            </a:r>
            <a:endParaRPr sz="2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49008" y="7085657"/>
            <a:ext cx="1925320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95" dirty="0" smtClean="0">
                <a:solidFill>
                  <a:srgbClr val="00A7BD"/>
                </a:solidFill>
                <a:latin typeface="Arial"/>
                <a:cs typeface="Arial"/>
              </a:rPr>
              <a:t>DESARR</a:t>
            </a:r>
            <a:endParaRPr sz="34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207268" y="12318815"/>
            <a:ext cx="592455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130" dirty="0" smtClean="0">
                <a:solidFill>
                  <a:srgbClr val="9419BA"/>
                </a:solidFill>
                <a:latin typeface="Arial"/>
                <a:cs typeface="Arial"/>
              </a:rPr>
              <a:t>IFI</a:t>
            </a:r>
            <a:endParaRPr sz="34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235955" y="12318815"/>
            <a:ext cx="962660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90" dirty="0" smtClean="0">
                <a:solidFill>
                  <a:srgbClr val="9419BA"/>
                </a:solidFill>
                <a:latin typeface="Arial"/>
                <a:cs typeface="Arial"/>
              </a:rPr>
              <a:t>NES</a:t>
            </a:r>
            <a:endParaRPr sz="345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50" i="1" spc="245" dirty="0" smtClean="0">
                <a:solidFill>
                  <a:srgbClr val="FDFDFD"/>
                </a:solidFill>
                <a:latin typeface="Times New Roman"/>
                <a:cs typeface="Times New Roman"/>
              </a:rPr>
              <a:t>PRESUPUESTO  </a:t>
            </a:r>
            <a:r>
              <a:rPr sz="1250" i="1" spc="60" dirty="0" smtClean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25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DE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32D72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32D72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32D72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32D72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32D72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32D72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32D72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32D72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32D72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287758" y="5021564"/>
            <a:ext cx="7018158" cy="28023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474" y="2046962"/>
            <a:ext cx="1632696" cy="13488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11604" y="4873721"/>
            <a:ext cx="15157272" cy="98692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95428" y="15376590"/>
            <a:ext cx="3241024" cy="1583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623825" y="15181642"/>
            <a:ext cx="877269" cy="353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229189" y="6241689"/>
            <a:ext cx="0" cy="362141"/>
          </a:xfrm>
          <a:custGeom>
            <a:avLst/>
            <a:gdLst/>
            <a:ahLst/>
            <a:cxnLst/>
            <a:rect l="l" t="t" r="r" b="b"/>
            <a:pathLst>
              <a:path h="362141">
                <a:moveTo>
                  <a:pt x="0" y="362141"/>
                </a:moveTo>
                <a:lnTo>
                  <a:pt x="0" y="0"/>
                </a:lnTo>
              </a:path>
            </a:pathLst>
          </a:custGeom>
          <a:ln w="16790">
            <a:solidFill>
              <a:srgbClr val="FFB24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475453" y="6326900"/>
            <a:ext cx="0" cy="255632"/>
          </a:xfrm>
          <a:custGeom>
            <a:avLst/>
            <a:gdLst/>
            <a:ahLst/>
            <a:cxnLst/>
            <a:rect l="l" t="t" r="r" b="b"/>
            <a:pathLst>
              <a:path h="255632">
                <a:moveTo>
                  <a:pt x="0" y="255632"/>
                </a:moveTo>
                <a:lnTo>
                  <a:pt x="0" y="0"/>
                </a:lnTo>
              </a:path>
            </a:pathLst>
          </a:custGeom>
          <a:ln w="11193">
            <a:solidFill>
              <a:srgbClr val="FFC16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508250" y="1143000"/>
            <a:ext cx="16459200" cy="3352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just">
              <a:lnSpc>
                <a:spcPct val="100000"/>
              </a:lnSpc>
            </a:pPr>
            <a:r>
              <a:rPr lang="es-MX" sz="4400" b="1" spc="430" dirty="0" smtClean="0">
                <a:solidFill>
                  <a:srgbClr val="4D5455"/>
                </a:solidFill>
                <a:latin typeface="Arial"/>
                <a:cs typeface="Arial"/>
              </a:rPr>
              <a:t>En el Presupuesto de Egresos 2022, se prioriza Salud para todos, Reactivación económica en el campo y mayor Seguridad de la población.</a:t>
            </a:r>
            <a:endParaRPr lang="es-MX" sz="4400" b="1" spc="430" dirty="0" smtClean="0">
              <a:solidFill>
                <a:srgbClr val="4D5455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615717" y="5410265"/>
            <a:ext cx="49530" cy="965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50" spc="-10" dirty="0" smtClean="0">
                <a:solidFill>
                  <a:srgbClr val="944C25"/>
                </a:solidFill>
                <a:latin typeface="Times New Roman"/>
                <a:cs typeface="Times New Roman"/>
              </a:rPr>
              <a:t>•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615717" y="5441606"/>
            <a:ext cx="72390" cy="1790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spc="-20" dirty="0" smtClean="0">
                <a:solidFill>
                  <a:srgbClr val="BF7A53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632507" y="5564713"/>
            <a:ext cx="49530" cy="965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50" spc="-10" dirty="0" smtClean="0">
                <a:solidFill>
                  <a:srgbClr val="A9663C"/>
                </a:solidFill>
                <a:latin typeface="Times New Roman"/>
                <a:cs typeface="Times New Roman"/>
              </a:rPr>
              <a:t>•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638106" y="5630874"/>
            <a:ext cx="57150" cy="1200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700" dirty="0" smtClean="0">
                <a:solidFill>
                  <a:srgbClr val="BF7A53"/>
                </a:solidFill>
                <a:latin typeface="Times New Roman"/>
                <a:cs typeface="Times New Roman"/>
              </a:rPr>
              <a:t>•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643705" y="5685354"/>
            <a:ext cx="64769" cy="1498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 smtClean="0">
                <a:solidFill>
                  <a:srgbClr val="A9663C"/>
                </a:solidFill>
                <a:latin typeface="Times New Roman"/>
                <a:cs typeface="Times New Roman"/>
              </a:rPr>
              <a:t>•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794821" y="5722638"/>
            <a:ext cx="79375" cy="2800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1010"/>
              </a:lnSpc>
            </a:pPr>
            <a:r>
              <a:rPr sz="900" spc="50" dirty="0" smtClean="0">
                <a:solidFill>
                  <a:srgbClr val="BF7A53"/>
                </a:solidFill>
                <a:latin typeface="Arial"/>
                <a:cs typeface="Arial"/>
              </a:rPr>
              <a:t>•</a:t>
            </a:r>
            <a:endParaRPr sz="900">
              <a:latin typeface="Arial"/>
              <a:cs typeface="Arial"/>
            </a:endParaRPr>
          </a:p>
          <a:p>
            <a:pPr marL="23495">
              <a:lnSpc>
                <a:spcPts val="505"/>
              </a:lnSpc>
            </a:pPr>
            <a:r>
              <a:rPr sz="550" spc="50" dirty="0" smtClean="0">
                <a:solidFill>
                  <a:srgbClr val="A9663C"/>
                </a:solidFill>
                <a:latin typeface="Times New Roman"/>
                <a:cs typeface="Times New Roman"/>
              </a:rPr>
              <a:t>•</a:t>
            </a:r>
            <a:endParaRPr sz="550">
              <a:latin typeface="Times New Roman"/>
              <a:cs typeface="Times New Roman"/>
            </a:endParaRPr>
          </a:p>
          <a:p>
            <a:pPr marL="34925">
              <a:lnSpc>
                <a:spcPts val="585"/>
              </a:lnSpc>
            </a:pPr>
            <a:r>
              <a:rPr sz="550" spc="50" dirty="0" smtClean="0">
                <a:solidFill>
                  <a:srgbClr val="BF7A53"/>
                </a:solidFill>
                <a:latin typeface="Times New Roman"/>
                <a:cs typeface="Times New Roman"/>
              </a:rPr>
              <a:t>•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822802" y="5971712"/>
            <a:ext cx="67945" cy="1892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755"/>
              </a:lnSpc>
            </a:pPr>
            <a:r>
              <a:rPr sz="700" dirty="0" smtClean="0">
                <a:solidFill>
                  <a:srgbClr val="A9663C"/>
                </a:solidFill>
                <a:latin typeface="Times New Roman"/>
                <a:cs typeface="Times New Roman"/>
              </a:rPr>
              <a:t>•</a:t>
            </a:r>
            <a:endParaRPr sz="700">
              <a:latin typeface="Times New Roman"/>
              <a:cs typeface="Times New Roman"/>
            </a:endParaRPr>
          </a:p>
          <a:p>
            <a:pPr marL="23495">
              <a:lnSpc>
                <a:spcPts val="630"/>
              </a:lnSpc>
            </a:pPr>
            <a:r>
              <a:rPr sz="700" dirty="0" smtClean="0">
                <a:solidFill>
                  <a:srgbClr val="A9663C"/>
                </a:solidFill>
                <a:latin typeface="Times New Roman"/>
                <a:cs typeface="Times New Roman"/>
              </a:rPr>
              <a:t>•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772432" y="6098506"/>
            <a:ext cx="64769" cy="127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750" spc="40" dirty="0" smtClean="0">
                <a:solidFill>
                  <a:srgbClr val="C05A00"/>
                </a:solidFill>
                <a:latin typeface="Times New Roman"/>
                <a:cs typeface="Times New Roman"/>
              </a:rPr>
              <a:t>•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529875" y="6216696"/>
            <a:ext cx="1557020" cy="4724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64135" algn="r">
              <a:lnSpc>
                <a:spcPts val="730"/>
              </a:lnSpc>
            </a:pPr>
            <a:r>
              <a:rPr sz="700" dirty="0" smtClean="0">
                <a:solidFill>
                  <a:srgbClr val="BF7A53"/>
                </a:solidFill>
                <a:latin typeface="Times New Roman"/>
                <a:cs typeface="Times New Roman"/>
              </a:rPr>
              <a:t>•</a:t>
            </a:r>
            <a:endParaRPr sz="700">
              <a:latin typeface="Times New Roman"/>
              <a:cs typeface="Times New Roman"/>
            </a:endParaRPr>
          </a:p>
          <a:p>
            <a:pPr marR="58419" algn="r">
              <a:lnSpc>
                <a:spcPts val="1700"/>
              </a:lnSpc>
              <a:tabLst>
                <a:tab pos="1452880" algn="l"/>
              </a:tabLst>
            </a:pPr>
            <a:r>
              <a:rPr sz="3000" spc="1205" dirty="0" smtClean="0">
                <a:solidFill>
                  <a:srgbClr val="FFAC25"/>
                </a:solidFill>
                <a:latin typeface="Arial"/>
                <a:cs typeface="Arial"/>
              </a:rPr>
              <a:t>-</a:t>
            </a:r>
            <a:r>
              <a:rPr sz="2500" spc="-385" dirty="0" smtClean="0">
                <a:solidFill>
                  <a:srgbClr val="FFAC25"/>
                </a:solidFill>
                <a:latin typeface="Arial"/>
                <a:cs typeface="Arial"/>
              </a:rPr>
              <a:t>.......	</a:t>
            </a:r>
            <a:r>
              <a:rPr sz="825" spc="75" baseline="176767" dirty="0" smtClean="0">
                <a:solidFill>
                  <a:srgbClr val="A9663C"/>
                </a:solidFill>
                <a:latin typeface="Times New Roman"/>
                <a:cs typeface="Times New Roman"/>
              </a:rPr>
              <a:t>•</a:t>
            </a:r>
            <a:endParaRPr sz="825" baseline="176767">
              <a:latin typeface="Times New Roman"/>
              <a:cs typeface="Times New Roman"/>
            </a:endParaRPr>
          </a:p>
          <a:p>
            <a:pPr marR="12700" algn="r">
              <a:lnSpc>
                <a:spcPts val="1019"/>
              </a:lnSpc>
            </a:pPr>
            <a:r>
              <a:rPr sz="2000" spc="630" dirty="0" smtClean="0">
                <a:solidFill>
                  <a:srgbClr val="FFAC25"/>
                </a:solidFill>
                <a:latin typeface="Arial"/>
                <a:cs typeface="Arial"/>
              </a:rPr>
              <a:t>_</a:t>
            </a:r>
            <a:r>
              <a:rPr sz="2000" spc="-135" dirty="0" smtClean="0">
                <a:solidFill>
                  <a:srgbClr val="FFAC25"/>
                </a:solidFill>
                <a:latin typeface="Arial"/>
                <a:cs typeface="Arial"/>
              </a:rPr>
              <a:t>,</a:t>
            </a:r>
            <a:r>
              <a:rPr sz="750" spc="-240" baseline="22222" dirty="0" smtClean="0">
                <a:solidFill>
                  <a:srgbClr val="A9663C"/>
                </a:solidFill>
                <a:latin typeface="Times New Roman"/>
                <a:cs typeface="Times New Roman"/>
              </a:rPr>
              <a:t>•</a:t>
            </a:r>
            <a:r>
              <a:rPr sz="2000" spc="-80" dirty="0" smtClean="0">
                <a:solidFill>
                  <a:srgbClr val="A9663C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6166352" y="6235746"/>
            <a:ext cx="731520" cy="4235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69215" algn="r">
              <a:lnSpc>
                <a:spcPct val="100000"/>
              </a:lnSpc>
            </a:pPr>
            <a:r>
              <a:rPr sz="550" spc="50" dirty="0" smtClean="0">
                <a:solidFill>
                  <a:srgbClr val="A9663C"/>
                </a:solidFill>
                <a:latin typeface="Times New Roman"/>
                <a:cs typeface="Times New Roman"/>
              </a:rPr>
              <a:t>•</a:t>
            </a:r>
            <a:endParaRPr sz="550">
              <a:latin typeface="Times New Roman"/>
              <a:cs typeface="Times New Roman"/>
            </a:endParaRPr>
          </a:p>
          <a:p>
            <a:pPr marR="58419" algn="r">
              <a:lnSpc>
                <a:spcPts val="585"/>
              </a:lnSpc>
            </a:pPr>
            <a:r>
              <a:rPr sz="550" spc="50" dirty="0" smtClean="0">
                <a:solidFill>
                  <a:srgbClr val="BF7A53"/>
                </a:solidFill>
                <a:latin typeface="Times New Roman"/>
                <a:cs typeface="Times New Roman"/>
              </a:rPr>
              <a:t>•</a:t>
            </a:r>
            <a:endParaRPr sz="550">
              <a:latin typeface="Times New Roman"/>
              <a:cs typeface="Times New Roman"/>
            </a:endParaRPr>
          </a:p>
          <a:p>
            <a:pPr marR="12700" algn="r">
              <a:lnSpc>
                <a:spcPts val="1789"/>
              </a:lnSpc>
            </a:pPr>
            <a:r>
              <a:rPr sz="500" spc="-4985" dirty="0" smtClean="0">
                <a:solidFill>
                  <a:srgbClr val="D9946A"/>
                </a:solidFill>
                <a:latin typeface="Times New Roman"/>
                <a:cs typeface="Times New Roman"/>
              </a:rPr>
              <a:t>'</a:t>
            </a:r>
            <a:r>
              <a:rPr sz="2625" spc="-15" baseline="-6349" dirty="0" smtClean="0">
                <a:solidFill>
                  <a:srgbClr val="A9663C"/>
                </a:solidFill>
                <a:latin typeface="Arial"/>
                <a:cs typeface="Arial"/>
              </a:rPr>
              <a:t>.</a:t>
            </a:r>
            <a:endParaRPr sz="2625" baseline="-6349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875081" y="6513708"/>
            <a:ext cx="194945" cy="895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00" i="1" spc="425" dirty="0" smtClean="0">
                <a:solidFill>
                  <a:srgbClr val="FFAC25"/>
                </a:solidFill>
                <a:latin typeface="Times New Roman"/>
                <a:cs typeface="Times New Roman"/>
              </a:rPr>
              <a:t>_J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410589" y="13153378"/>
            <a:ext cx="1919605" cy="4159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35255" indent="-123189">
              <a:lnSpc>
                <a:spcPct val="100000"/>
              </a:lnSpc>
              <a:buClr>
                <a:srgbClr val="2C69A2"/>
              </a:buClr>
              <a:buFont typeface="Times New Roman"/>
              <a:buChar char="·"/>
              <a:tabLst>
                <a:tab pos="135255" algn="l"/>
              </a:tabLst>
            </a:pPr>
            <a:r>
              <a:rPr sz="2650" b="1" spc="-320" dirty="0" smtClean="0">
                <a:solidFill>
                  <a:srgbClr val="00297A"/>
                </a:solidFill>
                <a:latin typeface="Times New Roman"/>
                <a:cs typeface="Times New Roman"/>
              </a:rPr>
              <a:t>CHIHUAHUA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203505" y="13488491"/>
            <a:ext cx="51435" cy="1422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850" spc="-15" dirty="0" smtClean="0">
                <a:solidFill>
                  <a:srgbClr val="89A4C4"/>
                </a:solidFill>
                <a:latin typeface="Times New Roman"/>
                <a:cs typeface="Times New Roman"/>
              </a:rPr>
              <a:t>.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556113" y="13488491"/>
            <a:ext cx="1821814" cy="1422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850" spc="215" dirty="0" smtClean="0">
                <a:solidFill>
                  <a:srgbClr val="757575"/>
                </a:solidFill>
                <a:latin typeface="Times New Roman"/>
                <a:cs typeface="Times New Roman"/>
              </a:rPr>
              <a:t>GOBIERNO   </a:t>
            </a:r>
            <a:r>
              <a:rPr sz="850" spc="45" dirty="0" smtClean="0">
                <a:solidFill>
                  <a:srgbClr val="757575"/>
                </a:solidFill>
                <a:latin typeface="Times New Roman"/>
                <a:cs typeface="Times New Roman"/>
              </a:rPr>
              <a:t> </a:t>
            </a:r>
            <a:r>
              <a:rPr sz="850" spc="90" dirty="0" smtClean="0">
                <a:solidFill>
                  <a:srgbClr val="757575"/>
                </a:solidFill>
                <a:latin typeface="Times New Roman"/>
                <a:cs typeface="Times New Roman"/>
              </a:rPr>
              <a:t>DEL   </a:t>
            </a:r>
            <a:r>
              <a:rPr sz="850" spc="-65" dirty="0" smtClean="0">
                <a:solidFill>
                  <a:srgbClr val="757575"/>
                </a:solidFill>
                <a:latin typeface="Times New Roman"/>
                <a:cs typeface="Times New Roman"/>
              </a:rPr>
              <a:t> </a:t>
            </a:r>
            <a:r>
              <a:rPr sz="850" spc="160" dirty="0" smtClean="0">
                <a:solidFill>
                  <a:srgbClr val="757575"/>
                </a:solidFill>
                <a:latin typeface="Times New Roman"/>
                <a:cs typeface="Times New Roman"/>
              </a:rPr>
              <a:t>ESTADO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686464" y="13656898"/>
            <a:ext cx="551044" cy="270116"/>
          </a:xfrm>
          <a:custGeom>
            <a:avLst/>
            <a:gdLst/>
            <a:ahLst/>
            <a:cxnLst/>
            <a:rect l="l" t="t" r="r" b="b"/>
            <a:pathLst>
              <a:path w="551044" h="270116">
                <a:moveTo>
                  <a:pt x="0" y="0"/>
                </a:moveTo>
                <a:lnTo>
                  <a:pt x="551044" y="0"/>
                </a:lnTo>
                <a:lnTo>
                  <a:pt x="551044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36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281703" y="13656898"/>
            <a:ext cx="1013616" cy="270116"/>
          </a:xfrm>
          <a:custGeom>
            <a:avLst/>
            <a:gdLst/>
            <a:ahLst/>
            <a:cxnLst/>
            <a:rect l="l" t="t" r="r" b="b"/>
            <a:pathLst>
              <a:path w="1013616" h="270116">
                <a:moveTo>
                  <a:pt x="0" y="0"/>
                </a:moveTo>
                <a:lnTo>
                  <a:pt x="1013616" y="0"/>
                </a:lnTo>
                <a:lnTo>
                  <a:pt x="1013616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7C119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1679247" y="13665874"/>
            <a:ext cx="1624330" cy="2476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550" spc="-65" dirty="0" smtClean="0">
                <a:solidFill>
                  <a:srgbClr val="FDFAFB"/>
                </a:solidFill>
                <a:latin typeface="Arial"/>
                <a:cs typeface="Arial"/>
              </a:rPr>
              <a:t>Juntos</a:t>
            </a:r>
            <a:r>
              <a:rPr sz="1550" spc="60" dirty="0" smtClean="0">
                <a:solidFill>
                  <a:srgbClr val="FDFAFB"/>
                </a:solidFill>
                <a:latin typeface="Arial"/>
                <a:cs typeface="Arial"/>
              </a:rPr>
              <a:t> </a:t>
            </a:r>
            <a:r>
              <a:rPr sz="1550" spc="30" dirty="0" smtClean="0">
                <a:solidFill>
                  <a:srgbClr val="FDFAFB"/>
                </a:solidFill>
                <a:latin typeface="Arial"/>
                <a:cs typeface="Arial"/>
              </a:rPr>
              <a:t>S</a:t>
            </a:r>
            <a:r>
              <a:rPr sz="1550" spc="80" dirty="0" smtClean="0">
                <a:solidFill>
                  <a:srgbClr val="FDFAFB"/>
                </a:solidFill>
                <a:latin typeface="Arial"/>
                <a:cs typeface="Arial"/>
              </a:rPr>
              <a:t>Í</a:t>
            </a:r>
            <a:r>
              <a:rPr sz="1550" spc="-20" dirty="0" smtClean="0">
                <a:solidFill>
                  <a:srgbClr val="FDFAFB"/>
                </a:solidFill>
                <a:latin typeface="Arial"/>
                <a:cs typeface="Arial"/>
              </a:rPr>
              <a:t>podemos</a:t>
            </a:r>
            <a:endParaRPr sz="15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750212" y="14310897"/>
            <a:ext cx="2501900" cy="1644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25" dirty="0" smtClean="0">
                <a:solidFill>
                  <a:srgbClr val="00297A"/>
                </a:solidFill>
                <a:latin typeface="Arial"/>
                <a:cs typeface="Arial"/>
              </a:rPr>
              <a:t>GOBIERNO</a:t>
            </a:r>
            <a:r>
              <a:rPr sz="1000" spc="100" dirty="0" smtClean="0">
                <a:solidFill>
                  <a:srgbClr val="00297A"/>
                </a:solidFill>
                <a:latin typeface="Arial"/>
                <a:cs typeface="Arial"/>
              </a:rPr>
              <a:t> </a:t>
            </a:r>
            <a:r>
              <a:rPr sz="1000" spc="-30" dirty="0" smtClean="0">
                <a:solidFill>
                  <a:srgbClr val="00297A"/>
                </a:solidFill>
                <a:latin typeface="Arial"/>
                <a:cs typeface="Arial"/>
              </a:rPr>
              <a:t>DEL</a:t>
            </a:r>
            <a:r>
              <a:rPr sz="1000" spc="-45" dirty="0" smtClean="0">
                <a:solidFill>
                  <a:srgbClr val="00297A"/>
                </a:solidFill>
                <a:latin typeface="Arial"/>
                <a:cs typeface="Arial"/>
              </a:rPr>
              <a:t> ESTADO</a:t>
            </a:r>
            <a:r>
              <a:rPr sz="1000" spc="15" dirty="0" smtClean="0">
                <a:solidFill>
                  <a:srgbClr val="00297A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00297A"/>
                </a:solidFill>
                <a:latin typeface="Arial"/>
                <a:cs typeface="Arial"/>
              </a:rPr>
              <a:t>DE</a:t>
            </a:r>
            <a:r>
              <a:rPr sz="1000" spc="-75" dirty="0" smtClean="0">
                <a:solidFill>
                  <a:srgbClr val="00297A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00297A"/>
                </a:solidFill>
                <a:latin typeface="Arial"/>
                <a:cs typeface="Arial"/>
              </a:rPr>
              <a:t>CHIHUAHUA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35222" cy="14426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12935" y="1035665"/>
            <a:ext cx="4910274" cy="755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69421" y="1035665"/>
            <a:ext cx="5348909" cy="7554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64198" y="1937304"/>
            <a:ext cx="10454132" cy="1705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318330" y="5482936"/>
            <a:ext cx="5799728" cy="66891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849116" y="5909386"/>
            <a:ext cx="1242798" cy="9613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079730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535223" y="2470728"/>
            <a:ext cx="17313894" cy="271087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16865" marR="12700" indent="-304800" algn="just">
              <a:lnSpc>
                <a:spcPct val="118200"/>
              </a:lnSpc>
              <a:tabLst>
                <a:tab pos="2839085" algn="l"/>
              </a:tabLst>
            </a:pPr>
            <a:r>
              <a:rPr lang="es-MX" sz="3450" spc="60" dirty="0" smtClean="0">
                <a:solidFill>
                  <a:srgbClr val="4B5455"/>
                </a:solidFill>
                <a:latin typeface="Arial"/>
                <a:cs typeface="Arial"/>
              </a:rPr>
              <a:t>  Es un conjunto de procedimientos y recursos, usados con pericia y habilidad, que utilizan las administraciones públicas para planear, coordinar y controlar, por medio de presupuestos, todas sus funciones y operaciones, con el fin de que obtenga el máximo rendimiento de sus recursos. </a:t>
            </a:r>
            <a:endParaRPr lang="es-MX" sz="3450" spc="60" dirty="0" smtClean="0">
              <a:solidFill>
                <a:srgbClr val="4B5455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631175" y="3096521"/>
            <a:ext cx="195580" cy="1422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850" i="1" spc="905" dirty="0" smtClean="0">
                <a:solidFill>
                  <a:srgbClr val="4B5455"/>
                </a:solidFill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5583208" y="3096521"/>
            <a:ext cx="138430" cy="1422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850" spc="585" dirty="0" smtClean="0">
                <a:solidFill>
                  <a:srgbClr val="4B5455"/>
                </a:solidFill>
                <a:latin typeface="Times New Roman"/>
                <a:cs typeface="Times New Roman"/>
              </a:rPr>
              <a:t>•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184792" y="7513332"/>
            <a:ext cx="186690" cy="1422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850" i="1" spc="840" dirty="0" smtClean="0">
                <a:solidFill>
                  <a:srgbClr val="4B5455"/>
                </a:solidFill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322136" y="5364214"/>
            <a:ext cx="10598818" cy="966822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23215" marR="12700" indent="-311150" algn="just">
              <a:lnSpc>
                <a:spcPct val="134400"/>
              </a:lnSpc>
              <a:tabLst>
                <a:tab pos="1096645" algn="l"/>
                <a:tab pos="2071370" algn="l"/>
                <a:tab pos="2674620" algn="l"/>
                <a:tab pos="3710304" algn="l"/>
                <a:tab pos="5062855" algn="l"/>
                <a:tab pos="6908800" algn="l"/>
                <a:tab pos="8279130" algn="l"/>
                <a:tab pos="9083675" algn="l"/>
                <a:tab pos="9711055" algn="l"/>
              </a:tabLst>
            </a:pPr>
            <a:r>
              <a:rPr lang="es-MX" sz="3450" spc="325" dirty="0" smtClean="0">
                <a:solidFill>
                  <a:srgbClr val="4B5455"/>
                </a:solidFill>
                <a:latin typeface="Arial"/>
                <a:cs typeface="Arial"/>
              </a:rPr>
              <a:t>  El Gobierno actual implementó el Acuerdo de Austeridad, conforme el cual se busca asegurar la eficiencia y eficacia en el uso de recursos públicos, así como la sustentabilidad e incremento de los ingresos del Estado. Dentro de los pilares estratégicos de dicho programa, se encuentra un ajuste sustancial y multianual del gasto operativo. Este ajuste al gasto será implementado a través de una mejor utilización de los activos del Estado así como reduciendo el gasto del Gobierno.</a:t>
            </a:r>
            <a:endParaRPr lang="es-MX" sz="3450" spc="325" dirty="0" smtClean="0">
              <a:solidFill>
                <a:srgbClr val="4B5455"/>
              </a:solidFill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50" i="1" spc="245" dirty="0" smtClean="0">
                <a:solidFill>
                  <a:srgbClr val="FDFDFD"/>
                </a:solidFill>
                <a:latin typeface="Times New Roman"/>
                <a:cs typeface="Times New Roman"/>
              </a:rPr>
              <a:t>PRESUPUESTO  </a:t>
            </a:r>
            <a:r>
              <a:rPr sz="1250" i="1" spc="60" dirty="0" smtClean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25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DE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spc="110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77" name="object 7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478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478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478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478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35222" cy="14426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43993" y="1145324"/>
            <a:ext cx="7785769" cy="9260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34335" y="2241911"/>
            <a:ext cx="8200035" cy="194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31809" y="4203584"/>
            <a:ext cx="6530786" cy="6896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849116" y="5909386"/>
            <a:ext cx="1242798" cy="9613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86964" y="7450701"/>
            <a:ext cx="0" cy="444727"/>
          </a:xfrm>
          <a:custGeom>
            <a:avLst/>
            <a:gdLst/>
            <a:ahLst/>
            <a:cxnLst/>
            <a:rect l="l" t="t" r="r" b="b"/>
            <a:pathLst>
              <a:path h="444727">
                <a:moveTo>
                  <a:pt x="0" y="444727"/>
                </a:moveTo>
                <a:lnTo>
                  <a:pt x="0" y="0"/>
                </a:lnTo>
              </a:path>
            </a:pathLst>
          </a:custGeom>
          <a:ln w="36552">
            <a:solidFill>
              <a:srgbClr val="FF914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079730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515940" y="3107239"/>
            <a:ext cx="9507937" cy="67739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just">
              <a:lnSpc>
                <a:spcPct val="100000"/>
              </a:lnSpc>
              <a:tabLst>
                <a:tab pos="737235" algn="l"/>
              </a:tabLst>
            </a:pPr>
            <a:r>
              <a:rPr lang="es-MX" sz="5000" spc="60" dirty="0" smtClean="0">
                <a:solidFill>
                  <a:srgbClr val="4B5455"/>
                </a:solidFill>
                <a:latin typeface="Arial"/>
                <a:cs typeface="Arial"/>
              </a:rPr>
              <a:t>Es la verificación del desempeño del nivel de cumplimiento de los objetivos y metas de los programas presupuestarios. El seguimiento continuo permite evaluar las estrategias y adecuarlas a las circunstancias variables además de contribuir a la toma de decisiones con información de calidad para la asignación y reasignación del gasto.</a:t>
            </a:r>
            <a:endParaRPr lang="es-MX" sz="5000" spc="60" dirty="0" smtClean="0">
              <a:solidFill>
                <a:srgbClr val="4B5455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50" i="1" spc="245" dirty="0" smtClean="0">
                <a:solidFill>
                  <a:srgbClr val="FDFDFD"/>
                </a:solidFill>
                <a:latin typeface="Times New Roman"/>
                <a:cs typeface="Times New Roman"/>
              </a:rPr>
              <a:t>PRESUPUESTO  </a:t>
            </a:r>
            <a:r>
              <a:rPr sz="1250" i="1" spc="60" dirty="0" smtClean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25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DE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spc="110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478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478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478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478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515940" cy="152181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07884" y="523925"/>
            <a:ext cx="6311468" cy="1230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8430" y="6067782"/>
            <a:ext cx="523925" cy="328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09830" y="5970308"/>
            <a:ext cx="2765836" cy="426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849116" y="6469864"/>
            <a:ext cx="1242798" cy="9052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079730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18511" y="1904456"/>
            <a:ext cx="17164050" cy="11150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83185" indent="29845" algn="just">
              <a:lnSpc>
                <a:spcPct val="115399"/>
              </a:lnSpc>
            </a:pPr>
            <a:r>
              <a:rPr sz="2650" spc="-45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2650" spc="-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85" dirty="0" smtClean="0">
                <a:solidFill>
                  <a:srgbClr val="4B5454"/>
                </a:solidFill>
                <a:latin typeface="Arial"/>
                <a:cs typeface="Arial"/>
              </a:rPr>
              <a:t>evaluación</a:t>
            </a:r>
            <a:r>
              <a:rPr sz="2650" spc="1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5" dirty="0" smtClean="0">
                <a:solidFill>
                  <a:srgbClr val="4B5454"/>
                </a:solidFill>
                <a:latin typeface="Arial"/>
                <a:cs typeface="Arial"/>
              </a:rPr>
              <a:t>se</a:t>
            </a:r>
            <a:r>
              <a:rPr sz="2650" spc="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05" dirty="0" smtClean="0">
                <a:solidFill>
                  <a:srgbClr val="4B5454"/>
                </a:solidFill>
                <a:latin typeface="Arial"/>
                <a:cs typeface="Arial"/>
              </a:rPr>
              <a:t>refiere</a:t>
            </a:r>
            <a:r>
              <a:rPr sz="2650" spc="-11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30" dirty="0" smtClean="0">
                <a:solidFill>
                  <a:srgbClr val="4B5454"/>
                </a:solidFill>
                <a:latin typeface="Arial"/>
                <a:cs typeface="Arial"/>
              </a:rPr>
              <a:t>al</a:t>
            </a:r>
            <a:r>
              <a:rPr sz="2650" spc="-1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40" dirty="0" smtClean="0">
                <a:solidFill>
                  <a:srgbClr val="4B5454"/>
                </a:solidFill>
                <a:latin typeface="Arial"/>
                <a:cs typeface="Arial"/>
              </a:rPr>
              <a:t>análisis</a:t>
            </a:r>
            <a:r>
              <a:rPr sz="2650" spc="-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80" dirty="0" smtClean="0">
                <a:solidFill>
                  <a:srgbClr val="4B5454"/>
                </a:solidFill>
                <a:latin typeface="Arial"/>
                <a:cs typeface="Arial"/>
              </a:rPr>
              <a:t>sistemático</a:t>
            </a:r>
            <a:r>
              <a:rPr sz="2650" spc="1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850" spc="7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850" spc="-5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650" spc="155" dirty="0" smtClean="0">
                <a:solidFill>
                  <a:srgbClr val="4B5454"/>
                </a:solidFill>
                <a:latin typeface="Arial"/>
                <a:cs typeface="Arial"/>
              </a:rPr>
              <a:t>objetivo</a:t>
            </a:r>
            <a:r>
              <a:rPr sz="2650" spc="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35" dirty="0" smtClean="0">
                <a:solidFill>
                  <a:srgbClr val="4B5454"/>
                </a:solidFill>
                <a:latin typeface="Arial"/>
                <a:cs typeface="Arial"/>
              </a:rPr>
              <a:t>de </a:t>
            </a:r>
            <a:r>
              <a:rPr sz="2650" spc="9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650" spc="-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25" dirty="0" smtClean="0">
                <a:solidFill>
                  <a:srgbClr val="4B5454"/>
                </a:solidFill>
                <a:latin typeface="Arial"/>
                <a:cs typeface="Arial"/>
              </a:rPr>
              <a:t>programas</a:t>
            </a:r>
            <a:r>
              <a:rPr sz="2650" spc="-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04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650" spc="-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55" dirty="0" smtClean="0">
                <a:solidFill>
                  <a:srgbClr val="4B5454"/>
                </a:solidFill>
                <a:latin typeface="Arial"/>
                <a:cs typeface="Arial"/>
              </a:rPr>
              <a:t>gobierno,</a:t>
            </a:r>
            <a:r>
              <a:rPr sz="2650" spc="-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75" dirty="0" smtClean="0">
                <a:solidFill>
                  <a:srgbClr val="4B5454"/>
                </a:solidFill>
                <a:latin typeface="Arial"/>
                <a:cs typeface="Arial"/>
              </a:rPr>
              <a:t>que</a:t>
            </a:r>
            <a:r>
              <a:rPr sz="2650" spc="-1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30" dirty="0" smtClean="0">
                <a:solidFill>
                  <a:srgbClr val="4B5454"/>
                </a:solidFill>
                <a:latin typeface="Arial"/>
                <a:cs typeface="Arial"/>
              </a:rPr>
              <a:t>tienen</a:t>
            </a:r>
            <a:r>
              <a:rPr sz="2650" spc="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75" dirty="0" smtClean="0">
                <a:solidFill>
                  <a:srgbClr val="4B5454"/>
                </a:solidFill>
                <a:latin typeface="Arial"/>
                <a:cs typeface="Arial"/>
              </a:rPr>
              <a:t>como</a:t>
            </a:r>
            <a:r>
              <a:rPr sz="2650" spc="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50" dirty="0" smtClean="0">
                <a:solidFill>
                  <a:srgbClr val="4B5454"/>
                </a:solidFill>
                <a:latin typeface="Arial"/>
                <a:cs typeface="Arial"/>
              </a:rPr>
              <a:t>finalidad</a:t>
            </a:r>
            <a:r>
              <a:rPr sz="2650" spc="1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25" dirty="0" smtClean="0">
                <a:solidFill>
                  <a:srgbClr val="4B5454"/>
                </a:solidFill>
                <a:latin typeface="Arial"/>
                <a:cs typeface="Arial"/>
              </a:rPr>
              <a:t>determinar</a:t>
            </a:r>
            <a:r>
              <a:rPr sz="2650" spc="2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30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2650" spc="-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75" dirty="0" smtClean="0">
                <a:solidFill>
                  <a:srgbClr val="4B5454"/>
                </a:solidFill>
                <a:latin typeface="Arial"/>
                <a:cs typeface="Arial"/>
              </a:rPr>
              <a:t>logro</a:t>
            </a:r>
            <a:r>
              <a:rPr sz="2650" spc="-1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04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650" spc="-1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0" dirty="0" smtClean="0">
                <a:solidFill>
                  <a:srgbClr val="4B5454"/>
                </a:solidFill>
                <a:latin typeface="Arial"/>
                <a:cs typeface="Arial"/>
              </a:rPr>
              <a:t>sus</a:t>
            </a:r>
            <a:r>
              <a:rPr sz="2650" spc="-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25" dirty="0" smtClean="0">
                <a:solidFill>
                  <a:srgbClr val="4B5454"/>
                </a:solidFill>
                <a:latin typeface="Arial"/>
                <a:cs typeface="Arial"/>
              </a:rPr>
              <a:t>objetivos</a:t>
            </a:r>
            <a:r>
              <a:rPr sz="2650" spc="-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850" spc="7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850" spc="4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650" spc="75" dirty="0" smtClean="0">
                <a:solidFill>
                  <a:srgbClr val="4B5454"/>
                </a:solidFill>
                <a:latin typeface="Arial"/>
                <a:cs typeface="Arial"/>
              </a:rPr>
              <a:t>metas,</a:t>
            </a:r>
            <a:r>
              <a:rPr sz="2650" spc="-229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35" dirty="0" smtClean="0">
                <a:solidFill>
                  <a:srgbClr val="4B5454"/>
                </a:solidFill>
                <a:latin typeface="Arial"/>
                <a:cs typeface="Arial"/>
              </a:rPr>
              <a:t>así</a:t>
            </a:r>
            <a:r>
              <a:rPr sz="2650" spc="-3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75" dirty="0" smtClean="0">
                <a:solidFill>
                  <a:srgbClr val="4B5454"/>
                </a:solidFill>
                <a:latin typeface="Arial"/>
                <a:cs typeface="Arial"/>
              </a:rPr>
              <a:t>como</a:t>
            </a:r>
            <a:r>
              <a:rPr sz="2650" spc="-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55" dirty="0" smtClean="0">
                <a:solidFill>
                  <a:srgbClr val="4B5454"/>
                </a:solidFill>
                <a:latin typeface="Arial"/>
                <a:cs typeface="Arial"/>
              </a:rPr>
              <a:t>su</a:t>
            </a:r>
            <a:r>
              <a:rPr sz="2650" spc="-1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95" dirty="0" smtClean="0">
                <a:solidFill>
                  <a:srgbClr val="4B5454"/>
                </a:solidFill>
                <a:latin typeface="Arial"/>
                <a:cs typeface="Arial"/>
              </a:rPr>
              <a:t>eficiencia,</a:t>
            </a:r>
            <a:r>
              <a:rPr sz="2650" spc="-20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75" dirty="0" smtClean="0">
                <a:solidFill>
                  <a:srgbClr val="4B5454"/>
                </a:solidFill>
                <a:latin typeface="Arial"/>
                <a:cs typeface="Arial"/>
              </a:rPr>
              <a:t>eficacia,</a:t>
            </a:r>
            <a:r>
              <a:rPr sz="2650" spc="-1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10" dirty="0" smtClean="0">
                <a:solidFill>
                  <a:srgbClr val="4B5454"/>
                </a:solidFill>
                <a:latin typeface="Arial"/>
                <a:cs typeface="Arial"/>
              </a:rPr>
              <a:t>calidad,</a:t>
            </a:r>
            <a:r>
              <a:rPr sz="2650" spc="-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80" dirty="0" smtClean="0">
                <a:solidFill>
                  <a:srgbClr val="4B5454"/>
                </a:solidFill>
                <a:latin typeface="Arial"/>
                <a:cs typeface="Arial"/>
              </a:rPr>
              <a:t>resultados,</a:t>
            </a:r>
            <a:r>
              <a:rPr sz="2650" spc="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70" dirty="0" smtClean="0">
                <a:solidFill>
                  <a:srgbClr val="4B5454"/>
                </a:solidFill>
                <a:latin typeface="Arial"/>
                <a:cs typeface="Arial"/>
              </a:rPr>
              <a:t>impacto</a:t>
            </a:r>
            <a:r>
              <a:rPr sz="2650" spc="3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850" spc="7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 </a:t>
            </a:r>
            <a:r>
              <a:rPr sz="2850" spc="-24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650" spc="120" dirty="0" smtClean="0">
                <a:solidFill>
                  <a:srgbClr val="4B5454"/>
                </a:solidFill>
                <a:latin typeface="Arial"/>
                <a:cs typeface="Arial"/>
              </a:rPr>
              <a:t>sostenibilidad. </a:t>
            </a:r>
            <a:r>
              <a:rPr sz="2650" spc="-2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25" dirty="0" smtClean="0">
                <a:solidFill>
                  <a:srgbClr val="4B5454"/>
                </a:solidFill>
                <a:latin typeface="Arial"/>
                <a:cs typeface="Arial"/>
              </a:rPr>
              <a:t>Con </a:t>
            </a:r>
            <a:r>
              <a:rPr sz="2650" spc="-1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50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2650" spc="2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50" dirty="0" smtClean="0">
                <a:solidFill>
                  <a:srgbClr val="4B5454"/>
                </a:solidFill>
                <a:latin typeface="Arial"/>
                <a:cs typeface="Arial"/>
              </a:rPr>
              <a:t>finalidad </a:t>
            </a:r>
            <a:r>
              <a:rPr sz="2650" spc="-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04" dirty="0" smtClean="0">
                <a:solidFill>
                  <a:srgbClr val="4B5454"/>
                </a:solidFill>
                <a:latin typeface="Arial"/>
                <a:cs typeface="Arial"/>
              </a:rPr>
              <a:t>de </a:t>
            </a:r>
            <a:r>
              <a:rPr sz="2650" spc="-2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75" dirty="0" smtClean="0">
                <a:solidFill>
                  <a:srgbClr val="4B5454"/>
                </a:solidFill>
                <a:latin typeface="Arial"/>
                <a:cs typeface="Arial"/>
              </a:rPr>
              <a:t>que </a:t>
            </a:r>
            <a:r>
              <a:rPr sz="2650" spc="-1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0" dirty="0" smtClean="0">
                <a:solidFill>
                  <a:srgbClr val="4B5454"/>
                </a:solidFill>
                <a:latin typeface="Arial"/>
                <a:cs typeface="Arial"/>
              </a:rPr>
              <a:t>las</a:t>
            </a:r>
            <a:r>
              <a:rPr sz="2650" spc="3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75" dirty="0" smtClean="0">
                <a:solidFill>
                  <a:srgbClr val="4B5454"/>
                </a:solidFill>
                <a:latin typeface="Arial"/>
                <a:cs typeface="Arial"/>
              </a:rPr>
              <a:t>evaluaciones </a:t>
            </a:r>
            <a:r>
              <a:rPr sz="2650" spc="-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40" dirty="0" smtClean="0">
                <a:solidFill>
                  <a:srgbClr val="4B5454"/>
                </a:solidFill>
                <a:latin typeface="Arial"/>
                <a:cs typeface="Arial"/>
              </a:rPr>
              <a:t>sean </a:t>
            </a:r>
            <a:r>
              <a:rPr sz="2650" spc="-3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20" dirty="0" smtClean="0">
                <a:solidFill>
                  <a:srgbClr val="4B5454"/>
                </a:solidFill>
                <a:latin typeface="Arial"/>
                <a:cs typeface="Arial"/>
              </a:rPr>
              <a:t>verdaderamente </a:t>
            </a:r>
            <a:r>
              <a:rPr sz="2650" spc="1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14" dirty="0" smtClean="0">
                <a:solidFill>
                  <a:srgbClr val="4B5454"/>
                </a:solidFill>
                <a:latin typeface="Arial"/>
                <a:cs typeface="Arial"/>
              </a:rPr>
              <a:t>objetivas </a:t>
            </a:r>
            <a:r>
              <a:rPr sz="2650" spc="-2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850" spc="7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850" spc="3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650" spc="95" dirty="0" smtClean="0">
                <a:solidFill>
                  <a:srgbClr val="4B5454"/>
                </a:solidFill>
                <a:latin typeface="Arial"/>
                <a:cs typeface="Arial"/>
              </a:rPr>
              <a:t>utilizadas</a:t>
            </a:r>
            <a:r>
              <a:rPr sz="2650" spc="1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60" dirty="0" smtClean="0">
                <a:solidFill>
                  <a:srgbClr val="4B5454"/>
                </a:solidFill>
                <a:latin typeface="Arial"/>
                <a:cs typeface="Arial"/>
              </a:rPr>
              <a:t>en</a:t>
            </a:r>
            <a:r>
              <a:rPr sz="2650" spc="2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50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2650" spc="20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20" dirty="0" smtClean="0">
                <a:solidFill>
                  <a:srgbClr val="4B5454"/>
                </a:solidFill>
                <a:latin typeface="Arial"/>
                <a:cs typeface="Arial"/>
              </a:rPr>
              <a:t>mejora</a:t>
            </a:r>
            <a:r>
              <a:rPr sz="2650" spc="2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04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650" spc="3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75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650" spc="1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05" dirty="0" smtClean="0">
                <a:solidFill>
                  <a:srgbClr val="4B5454"/>
                </a:solidFill>
                <a:latin typeface="Arial"/>
                <a:cs typeface="Arial"/>
              </a:rPr>
              <a:t>programas,</a:t>
            </a:r>
            <a:r>
              <a:rPr sz="2650" spc="1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5" dirty="0" smtClean="0">
                <a:solidFill>
                  <a:srgbClr val="4B5454"/>
                </a:solidFill>
                <a:latin typeface="Arial"/>
                <a:cs typeface="Arial"/>
              </a:rPr>
              <a:t>éstas</a:t>
            </a:r>
            <a:r>
              <a:rPr sz="2650" spc="1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85" dirty="0" smtClean="0">
                <a:solidFill>
                  <a:srgbClr val="4B5454"/>
                </a:solidFill>
                <a:latin typeface="Arial"/>
                <a:cs typeface="Arial"/>
              </a:rPr>
              <a:t>son</a:t>
            </a:r>
            <a:r>
              <a:rPr sz="2650" spc="3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60" dirty="0" smtClean="0">
                <a:solidFill>
                  <a:srgbClr val="4B5454"/>
                </a:solidFill>
                <a:latin typeface="Arial"/>
                <a:cs typeface="Arial"/>
              </a:rPr>
              <a:t>realizadas </a:t>
            </a:r>
            <a:r>
              <a:rPr sz="2650" spc="-3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65" dirty="0" smtClean="0">
                <a:solidFill>
                  <a:srgbClr val="4B5454"/>
                </a:solidFill>
                <a:latin typeface="Arial"/>
                <a:cs typeface="Arial"/>
              </a:rPr>
              <a:t>por</a:t>
            </a:r>
            <a:r>
              <a:rPr sz="2650" spc="1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90" dirty="0" smtClean="0">
                <a:solidFill>
                  <a:srgbClr val="4B5454"/>
                </a:solidFill>
                <a:latin typeface="Arial"/>
                <a:cs typeface="Arial"/>
              </a:rPr>
              <a:t>evaluadores </a:t>
            </a:r>
            <a:r>
              <a:rPr sz="2650" spc="-3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00" dirty="0" smtClean="0">
                <a:solidFill>
                  <a:srgbClr val="4B5454"/>
                </a:solidFill>
                <a:latin typeface="Arial"/>
                <a:cs typeface="Arial"/>
              </a:rPr>
              <a:t>externos</a:t>
            </a:r>
            <a:r>
              <a:rPr sz="2650" spc="3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25" dirty="0" smtClean="0">
                <a:solidFill>
                  <a:srgbClr val="4B5454"/>
                </a:solidFill>
                <a:latin typeface="Arial"/>
                <a:cs typeface="Arial"/>
              </a:rPr>
              <a:t>expertos</a:t>
            </a:r>
            <a:r>
              <a:rPr sz="2650" spc="2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60" dirty="0" smtClean="0">
                <a:solidFill>
                  <a:srgbClr val="4B5454"/>
                </a:solidFill>
                <a:latin typeface="Arial"/>
                <a:cs typeface="Arial"/>
              </a:rPr>
              <a:t>en</a:t>
            </a:r>
            <a:r>
              <a:rPr sz="2650" spc="1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50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2650" spc="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14" dirty="0" smtClean="0">
                <a:solidFill>
                  <a:srgbClr val="4B5454"/>
                </a:solidFill>
                <a:latin typeface="Arial"/>
                <a:cs typeface="Arial"/>
              </a:rPr>
              <a:t>materia.</a:t>
            </a:r>
            <a:r>
              <a:rPr sz="2650" spc="2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60" dirty="0" smtClean="0">
                <a:solidFill>
                  <a:srgbClr val="4B5454"/>
                </a:solidFill>
                <a:latin typeface="Arial"/>
                <a:cs typeface="Arial"/>
              </a:rPr>
              <a:t>En</a:t>
            </a:r>
            <a:r>
              <a:rPr sz="2650" spc="1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85" dirty="0" smtClean="0">
                <a:solidFill>
                  <a:srgbClr val="4B5454"/>
                </a:solidFill>
                <a:latin typeface="Arial"/>
                <a:cs typeface="Arial"/>
              </a:rPr>
              <a:t>este</a:t>
            </a:r>
            <a:r>
              <a:rPr sz="2650" spc="3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30" dirty="0" smtClean="0">
                <a:solidFill>
                  <a:srgbClr val="4B5454"/>
                </a:solidFill>
                <a:latin typeface="Arial"/>
                <a:cs typeface="Arial"/>
              </a:rPr>
              <a:t>contexto,</a:t>
            </a:r>
            <a:r>
              <a:rPr sz="2650" spc="2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30" dirty="0" smtClean="0">
                <a:solidFill>
                  <a:srgbClr val="4B5454"/>
                </a:solidFill>
                <a:latin typeface="Arial"/>
                <a:cs typeface="Arial"/>
              </a:rPr>
              <a:t>año </a:t>
            </a:r>
            <a:r>
              <a:rPr sz="2650" spc="-3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25" dirty="0" smtClean="0">
                <a:solidFill>
                  <a:srgbClr val="4B5454"/>
                </a:solidFill>
                <a:latin typeface="Arial"/>
                <a:cs typeface="Arial"/>
              </a:rPr>
              <a:t>con</a:t>
            </a:r>
            <a:r>
              <a:rPr sz="2650" spc="3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30" dirty="0" smtClean="0">
                <a:solidFill>
                  <a:srgbClr val="4B5454"/>
                </a:solidFill>
                <a:latin typeface="Arial"/>
                <a:cs typeface="Arial"/>
              </a:rPr>
              <a:t>año</a:t>
            </a:r>
            <a:r>
              <a:rPr sz="2650" spc="3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5" dirty="0" smtClean="0">
                <a:solidFill>
                  <a:srgbClr val="4B5454"/>
                </a:solidFill>
                <a:latin typeface="Arial"/>
                <a:cs typeface="Arial"/>
              </a:rPr>
              <a:t>se </a:t>
            </a:r>
            <a:r>
              <a:rPr sz="2650" spc="-3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30" dirty="0" smtClean="0">
                <a:solidFill>
                  <a:srgbClr val="4B5454"/>
                </a:solidFill>
                <a:latin typeface="Arial"/>
                <a:cs typeface="Arial"/>
              </a:rPr>
              <a:t>pública </a:t>
            </a:r>
            <a:r>
              <a:rPr sz="2650" spc="-3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60" dirty="0" smtClean="0">
                <a:solidFill>
                  <a:srgbClr val="4B5454"/>
                </a:solidFill>
                <a:latin typeface="Arial"/>
                <a:cs typeface="Arial"/>
              </a:rPr>
              <a:t>en</a:t>
            </a:r>
            <a:r>
              <a:rPr sz="2650" spc="2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60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2650" spc="3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95" dirty="0" smtClean="0">
                <a:solidFill>
                  <a:srgbClr val="4B5454"/>
                </a:solidFill>
                <a:latin typeface="Arial"/>
                <a:cs typeface="Arial"/>
              </a:rPr>
              <a:t>Periódico </a:t>
            </a:r>
            <a:r>
              <a:rPr sz="2650" spc="-3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35" dirty="0" smtClean="0">
                <a:solidFill>
                  <a:srgbClr val="4B5454"/>
                </a:solidFill>
                <a:latin typeface="Arial"/>
                <a:cs typeface="Arial"/>
              </a:rPr>
              <a:t>Oficial </a:t>
            </a:r>
            <a:r>
              <a:rPr sz="2650" spc="-3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75" dirty="0" smtClean="0">
                <a:solidFill>
                  <a:srgbClr val="4B5454"/>
                </a:solidFill>
                <a:latin typeface="Arial"/>
                <a:cs typeface="Arial"/>
              </a:rPr>
              <a:t>del </a:t>
            </a:r>
            <a:r>
              <a:rPr sz="2650" spc="-2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80" dirty="0" smtClean="0">
                <a:solidFill>
                  <a:srgbClr val="4B5454"/>
                </a:solidFill>
                <a:latin typeface="Arial"/>
                <a:cs typeface="Arial"/>
              </a:rPr>
              <a:t>Estado</a:t>
            </a:r>
            <a:r>
              <a:rPr sz="2650" spc="3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30" dirty="0" smtClean="0">
                <a:solidFill>
                  <a:srgbClr val="4B5454"/>
                </a:solidFill>
                <a:latin typeface="Arial"/>
                <a:cs typeface="Arial"/>
              </a:rPr>
              <a:t>el </a:t>
            </a:r>
            <a:r>
              <a:rPr sz="2650" spc="-3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75" dirty="0" smtClean="0">
                <a:solidFill>
                  <a:srgbClr val="4B5454"/>
                </a:solidFill>
                <a:latin typeface="Arial"/>
                <a:cs typeface="Arial"/>
              </a:rPr>
              <a:t>PROGRAMA</a:t>
            </a:r>
            <a:r>
              <a:rPr sz="2650" spc="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55" dirty="0" smtClean="0">
                <a:solidFill>
                  <a:srgbClr val="4B5454"/>
                </a:solidFill>
                <a:latin typeface="Arial"/>
                <a:cs typeface="Arial"/>
              </a:rPr>
              <a:t>ANUAL</a:t>
            </a:r>
            <a:r>
              <a:rPr sz="2650" spc="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9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650" spc="-1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45" dirty="0" smtClean="0">
                <a:solidFill>
                  <a:srgbClr val="4B5454"/>
                </a:solidFill>
                <a:latin typeface="Arial"/>
                <a:cs typeface="Arial"/>
              </a:rPr>
              <a:t>EVALUACIÓN,</a:t>
            </a:r>
            <a:r>
              <a:rPr sz="2650" spc="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60" dirty="0" smtClean="0">
                <a:solidFill>
                  <a:srgbClr val="4B5454"/>
                </a:solidFill>
                <a:latin typeface="Arial"/>
                <a:cs typeface="Arial"/>
              </a:rPr>
              <a:t>en</a:t>
            </a:r>
            <a:r>
              <a:rPr sz="2650" spc="-1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60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2650" spc="-1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85" dirty="0" smtClean="0">
                <a:solidFill>
                  <a:srgbClr val="4B5454"/>
                </a:solidFill>
                <a:latin typeface="Arial"/>
                <a:cs typeface="Arial"/>
              </a:rPr>
              <a:t>cual</a:t>
            </a:r>
            <a:r>
              <a:rPr sz="2650" spc="-1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5" dirty="0" smtClean="0">
                <a:solidFill>
                  <a:srgbClr val="4B5454"/>
                </a:solidFill>
                <a:latin typeface="Arial"/>
                <a:cs typeface="Arial"/>
              </a:rPr>
              <a:t>se</a:t>
            </a:r>
            <a:r>
              <a:rPr sz="2650" spc="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65" dirty="0" smtClean="0">
                <a:solidFill>
                  <a:srgbClr val="4B5454"/>
                </a:solidFill>
                <a:latin typeface="Arial"/>
                <a:cs typeface="Arial"/>
              </a:rPr>
              <a:t>realizan</a:t>
            </a:r>
            <a:r>
              <a:rPr sz="2650" spc="-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60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2650" spc="-1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25" dirty="0" smtClean="0">
                <a:solidFill>
                  <a:srgbClr val="4B5454"/>
                </a:solidFill>
                <a:latin typeface="Arial"/>
                <a:cs typeface="Arial"/>
              </a:rPr>
              <a:t>seguimiento</a:t>
            </a:r>
            <a:r>
              <a:rPr sz="2650" spc="1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850" spc="7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850" spc="-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650" spc="85" dirty="0" smtClean="0">
                <a:solidFill>
                  <a:srgbClr val="4B5454"/>
                </a:solidFill>
                <a:latin typeface="Arial"/>
                <a:cs typeface="Arial"/>
              </a:rPr>
              <a:t>evaluación</a:t>
            </a:r>
            <a:r>
              <a:rPr sz="2650" spc="1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04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650" spc="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0" dirty="0" smtClean="0">
                <a:solidFill>
                  <a:srgbClr val="4B5454"/>
                </a:solidFill>
                <a:latin typeface="Arial"/>
                <a:cs typeface="Arial"/>
              </a:rPr>
              <a:t>las</a:t>
            </a:r>
            <a:r>
              <a:rPr sz="2650" spc="-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95" dirty="0" smtClean="0">
                <a:solidFill>
                  <a:srgbClr val="4B5454"/>
                </a:solidFill>
                <a:latin typeface="Arial"/>
                <a:cs typeface="Arial"/>
              </a:rPr>
              <a:t>políticas</a:t>
            </a:r>
            <a:r>
              <a:rPr sz="2650" spc="-2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850" spc="7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850" spc="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650" spc="110" dirty="0" smtClean="0">
                <a:solidFill>
                  <a:srgbClr val="4B5454"/>
                </a:solidFill>
                <a:latin typeface="Arial"/>
                <a:cs typeface="Arial"/>
              </a:rPr>
              <a:t>programas</a:t>
            </a:r>
            <a:r>
              <a:rPr sz="2650" spc="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35" dirty="0" smtClean="0">
                <a:solidFill>
                  <a:srgbClr val="4B5454"/>
                </a:solidFill>
                <a:latin typeface="Arial"/>
                <a:cs typeface="Arial"/>
              </a:rPr>
              <a:t>de </a:t>
            </a:r>
            <a:r>
              <a:rPr sz="2650" spc="-30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80" dirty="0" smtClean="0">
                <a:solidFill>
                  <a:srgbClr val="4B5454"/>
                </a:solidFill>
                <a:latin typeface="Arial"/>
                <a:cs typeface="Arial"/>
              </a:rPr>
              <a:t>gobierno  </a:t>
            </a:r>
            <a:r>
              <a:rPr sz="2650" spc="90" dirty="0" smtClean="0">
                <a:solidFill>
                  <a:srgbClr val="4B5454"/>
                </a:solidFill>
                <a:latin typeface="Arial"/>
                <a:cs typeface="Arial"/>
              </a:rPr>
              <a:t>para </a:t>
            </a:r>
            <a:r>
              <a:rPr sz="2650" spc="-2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40" dirty="0" smtClean="0">
                <a:solidFill>
                  <a:srgbClr val="4B5454"/>
                </a:solidFill>
                <a:latin typeface="Arial"/>
                <a:cs typeface="Arial"/>
              </a:rPr>
              <a:t>otorgar </a:t>
            </a:r>
            <a:r>
              <a:rPr sz="2650" spc="-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35" dirty="0" smtClean="0">
                <a:solidFill>
                  <a:srgbClr val="4B5454"/>
                </a:solidFill>
                <a:latin typeface="Arial"/>
                <a:cs typeface="Arial"/>
              </a:rPr>
              <a:t>información </a:t>
            </a:r>
            <a:r>
              <a:rPr sz="2650" spc="-2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45" dirty="0" smtClean="0">
                <a:solidFill>
                  <a:srgbClr val="4B5454"/>
                </a:solidFill>
                <a:latin typeface="Arial"/>
                <a:cs typeface="Arial"/>
              </a:rPr>
              <a:t>fundamental </a:t>
            </a:r>
            <a:r>
              <a:rPr sz="2650" spc="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60" dirty="0" smtClean="0">
                <a:solidFill>
                  <a:srgbClr val="4B5454"/>
                </a:solidFill>
                <a:latin typeface="Arial"/>
                <a:cs typeface="Arial"/>
              </a:rPr>
              <a:t>en </a:t>
            </a:r>
            <a:r>
              <a:rPr sz="2650" spc="-20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50" dirty="0" smtClean="0">
                <a:solidFill>
                  <a:srgbClr val="4B5454"/>
                </a:solidFill>
                <a:latin typeface="Arial"/>
                <a:cs typeface="Arial"/>
              </a:rPr>
              <a:t>la </a:t>
            </a:r>
            <a:r>
              <a:rPr sz="2650" spc="-2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40" dirty="0" smtClean="0">
                <a:solidFill>
                  <a:srgbClr val="4B5454"/>
                </a:solidFill>
                <a:latin typeface="Arial"/>
                <a:cs typeface="Arial"/>
              </a:rPr>
              <a:t>determinación </a:t>
            </a:r>
            <a:r>
              <a:rPr sz="2650" spc="-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00" dirty="0" smtClean="0">
                <a:solidFill>
                  <a:srgbClr val="4B5454"/>
                </a:solidFill>
                <a:latin typeface="Arial"/>
                <a:cs typeface="Arial"/>
              </a:rPr>
              <a:t>del </a:t>
            </a:r>
            <a:r>
              <a:rPr sz="2650" spc="-2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55" dirty="0" smtClean="0">
                <a:solidFill>
                  <a:srgbClr val="4B5454"/>
                </a:solidFill>
                <a:latin typeface="Arial"/>
                <a:cs typeface="Arial"/>
              </a:rPr>
              <a:t>impacto </a:t>
            </a:r>
            <a:r>
              <a:rPr sz="2650" spc="-20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04" dirty="0" smtClean="0">
                <a:solidFill>
                  <a:srgbClr val="4B5454"/>
                </a:solidFill>
                <a:latin typeface="Arial"/>
                <a:cs typeface="Arial"/>
              </a:rPr>
              <a:t>que</a:t>
            </a:r>
            <a:r>
              <a:rPr sz="2650" spc="3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40" dirty="0" smtClean="0">
                <a:solidFill>
                  <a:srgbClr val="4B5454"/>
                </a:solidFill>
                <a:latin typeface="Arial"/>
                <a:cs typeface="Arial"/>
              </a:rPr>
              <a:t>tienen </a:t>
            </a:r>
            <a:r>
              <a:rPr sz="2650" spc="-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9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650" spc="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50" dirty="0" smtClean="0">
                <a:solidFill>
                  <a:srgbClr val="4B5454"/>
                </a:solidFill>
                <a:latin typeface="Arial"/>
                <a:cs typeface="Arial"/>
              </a:rPr>
              <a:t>recursos</a:t>
            </a:r>
            <a:r>
              <a:rPr sz="2650" spc="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30" dirty="0" smtClean="0">
                <a:solidFill>
                  <a:srgbClr val="4B5454"/>
                </a:solidFill>
                <a:latin typeface="Arial"/>
                <a:cs typeface="Arial"/>
              </a:rPr>
              <a:t>públicos</a:t>
            </a:r>
            <a:r>
              <a:rPr sz="2650" spc="-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30" dirty="0" smtClean="0">
                <a:solidFill>
                  <a:srgbClr val="4B5454"/>
                </a:solidFill>
                <a:latin typeface="Arial"/>
                <a:cs typeface="Arial"/>
              </a:rPr>
              <a:t>en</a:t>
            </a:r>
            <a:r>
              <a:rPr sz="2650" spc="-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60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2650" spc="-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40" dirty="0" smtClean="0">
                <a:solidFill>
                  <a:srgbClr val="4B5454"/>
                </a:solidFill>
                <a:latin typeface="Arial"/>
                <a:cs typeface="Arial"/>
              </a:rPr>
              <a:t>beneficio</a:t>
            </a:r>
            <a:r>
              <a:rPr sz="2650" spc="-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75" dirty="0" smtClean="0">
                <a:solidFill>
                  <a:srgbClr val="4B5454"/>
                </a:solidFill>
                <a:latin typeface="Arial"/>
                <a:cs typeface="Arial"/>
              </a:rPr>
              <a:t>social.</a:t>
            </a:r>
            <a:endParaRPr sz="2650" dirty="0">
              <a:latin typeface="Arial"/>
              <a:cs typeface="Arial"/>
            </a:endParaRPr>
          </a:p>
          <a:p>
            <a:pPr>
              <a:lnSpc>
                <a:spcPts val="1400"/>
              </a:lnSpc>
              <a:spcBef>
                <a:spcPts val="92"/>
              </a:spcBef>
            </a:pPr>
            <a:endParaRPr sz="1400" dirty="0"/>
          </a:p>
          <a:p>
            <a:pPr marL="60960" marR="14371955" algn="just">
              <a:lnSpc>
                <a:spcPct val="100000"/>
              </a:lnSpc>
            </a:pPr>
            <a:r>
              <a:rPr sz="3350" spc="85" dirty="0" smtClean="0">
                <a:solidFill>
                  <a:srgbClr val="4B5454"/>
                </a:solidFill>
                <a:latin typeface="Arial"/>
                <a:cs typeface="Arial"/>
              </a:rPr>
              <a:t>FUNCI</a:t>
            </a:r>
            <a:r>
              <a:rPr lang="es-MX" sz="3350" spc="85" smtClean="0">
                <a:solidFill>
                  <a:srgbClr val="4B5454"/>
                </a:solidFill>
                <a:latin typeface="Arial"/>
                <a:cs typeface="Arial"/>
              </a:rPr>
              <a:t>Ó</a:t>
            </a:r>
            <a:r>
              <a:rPr sz="3350" spc="85" smtClean="0">
                <a:solidFill>
                  <a:srgbClr val="4B5454"/>
                </a:solidFill>
                <a:latin typeface="Arial"/>
                <a:cs typeface="Arial"/>
              </a:rPr>
              <a:t>N</a:t>
            </a:r>
            <a:r>
              <a:rPr sz="3350" spc="-9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350" spc="45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endParaRPr sz="3350" dirty="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38"/>
              </a:spcBef>
            </a:pPr>
            <a:endParaRPr sz="800" dirty="0"/>
          </a:p>
          <a:p>
            <a:pPr marL="24765" marR="1040130" indent="29845">
              <a:lnSpc>
                <a:spcPct val="104700"/>
              </a:lnSpc>
            </a:pPr>
            <a:r>
              <a:rPr sz="2750" spc="40" dirty="0" smtClean="0">
                <a:solidFill>
                  <a:srgbClr val="4B5454"/>
                </a:solidFill>
                <a:latin typeface="Arial"/>
                <a:cs typeface="Arial"/>
              </a:rPr>
              <a:t>Este</a:t>
            </a:r>
            <a:r>
              <a:rPr sz="2750" spc="-20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114" dirty="0" smtClean="0">
                <a:solidFill>
                  <a:srgbClr val="4B5454"/>
                </a:solidFill>
                <a:latin typeface="Arial"/>
                <a:cs typeface="Arial"/>
              </a:rPr>
              <a:t>instrumento</a:t>
            </a:r>
            <a:r>
              <a:rPr sz="2750" spc="1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95" dirty="0" smtClean="0">
                <a:solidFill>
                  <a:srgbClr val="4B5454"/>
                </a:solidFill>
                <a:latin typeface="Arial"/>
                <a:cs typeface="Arial"/>
              </a:rPr>
              <a:t>recopila</a:t>
            </a:r>
            <a:r>
              <a:rPr sz="2750" spc="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70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2750" spc="-1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125" dirty="0" smtClean="0">
                <a:solidFill>
                  <a:srgbClr val="4B5454"/>
                </a:solidFill>
                <a:latin typeface="Arial"/>
                <a:cs typeface="Arial"/>
              </a:rPr>
              <a:t>información</a:t>
            </a:r>
            <a:r>
              <a:rPr sz="2750" spc="-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180" dirty="0" smtClean="0">
                <a:solidFill>
                  <a:srgbClr val="4B5454"/>
                </a:solidFill>
                <a:latin typeface="Arial"/>
                <a:cs typeface="Arial"/>
              </a:rPr>
              <a:t>del</a:t>
            </a:r>
            <a:r>
              <a:rPr sz="2750" spc="-1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155" dirty="0" smtClean="0">
                <a:solidFill>
                  <a:srgbClr val="4B5454"/>
                </a:solidFill>
                <a:latin typeface="Arial"/>
                <a:cs typeface="Arial"/>
              </a:rPr>
              <a:t>desempeño</a:t>
            </a:r>
            <a:r>
              <a:rPr sz="2750" spc="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225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750" spc="-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105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750" spc="-2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70" dirty="0" smtClean="0">
                <a:solidFill>
                  <a:srgbClr val="4B5454"/>
                </a:solidFill>
                <a:latin typeface="Arial"/>
                <a:cs typeface="Arial"/>
              </a:rPr>
              <a:t>Programas</a:t>
            </a:r>
            <a:r>
              <a:rPr sz="2750" spc="-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75" dirty="0" smtClean="0">
                <a:solidFill>
                  <a:srgbClr val="4B5454"/>
                </a:solidFill>
                <a:latin typeface="Arial"/>
                <a:cs typeface="Arial"/>
              </a:rPr>
              <a:t>presupuestarios</a:t>
            </a:r>
            <a:r>
              <a:rPr sz="2750" spc="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225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750" spc="-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40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2750" spc="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114" dirty="0" smtClean="0">
                <a:solidFill>
                  <a:srgbClr val="4B5454"/>
                </a:solidFill>
                <a:latin typeface="Arial"/>
                <a:cs typeface="Arial"/>
              </a:rPr>
              <a:t>Administración</a:t>
            </a:r>
            <a:r>
              <a:rPr sz="2750" spc="3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60" dirty="0" smtClean="0">
                <a:solidFill>
                  <a:srgbClr val="4B5454"/>
                </a:solidFill>
                <a:latin typeface="Arial"/>
                <a:cs typeface="Arial"/>
              </a:rPr>
              <a:t>Pública.</a:t>
            </a:r>
            <a:endParaRPr sz="2750" dirty="0">
              <a:latin typeface="Arial"/>
              <a:cs typeface="Arial"/>
            </a:endParaRPr>
          </a:p>
          <a:p>
            <a:pPr>
              <a:lnSpc>
                <a:spcPts val="1300"/>
              </a:lnSpc>
              <a:spcBef>
                <a:spcPts val="53"/>
              </a:spcBef>
            </a:pPr>
            <a:endParaRPr sz="1300" dirty="0"/>
          </a:p>
          <a:p>
            <a:pPr marL="55244" marR="6507480" algn="just">
              <a:lnSpc>
                <a:spcPct val="100000"/>
              </a:lnSpc>
            </a:pPr>
            <a:r>
              <a:rPr sz="2750" spc="45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2750" spc="-2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145" dirty="0" smtClean="0">
                <a:solidFill>
                  <a:srgbClr val="4B5454"/>
                </a:solidFill>
                <a:latin typeface="Arial"/>
                <a:cs typeface="Arial"/>
              </a:rPr>
              <a:t>acopio</a:t>
            </a:r>
            <a:r>
              <a:rPr sz="2750" spc="-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225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750" spc="-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125" dirty="0" smtClean="0">
                <a:solidFill>
                  <a:srgbClr val="4B5454"/>
                </a:solidFill>
                <a:latin typeface="Arial"/>
                <a:cs typeface="Arial"/>
              </a:rPr>
              <a:t>información</a:t>
            </a:r>
            <a:r>
              <a:rPr sz="2750" spc="-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25" dirty="0" smtClean="0">
                <a:solidFill>
                  <a:srgbClr val="4B5454"/>
                </a:solidFill>
                <a:latin typeface="Arial"/>
                <a:cs typeface="Arial"/>
              </a:rPr>
              <a:t>se</a:t>
            </a:r>
            <a:r>
              <a:rPr sz="2750" spc="-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70" dirty="0" smtClean="0">
                <a:solidFill>
                  <a:srgbClr val="4B5454"/>
                </a:solidFill>
                <a:latin typeface="Arial"/>
                <a:cs typeface="Arial"/>
              </a:rPr>
              <a:t>utiliza</a:t>
            </a:r>
            <a:r>
              <a:rPr sz="2750" spc="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95" dirty="0" smtClean="0">
                <a:solidFill>
                  <a:srgbClr val="4B5454"/>
                </a:solidFill>
                <a:latin typeface="Arial"/>
                <a:cs typeface="Arial"/>
              </a:rPr>
              <a:t>para</a:t>
            </a:r>
            <a:r>
              <a:rPr sz="2750" spc="-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35" dirty="0" smtClean="0">
                <a:solidFill>
                  <a:srgbClr val="4B5454"/>
                </a:solidFill>
                <a:latin typeface="Arial"/>
                <a:cs typeface="Arial"/>
              </a:rPr>
              <a:t>las</a:t>
            </a:r>
            <a:r>
              <a:rPr sz="2750" spc="-3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85" dirty="0" smtClean="0">
                <a:solidFill>
                  <a:srgbClr val="4B5454"/>
                </a:solidFill>
                <a:latin typeface="Arial"/>
                <a:cs typeface="Arial"/>
              </a:rPr>
              <a:t>siguientes</a:t>
            </a:r>
            <a:r>
              <a:rPr sz="2750" spc="-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85" dirty="0" smtClean="0">
                <a:solidFill>
                  <a:srgbClr val="4B5454"/>
                </a:solidFill>
                <a:latin typeface="Arial"/>
                <a:cs typeface="Arial"/>
              </a:rPr>
              <a:t>funciones:</a:t>
            </a:r>
            <a:endParaRPr sz="2750" dirty="0">
              <a:latin typeface="Arial"/>
              <a:cs typeface="Arial"/>
            </a:endParaRPr>
          </a:p>
          <a:p>
            <a:pPr>
              <a:lnSpc>
                <a:spcPts val="600"/>
              </a:lnSpc>
              <a:spcBef>
                <a:spcPts val="35"/>
              </a:spcBef>
            </a:pPr>
            <a:endParaRPr sz="6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6920865" marR="2691130" indent="-6350">
              <a:lnSpc>
                <a:spcPct val="67300"/>
              </a:lnSpc>
            </a:pPr>
            <a:r>
              <a:rPr sz="3150" spc="30" dirty="0" smtClean="0">
                <a:solidFill>
                  <a:srgbClr val="4B5454"/>
                </a:solidFill>
                <a:latin typeface="Times New Roman"/>
                <a:cs typeface="Times New Roman"/>
              </a:rPr>
              <a:t>Conocer</a:t>
            </a:r>
            <a:r>
              <a:rPr sz="31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30" dirty="0" smtClean="0">
                <a:solidFill>
                  <a:srgbClr val="4B5454"/>
                </a:solidFill>
                <a:latin typeface="Times New Roman"/>
                <a:cs typeface="Times New Roman"/>
              </a:rPr>
              <a:t>el</a:t>
            </a:r>
            <a:r>
              <a:rPr sz="3150" spc="-12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25" dirty="0" smtClean="0">
                <a:solidFill>
                  <a:srgbClr val="4B5454"/>
                </a:solidFill>
                <a:latin typeface="Times New Roman"/>
                <a:cs typeface="Times New Roman"/>
              </a:rPr>
              <a:t>c</a:t>
            </a:r>
            <a:r>
              <a:rPr sz="3150" spc="7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30" dirty="0" smtClean="0">
                <a:solidFill>
                  <a:srgbClr val="4B5454"/>
                </a:solidFill>
                <a:latin typeface="Times New Roman"/>
                <a:cs typeface="Times New Roman"/>
              </a:rPr>
              <a:t>mportamiento</a:t>
            </a:r>
            <a:r>
              <a:rPr sz="3150" spc="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de</a:t>
            </a:r>
            <a:r>
              <a:rPr sz="3150" spc="-24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0" dirty="0" smtClean="0">
                <a:solidFill>
                  <a:srgbClr val="4B5454"/>
                </a:solidFill>
                <a:latin typeface="Times New Roman"/>
                <a:cs typeface="Times New Roman"/>
              </a:rPr>
              <a:t>los</a:t>
            </a:r>
            <a:r>
              <a:rPr sz="3150" spc="-15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5" dirty="0" smtClean="0">
                <a:solidFill>
                  <a:srgbClr val="4B5454"/>
                </a:solidFill>
                <a:latin typeface="Times New Roman"/>
                <a:cs typeface="Times New Roman"/>
              </a:rPr>
              <a:t>Programas</a:t>
            </a:r>
            <a:r>
              <a:rPr sz="3150" spc="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50" dirty="0" smtClean="0">
                <a:solidFill>
                  <a:srgbClr val="4B5454"/>
                </a:solidFill>
                <a:latin typeface="Times New Roman"/>
                <a:cs typeface="Times New Roman"/>
              </a:rPr>
              <a:t>presupuestarlos.</a:t>
            </a:r>
            <a:endParaRPr sz="3150" dirty="0">
              <a:latin typeface="Times New Roman"/>
              <a:cs typeface="Times New Roman"/>
            </a:endParaRPr>
          </a:p>
          <a:p>
            <a:pPr>
              <a:lnSpc>
                <a:spcPts val="800"/>
              </a:lnSpc>
              <a:spcBef>
                <a:spcPts val="25"/>
              </a:spcBef>
            </a:pPr>
            <a:endParaRPr sz="800" dirty="0"/>
          </a:p>
          <a:p>
            <a:pPr marL="6914515">
              <a:lnSpc>
                <a:spcPct val="100000"/>
              </a:lnSpc>
            </a:pPr>
            <a:r>
              <a:rPr sz="3150" spc="25" dirty="0" smtClean="0">
                <a:solidFill>
                  <a:srgbClr val="4B5454"/>
                </a:solidFill>
                <a:latin typeface="Times New Roman"/>
                <a:cs typeface="Times New Roman"/>
              </a:rPr>
              <a:t>Contar</a:t>
            </a:r>
            <a:r>
              <a:rPr sz="3150" spc="-14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45" dirty="0" smtClean="0">
                <a:solidFill>
                  <a:srgbClr val="4B5454"/>
                </a:solidFill>
                <a:latin typeface="Times New Roman"/>
                <a:cs typeface="Times New Roman"/>
              </a:rPr>
              <a:t>con</a:t>
            </a:r>
            <a:r>
              <a:rPr sz="3150" spc="-8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95" dirty="0" smtClean="0">
                <a:solidFill>
                  <a:srgbClr val="4B5454"/>
                </a:solidFill>
                <a:latin typeface="Times New Roman"/>
                <a:cs typeface="Times New Roman"/>
              </a:rPr>
              <a:t>elementos</a:t>
            </a:r>
            <a:r>
              <a:rPr sz="3150" spc="-4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40" dirty="0" smtClean="0">
                <a:solidFill>
                  <a:srgbClr val="4B5454"/>
                </a:solidFill>
                <a:latin typeface="Times New Roman"/>
                <a:cs typeface="Times New Roman"/>
              </a:rPr>
              <a:t>para</a:t>
            </a:r>
            <a:r>
              <a:rPr sz="3150" spc="7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-60" dirty="0" smtClean="0">
                <a:solidFill>
                  <a:srgbClr val="4B5454"/>
                </a:solidFill>
                <a:latin typeface="Times New Roman"/>
                <a:cs typeface="Times New Roman"/>
              </a:rPr>
              <a:t>la</a:t>
            </a:r>
            <a:r>
              <a:rPr sz="3150" spc="-18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75" dirty="0" smtClean="0">
                <a:solidFill>
                  <a:srgbClr val="4B5454"/>
                </a:solidFill>
                <a:latin typeface="Times New Roman"/>
                <a:cs typeface="Times New Roman"/>
              </a:rPr>
              <a:t>toma</a:t>
            </a:r>
            <a:r>
              <a:rPr sz="3150" spc="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de</a:t>
            </a:r>
            <a:r>
              <a:rPr sz="3150" spc="-28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50" dirty="0" smtClean="0">
                <a:solidFill>
                  <a:srgbClr val="4B5454"/>
                </a:solidFill>
                <a:latin typeface="Times New Roman"/>
                <a:cs typeface="Times New Roman"/>
              </a:rPr>
              <a:t>decisiones.</a:t>
            </a:r>
            <a:endParaRPr sz="3150" dirty="0">
              <a:latin typeface="Times New Roman"/>
              <a:cs typeface="Times New Roman"/>
            </a:endParaRPr>
          </a:p>
          <a:p>
            <a:pPr>
              <a:lnSpc>
                <a:spcPts val="650"/>
              </a:lnSpc>
              <a:spcBef>
                <a:spcPts val="31"/>
              </a:spcBef>
            </a:pPr>
            <a:endParaRPr sz="650" dirty="0"/>
          </a:p>
          <a:p>
            <a:pPr marL="6927215">
              <a:lnSpc>
                <a:spcPct val="100000"/>
              </a:lnSpc>
            </a:pPr>
            <a:r>
              <a:rPr sz="3150" spc="-15" dirty="0" smtClean="0">
                <a:solidFill>
                  <a:srgbClr val="4B5454"/>
                </a:solidFill>
                <a:latin typeface="Times New Roman"/>
                <a:cs typeface="Times New Roman"/>
              </a:rPr>
              <a:t>Mejorar</a:t>
            </a:r>
            <a:r>
              <a:rPr sz="3150" spc="3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0" dirty="0" smtClean="0">
                <a:solidFill>
                  <a:srgbClr val="4B5454"/>
                </a:solidFill>
                <a:latin typeface="Times New Roman"/>
                <a:cs typeface="Times New Roman"/>
              </a:rPr>
              <a:t>los</a:t>
            </a:r>
            <a:r>
              <a:rPr sz="3150" spc="-24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35" dirty="0" smtClean="0">
                <a:solidFill>
                  <a:srgbClr val="4B5454"/>
                </a:solidFill>
                <a:latin typeface="Times New Roman"/>
                <a:cs typeface="Times New Roman"/>
              </a:rPr>
              <a:t>objetivos,</a:t>
            </a:r>
            <a:r>
              <a:rPr sz="3150" spc="-9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50" dirty="0" smtClean="0">
                <a:solidFill>
                  <a:srgbClr val="4B5454"/>
                </a:solidFill>
                <a:latin typeface="Times New Roman"/>
                <a:cs typeface="Times New Roman"/>
              </a:rPr>
              <a:t>indicadores</a:t>
            </a:r>
            <a:r>
              <a:rPr sz="3150" spc="-20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45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3150" spc="-12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00" dirty="0" smtClean="0">
                <a:solidFill>
                  <a:srgbClr val="4B5454"/>
                </a:solidFill>
                <a:latin typeface="Times New Roman"/>
                <a:cs typeface="Times New Roman"/>
              </a:rPr>
              <a:t>metas</a:t>
            </a:r>
            <a:r>
              <a:rPr sz="3150" spc="-15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de</a:t>
            </a:r>
            <a:r>
              <a:rPr sz="3150" spc="-24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0" dirty="0" smtClean="0">
                <a:solidFill>
                  <a:srgbClr val="4B5454"/>
                </a:solidFill>
                <a:latin typeface="Times New Roman"/>
                <a:cs typeface="Times New Roman"/>
              </a:rPr>
              <a:t>los</a:t>
            </a:r>
            <a:r>
              <a:rPr sz="3150" spc="-20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55" dirty="0" smtClean="0">
                <a:solidFill>
                  <a:srgbClr val="4B5454"/>
                </a:solidFill>
                <a:latin typeface="Times New Roman"/>
                <a:cs typeface="Times New Roman"/>
              </a:rPr>
              <a:t>programas.</a:t>
            </a:r>
            <a:endParaRPr sz="3150" dirty="0">
              <a:latin typeface="Times New Roman"/>
              <a:cs typeface="Times New Roman"/>
            </a:endParaRPr>
          </a:p>
          <a:p>
            <a:pPr>
              <a:lnSpc>
                <a:spcPts val="750"/>
              </a:lnSpc>
              <a:spcBef>
                <a:spcPts val="24"/>
              </a:spcBef>
            </a:pPr>
            <a:endParaRPr sz="75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6914515" marR="12700" indent="12065">
              <a:lnSpc>
                <a:spcPts val="3410"/>
              </a:lnSpc>
            </a:pPr>
            <a:r>
              <a:rPr sz="3150" dirty="0" smtClean="0">
                <a:solidFill>
                  <a:srgbClr val="4B5454"/>
                </a:solidFill>
                <a:latin typeface="Times New Roman"/>
                <a:cs typeface="Times New Roman"/>
              </a:rPr>
              <a:t>Identificar</a:t>
            </a:r>
            <a:r>
              <a:rPr sz="3150" spc="-22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60" dirty="0" smtClean="0">
                <a:solidFill>
                  <a:srgbClr val="4B5454"/>
                </a:solidFill>
                <a:latin typeface="Times New Roman"/>
                <a:cs typeface="Times New Roman"/>
              </a:rPr>
              <a:t>factores</a:t>
            </a:r>
            <a:r>
              <a:rPr sz="3150" spc="-14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externos</a:t>
            </a:r>
            <a:r>
              <a:rPr sz="31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50" dirty="0" smtClean="0">
                <a:solidFill>
                  <a:srgbClr val="4B5454"/>
                </a:solidFill>
                <a:latin typeface="Times New Roman"/>
                <a:cs typeface="Times New Roman"/>
              </a:rPr>
              <a:t>negativos</a:t>
            </a:r>
            <a:r>
              <a:rPr sz="3150" spc="1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o</a:t>
            </a:r>
            <a:r>
              <a:rPr sz="3150" spc="-24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0" dirty="0" smtClean="0">
                <a:solidFill>
                  <a:srgbClr val="4B5454"/>
                </a:solidFill>
                <a:latin typeface="Times New Roman"/>
                <a:cs typeface="Times New Roman"/>
              </a:rPr>
              <a:t>positivos</a:t>
            </a:r>
            <a:r>
              <a:rPr sz="3150" spc="-3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95" dirty="0" smtClean="0">
                <a:solidFill>
                  <a:srgbClr val="4B5454"/>
                </a:solidFill>
                <a:latin typeface="Times New Roman"/>
                <a:cs typeface="Times New Roman"/>
              </a:rPr>
              <a:t>que</a:t>
            </a:r>
            <a:r>
              <a:rPr sz="3150" spc="-25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50" dirty="0" smtClean="0">
                <a:solidFill>
                  <a:srgbClr val="4B5454"/>
                </a:solidFill>
                <a:latin typeface="Times New Roman"/>
                <a:cs typeface="Times New Roman"/>
              </a:rPr>
              <a:t>afecten</a:t>
            </a:r>
            <a:r>
              <a:rPr sz="3150" spc="3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el</a:t>
            </a:r>
            <a:r>
              <a:rPr sz="3150" spc="-12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5" dirty="0" smtClean="0">
                <a:solidFill>
                  <a:srgbClr val="4B5454"/>
                </a:solidFill>
                <a:latin typeface="Times New Roman"/>
                <a:cs typeface="Times New Roman"/>
              </a:rPr>
              <a:t>cumplimiento</a:t>
            </a:r>
            <a:r>
              <a:rPr sz="3150" spc="10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de</a:t>
            </a:r>
            <a:r>
              <a:rPr sz="3150" spc="-24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0" dirty="0" smtClean="0">
                <a:solidFill>
                  <a:srgbClr val="4B5454"/>
                </a:solidFill>
                <a:latin typeface="Times New Roman"/>
                <a:cs typeface="Times New Roman"/>
              </a:rPr>
              <a:t>los</a:t>
            </a:r>
            <a:r>
              <a:rPr sz="3150" spc="-24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45" dirty="0" smtClean="0">
                <a:solidFill>
                  <a:srgbClr val="4B5454"/>
                </a:solidFill>
                <a:latin typeface="Times New Roman"/>
                <a:cs typeface="Times New Roman"/>
              </a:rPr>
              <a:t>objetivos.</a:t>
            </a:r>
            <a:endParaRPr sz="3150" dirty="0">
              <a:latin typeface="Times New Roman"/>
              <a:cs typeface="Times New Roman"/>
            </a:endParaRPr>
          </a:p>
          <a:p>
            <a:pPr>
              <a:lnSpc>
                <a:spcPts val="600"/>
              </a:lnSpc>
              <a:spcBef>
                <a:spcPts val="42"/>
              </a:spcBef>
            </a:pPr>
            <a:endParaRPr sz="600" dirty="0"/>
          </a:p>
          <a:p>
            <a:pPr marL="6902450" marR="852805" indent="24130">
              <a:lnSpc>
                <a:spcPts val="4460"/>
              </a:lnSpc>
            </a:pPr>
            <a:r>
              <a:rPr sz="3150" dirty="0" smtClean="0">
                <a:solidFill>
                  <a:srgbClr val="4B5454"/>
                </a:solidFill>
                <a:latin typeface="Times New Roman"/>
                <a:cs typeface="Times New Roman"/>
              </a:rPr>
              <a:t>Identificar</a:t>
            </a:r>
            <a:r>
              <a:rPr sz="3150" spc="-3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70" dirty="0" smtClean="0">
                <a:solidFill>
                  <a:srgbClr val="4B5454"/>
                </a:solidFill>
                <a:latin typeface="Times New Roman"/>
                <a:cs typeface="Times New Roman"/>
              </a:rPr>
              <a:t>programas</a:t>
            </a:r>
            <a:r>
              <a:rPr sz="3150" spc="-1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95" dirty="0" smtClean="0">
                <a:solidFill>
                  <a:srgbClr val="4B5454"/>
                </a:solidFill>
                <a:latin typeface="Times New Roman"/>
                <a:cs typeface="Times New Roman"/>
              </a:rPr>
              <a:t>que</a:t>
            </a:r>
            <a:r>
              <a:rPr sz="3150" spc="-20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20" dirty="0" smtClean="0">
                <a:solidFill>
                  <a:srgbClr val="4B5454"/>
                </a:solidFill>
                <a:latin typeface="Times New Roman"/>
                <a:cs typeface="Times New Roman"/>
              </a:rPr>
              <a:t>pueden </a:t>
            </a:r>
            <a:r>
              <a:rPr sz="3150" spc="70" dirty="0" smtClean="0">
                <a:solidFill>
                  <a:srgbClr val="4B5454"/>
                </a:solidFill>
                <a:latin typeface="Times New Roman"/>
                <a:cs typeface="Times New Roman"/>
              </a:rPr>
              <a:t>complementarse.</a:t>
            </a:r>
            <a:r>
              <a:rPr sz="3150" spc="3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0" dirty="0" smtClean="0">
                <a:solidFill>
                  <a:srgbClr val="4B5454"/>
                </a:solidFill>
                <a:latin typeface="Times New Roman"/>
                <a:cs typeface="Times New Roman"/>
              </a:rPr>
              <a:t>Justificar</a:t>
            </a:r>
            <a:r>
              <a:rPr sz="3150" spc="-2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0" dirty="0" smtClean="0">
                <a:solidFill>
                  <a:srgbClr val="4B5454"/>
                </a:solidFill>
                <a:latin typeface="Times New Roman"/>
                <a:cs typeface="Times New Roman"/>
              </a:rPr>
              <a:t>las</a:t>
            </a:r>
            <a:r>
              <a:rPr sz="3150" spc="-204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80" dirty="0" smtClean="0">
                <a:solidFill>
                  <a:srgbClr val="4B5454"/>
                </a:solidFill>
                <a:latin typeface="Times New Roman"/>
                <a:cs typeface="Times New Roman"/>
              </a:rPr>
              <a:t>propuestas</a:t>
            </a:r>
            <a:r>
              <a:rPr sz="3150" spc="4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de</a:t>
            </a:r>
            <a:r>
              <a:rPr sz="3150" spc="-1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40" dirty="0" smtClean="0">
                <a:solidFill>
                  <a:srgbClr val="4B5454"/>
                </a:solidFill>
                <a:latin typeface="Times New Roman"/>
                <a:cs typeface="Times New Roman"/>
              </a:rPr>
              <a:t>incremento</a:t>
            </a:r>
            <a:r>
              <a:rPr sz="3150" spc="7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o</a:t>
            </a:r>
            <a:r>
              <a:rPr sz="3150" spc="-29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00" dirty="0" smtClean="0">
                <a:solidFill>
                  <a:srgbClr val="4B5454"/>
                </a:solidFill>
                <a:latin typeface="Times New Roman"/>
                <a:cs typeface="Times New Roman"/>
              </a:rPr>
              <a:t>decremento </a:t>
            </a:r>
            <a:r>
              <a:rPr sz="3150" spc="235" dirty="0" smtClean="0">
                <a:solidFill>
                  <a:srgbClr val="4B5454"/>
                </a:solidFill>
                <a:latin typeface="Times New Roman"/>
                <a:cs typeface="Times New Roman"/>
              </a:rPr>
              <a:t>de</a:t>
            </a:r>
            <a:endParaRPr sz="3150" dirty="0">
              <a:latin typeface="Times New Roman"/>
              <a:cs typeface="Times New Roman"/>
            </a:endParaRPr>
          </a:p>
          <a:p>
            <a:pPr marL="855344" algn="ctr">
              <a:lnSpc>
                <a:spcPts val="2375"/>
              </a:lnSpc>
            </a:pPr>
            <a:r>
              <a:rPr sz="3150" spc="25" dirty="0" smtClean="0">
                <a:solidFill>
                  <a:srgbClr val="4B5454"/>
                </a:solidFill>
                <a:latin typeface="Times New Roman"/>
                <a:cs typeface="Times New Roman"/>
              </a:rPr>
              <a:t>recursos</a:t>
            </a:r>
            <a:r>
              <a:rPr sz="3150" spc="-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50" dirty="0" smtClean="0">
                <a:solidFill>
                  <a:srgbClr val="4B5454"/>
                </a:solidFill>
                <a:latin typeface="Times New Roman"/>
                <a:cs typeface="Times New Roman"/>
              </a:rPr>
              <a:t>presupuestar</a:t>
            </a:r>
            <a:r>
              <a:rPr sz="3150" spc="-275" dirty="0" smtClean="0">
                <a:solidFill>
                  <a:srgbClr val="4B5454"/>
                </a:solidFill>
                <a:latin typeface="Times New Roman"/>
                <a:cs typeface="Times New Roman"/>
              </a:rPr>
              <a:t>l</a:t>
            </a:r>
            <a:r>
              <a:rPr sz="2925" spc="-585" baseline="35612" dirty="0" smtClean="0">
                <a:solidFill>
                  <a:srgbClr val="4B5454"/>
                </a:solidFill>
                <a:latin typeface="Arial"/>
                <a:cs typeface="Arial"/>
              </a:rPr>
              <a:t>•</a:t>
            </a:r>
            <a:r>
              <a:rPr sz="3150" spc="45" dirty="0" smtClean="0">
                <a:solidFill>
                  <a:srgbClr val="4B5454"/>
                </a:solidFill>
                <a:latin typeface="Times New Roman"/>
                <a:cs typeface="Times New Roman"/>
              </a:rPr>
              <a:t>os.</a:t>
            </a:r>
            <a:endParaRPr sz="315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50" i="1" spc="245" dirty="0" smtClean="0">
                <a:solidFill>
                  <a:srgbClr val="FDFDFD"/>
                </a:solidFill>
                <a:latin typeface="Times New Roman"/>
                <a:cs typeface="Times New Roman"/>
              </a:rPr>
              <a:t>PRESUPUESTO  </a:t>
            </a:r>
            <a:r>
              <a:rPr sz="1250" i="1" spc="60" dirty="0" smtClean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25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DE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spc="110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478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478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478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478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Rectángulo"/>
          <p:cNvSpPr/>
          <p:nvPr/>
        </p:nvSpPr>
        <p:spPr>
          <a:xfrm>
            <a:off x="1998225" y="7848600"/>
            <a:ext cx="1462116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3326314" cy="13719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98225" y="926007"/>
            <a:ext cx="5409830" cy="9138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90821" y="1133140"/>
            <a:ext cx="1267167" cy="6945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52937" y="1108771"/>
            <a:ext cx="4167031" cy="7310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98225" y="2034778"/>
            <a:ext cx="11197374" cy="1949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02561" y="4849352"/>
            <a:ext cx="146211" cy="2558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55906" y="3716212"/>
            <a:ext cx="10246998" cy="73836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76690" y="4715325"/>
            <a:ext cx="1547406" cy="4020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42663" y="4739694"/>
            <a:ext cx="85290" cy="3655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68977" y="4739694"/>
            <a:ext cx="572662" cy="37771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60341" y="4849352"/>
            <a:ext cx="523925" cy="26805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72834" y="4849352"/>
            <a:ext cx="146211" cy="2680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06417" y="4849352"/>
            <a:ext cx="804164" cy="37771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28704" y="4861536"/>
            <a:ext cx="255870" cy="36552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07884" y="5324540"/>
            <a:ext cx="5482936" cy="4995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849116" y="5909386"/>
            <a:ext cx="1242798" cy="961341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89779" y="4727509"/>
            <a:ext cx="0" cy="377713"/>
          </a:xfrm>
          <a:custGeom>
            <a:avLst/>
            <a:gdLst/>
            <a:ahLst/>
            <a:cxnLst/>
            <a:rect l="l" t="t" r="r" b="b"/>
            <a:pathLst>
              <a:path h="377713">
                <a:moveTo>
                  <a:pt x="0" y="377713"/>
                </a:moveTo>
                <a:lnTo>
                  <a:pt x="0" y="0"/>
                </a:lnTo>
              </a:path>
            </a:pathLst>
          </a:custGeom>
          <a:ln w="60921">
            <a:solidFill>
              <a:srgbClr val="5157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76" y="13695156"/>
            <a:ext cx="0" cy="475187"/>
          </a:xfrm>
          <a:custGeom>
            <a:avLst/>
            <a:gdLst/>
            <a:ahLst/>
            <a:cxnLst/>
            <a:rect l="l" t="t" r="r" b="b"/>
            <a:pathLst>
              <a:path h="475187">
                <a:moveTo>
                  <a:pt x="0" y="475187"/>
                </a:moveTo>
                <a:lnTo>
                  <a:pt x="0" y="0"/>
                </a:lnTo>
              </a:path>
            </a:pathLst>
          </a:custGeom>
          <a:ln w="30460">
            <a:solidFill>
              <a:srgbClr val="001F7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076684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988307" y="6705600"/>
            <a:ext cx="7467599" cy="545888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 algn="ctr">
              <a:lnSpc>
                <a:spcPct val="114700"/>
              </a:lnSpc>
              <a:tabLst>
                <a:tab pos="4892040" algn="l"/>
              </a:tabLst>
            </a:pPr>
            <a:r>
              <a:rPr lang="es-MX" sz="4000" spc="204" dirty="0" smtClean="0">
                <a:solidFill>
                  <a:srgbClr val="4B5454"/>
                </a:solidFill>
                <a:latin typeface="Arial"/>
                <a:cs typeface="Arial"/>
              </a:rPr>
              <a:t>Consiste en informar y explicar a las y los ciudadanos las acciones realizadas por el gobierno de manera transparente y clara, dar a conocer sus estructuras, funcionamiento y, por consecuencia, ser sujeto de la opinión pública.</a:t>
            </a:r>
            <a:endParaRPr lang="es-MX" sz="4000" spc="204" dirty="0" smtClean="0">
              <a:solidFill>
                <a:srgbClr val="4B5454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50" i="1" spc="245" dirty="0" smtClean="0">
                <a:solidFill>
                  <a:srgbClr val="FDFDFD"/>
                </a:solidFill>
                <a:latin typeface="Times New Roman"/>
                <a:cs typeface="Times New Roman"/>
              </a:rPr>
              <a:t>PRESUPUESTO  </a:t>
            </a:r>
            <a:r>
              <a:rPr sz="1250" i="1" spc="60" dirty="0" smtClean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25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DE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spc="110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478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478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478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478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35222" cy="14426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98225" y="804163"/>
            <a:ext cx="7395871" cy="97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89046" y="986928"/>
            <a:ext cx="3594369" cy="791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25119" y="1876382"/>
            <a:ext cx="11294848" cy="194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85597" y="2887679"/>
            <a:ext cx="341160" cy="3898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60957" y="2887679"/>
            <a:ext cx="1559590" cy="3898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54575" y="2887679"/>
            <a:ext cx="523925" cy="3898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49832" y="2887679"/>
            <a:ext cx="1218430" cy="3898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49352" y="2899864"/>
            <a:ext cx="523925" cy="3777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65736" y="2899864"/>
            <a:ext cx="536109" cy="37771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43314" y="2899864"/>
            <a:ext cx="1315904" cy="37771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37304" y="2912048"/>
            <a:ext cx="450819" cy="36552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48601" y="2912048"/>
            <a:ext cx="1791092" cy="47518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82936" y="2912048"/>
            <a:ext cx="1778908" cy="36552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59319" y="3021707"/>
            <a:ext cx="791979" cy="36552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600343" y="3021707"/>
            <a:ext cx="1852014" cy="36552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523688" y="3021707"/>
            <a:ext cx="1523037" cy="25587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168569" y="3021707"/>
            <a:ext cx="926007" cy="36552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581062" y="3021707"/>
            <a:ext cx="268054" cy="255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09386" y="3533447"/>
            <a:ext cx="1510853" cy="43863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566452" y="3533447"/>
            <a:ext cx="1912935" cy="4995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95292" y="3533447"/>
            <a:ext cx="60921" cy="37771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414917" y="3533447"/>
            <a:ext cx="328976" cy="38989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25119" y="3545632"/>
            <a:ext cx="3119181" cy="48737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02697" y="3545632"/>
            <a:ext cx="536109" cy="37771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938842" y="3545632"/>
            <a:ext cx="1669249" cy="48737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778672" y="3545632"/>
            <a:ext cx="536109" cy="37771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473177" y="3545632"/>
            <a:ext cx="1986041" cy="37771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904951" y="3557816"/>
            <a:ext cx="1437747" cy="41426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649968" y="3667475"/>
            <a:ext cx="243686" cy="36552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052050" y="3667475"/>
            <a:ext cx="694505" cy="25587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501095" y="3667475"/>
            <a:ext cx="731058" cy="25587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605430" y="3667475"/>
            <a:ext cx="231501" cy="25587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851126" y="4179215"/>
            <a:ext cx="316791" cy="3898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25735" y="4179215"/>
            <a:ext cx="1376826" cy="38989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515940" y="4179215"/>
            <a:ext cx="328976" cy="3898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330514" y="4179215"/>
            <a:ext cx="572662" cy="38989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852665" y="4179215"/>
            <a:ext cx="1717986" cy="49955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265157" y="4179215"/>
            <a:ext cx="1571775" cy="38989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959011" y="4191400"/>
            <a:ext cx="1717986" cy="48737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660378" y="4191400"/>
            <a:ext cx="536109" cy="37771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314130" y="4203584"/>
            <a:ext cx="1498669" cy="47518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003312" y="4203584"/>
            <a:ext cx="1535222" cy="47518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25119" y="4313243"/>
            <a:ext cx="791979" cy="36552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236588" y="4313243"/>
            <a:ext cx="243686" cy="36552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589933" y="4313243"/>
            <a:ext cx="255870" cy="36552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894541" y="4313243"/>
            <a:ext cx="487372" cy="25587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025020" y="4313243"/>
            <a:ext cx="840716" cy="25587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914474" y="4313243"/>
            <a:ext cx="804163" cy="25587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680310" y="4313243"/>
            <a:ext cx="450819" cy="25587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26930" y="4824984"/>
            <a:ext cx="1644880" cy="43863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918022" y="4824984"/>
            <a:ext cx="1888566" cy="49955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318330" y="4824984"/>
            <a:ext cx="2034778" cy="389897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496007" y="4837168"/>
            <a:ext cx="523925" cy="37771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438399" y="4837168"/>
            <a:ext cx="1730171" cy="377713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6290413" y="4837168"/>
            <a:ext cx="2193174" cy="4873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34335" y="4849352"/>
            <a:ext cx="1827645" cy="365529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129591" y="4849352"/>
            <a:ext cx="2875495" cy="475187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925119" y="4959011"/>
            <a:ext cx="487372" cy="25587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940616" y="4959011"/>
            <a:ext cx="255870" cy="365529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605430" y="4959011"/>
            <a:ext cx="231501" cy="255870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25119" y="5470752"/>
            <a:ext cx="1254983" cy="377713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277577" y="5470752"/>
            <a:ext cx="341160" cy="377713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240137" y="5470752"/>
            <a:ext cx="2351570" cy="48737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701366" y="5470752"/>
            <a:ext cx="536109" cy="377713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359319" y="5470752"/>
            <a:ext cx="560477" cy="377713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917135" y="5470752"/>
            <a:ext cx="536109" cy="377713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1575088" y="5470752"/>
            <a:ext cx="536109" cy="377713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2220855" y="5470752"/>
            <a:ext cx="2034778" cy="377713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4365293" y="5470752"/>
            <a:ext cx="536109" cy="377713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5023245" y="5470752"/>
            <a:ext cx="560477" cy="377713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6534099" y="5470752"/>
            <a:ext cx="1681433" cy="377713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8325191" y="5470752"/>
            <a:ext cx="523925" cy="377713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029455" y="5495120"/>
            <a:ext cx="2790205" cy="463003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5669014" y="5531673"/>
            <a:ext cx="767611" cy="316791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752765" y="5592595"/>
            <a:ext cx="438634" cy="255870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520140" y="5909386"/>
            <a:ext cx="1571775" cy="961341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925119" y="6116520"/>
            <a:ext cx="1986041" cy="487372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568226" y="6116520"/>
            <a:ext cx="341160" cy="377713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958124" y="6116520"/>
            <a:ext cx="353344" cy="377713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394984" y="6116520"/>
            <a:ext cx="316791" cy="377713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67647" y="6116520"/>
            <a:ext cx="2424676" cy="377713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2099012" y="6116520"/>
            <a:ext cx="1230614" cy="377713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4304371" y="6116520"/>
            <a:ext cx="536109" cy="377713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5084167" y="6116520"/>
            <a:ext cx="328976" cy="377713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5644645" y="6116520"/>
            <a:ext cx="1852014" cy="377713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567339" y="6140888"/>
            <a:ext cx="1401194" cy="463003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593482" y="6238363"/>
            <a:ext cx="731058" cy="255870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017271" y="6238363"/>
            <a:ext cx="146211" cy="255870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3378364" y="6238363"/>
            <a:ext cx="682320" cy="255870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7752528" y="6238363"/>
            <a:ext cx="499556" cy="255870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118294" y="6250547"/>
            <a:ext cx="255870" cy="353344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1623825" y="6250547"/>
            <a:ext cx="255870" cy="353344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912935" y="6762288"/>
            <a:ext cx="511740" cy="377713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056485" y="6762288"/>
            <a:ext cx="1608327" cy="487372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473413" y="6786657"/>
            <a:ext cx="2449044" cy="353344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0079730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 txBox="1"/>
          <p:nvPr/>
        </p:nvSpPr>
        <p:spPr>
          <a:xfrm>
            <a:off x="1579552" y="8162870"/>
            <a:ext cx="17269563" cy="497417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425575" marR="995044" indent="-255904" algn="ctr">
              <a:lnSpc>
                <a:spcPts val="1110"/>
              </a:lnSpc>
              <a:buClr>
                <a:srgbClr val="4B5455"/>
              </a:buClr>
              <a:buFont typeface="Arial"/>
              <a:buChar char="•"/>
              <a:tabLst>
                <a:tab pos="1425575" algn="l"/>
              </a:tabLst>
            </a:pPr>
            <a:r>
              <a:rPr sz="950" i="1" spc="1950" dirty="0" smtClean="0">
                <a:solidFill>
                  <a:srgbClr val="4B5455"/>
                </a:solidFill>
                <a:latin typeface="Arial"/>
                <a:cs typeface="Arial"/>
              </a:rPr>
              <a:t>1</a:t>
            </a:r>
            <a:endParaRPr sz="950" dirty="0" smtClean="0">
              <a:latin typeface="Arial"/>
              <a:cs typeface="Arial"/>
            </a:endParaRPr>
          </a:p>
          <a:p>
            <a:pPr marL="262255" algn="just">
              <a:lnSpc>
                <a:spcPts val="3454"/>
              </a:lnSpc>
              <a:tabLst>
                <a:tab pos="2564765" algn="l"/>
              </a:tabLst>
            </a:pPr>
            <a:r>
              <a:rPr lang="es-MX" sz="5000" b="1" i="1" spc="425" dirty="0" smtClean="0">
                <a:solidFill>
                  <a:srgbClr val="4B5455"/>
                </a:solidFill>
                <a:latin typeface="Arial"/>
                <a:cs typeface="Arial"/>
              </a:rPr>
              <a:t>Por tal motivo la presente administración durante el ejercicio implementará y difundirá los mecanismos idóneos para llevar a cabo esta función totalmente coordinados entre la sociedad y el gobierno como la figura del proveedor de los insumos para estas actividades.</a:t>
            </a:r>
          </a:p>
          <a:p>
            <a:pPr marL="12700">
              <a:lnSpc>
                <a:spcPts val="3450"/>
              </a:lnSpc>
            </a:pPr>
            <a:endParaRPr sz="3450" dirty="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5811396" y="11259039"/>
            <a:ext cx="194945" cy="5276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3400" dirty="0">
              <a:latin typeface="Arial"/>
              <a:cs typeface="Arial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50" i="1" spc="245" dirty="0" smtClean="0">
                <a:solidFill>
                  <a:srgbClr val="FDFDFD"/>
                </a:solidFill>
                <a:latin typeface="Times New Roman"/>
                <a:cs typeface="Times New Roman"/>
              </a:rPr>
              <a:t>PRESUPUESTO  </a:t>
            </a:r>
            <a:r>
              <a:rPr sz="1250" i="1" spc="60" dirty="0" smtClean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25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DE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spc="110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6" name="object 15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478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478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478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478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35222" cy="14426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98225" y="621399"/>
            <a:ext cx="5616963" cy="7919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25119" y="1571775"/>
            <a:ext cx="5982492" cy="194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17850" y="2363754"/>
            <a:ext cx="463003" cy="5482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60514" y="2351570"/>
            <a:ext cx="2375939" cy="5604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48945" y="2351570"/>
            <a:ext cx="1230614" cy="5604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53960" y="2363754"/>
            <a:ext cx="499556" cy="5361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14438" y="2363754"/>
            <a:ext cx="134027" cy="5361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21571" y="2363754"/>
            <a:ext cx="1571775" cy="5361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88295" y="2363754"/>
            <a:ext cx="938191" cy="5361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185190" y="2363754"/>
            <a:ext cx="2315017" cy="5361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27509" y="3399420"/>
            <a:ext cx="548293" cy="4751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26930" y="3362867"/>
            <a:ext cx="865085" cy="5117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320104" y="3362867"/>
            <a:ext cx="365529" cy="5117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79695" y="3362867"/>
            <a:ext cx="121843" cy="5117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293073" y="3362867"/>
            <a:ext cx="109658" cy="51174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475839" y="3362867"/>
            <a:ext cx="109658" cy="51174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74780" y="3387236"/>
            <a:ext cx="1096587" cy="49955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64370" y="3399420"/>
            <a:ext cx="328976" cy="47518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159934" y="3399420"/>
            <a:ext cx="1072218" cy="48737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542083" y="3521263"/>
            <a:ext cx="536109" cy="35334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34371" y="3521263"/>
            <a:ext cx="1084402" cy="35334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21127" y="4057372"/>
            <a:ext cx="6932868" cy="9503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441947" y="8638671"/>
            <a:ext cx="255870" cy="20713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818773" y="8626486"/>
            <a:ext cx="2290648" cy="226628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849116" y="5909386"/>
            <a:ext cx="1242798" cy="961341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58431" y="8967647"/>
            <a:ext cx="255870" cy="25587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70036" y="8967647"/>
            <a:ext cx="426450" cy="47518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882357" y="9016384"/>
            <a:ext cx="194948" cy="34116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076418" y="9247885"/>
            <a:ext cx="292423" cy="3898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517714" y="9272254"/>
            <a:ext cx="292423" cy="4020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089490" y="9625599"/>
            <a:ext cx="255870" cy="23150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419353" y="9540309"/>
            <a:ext cx="353344" cy="42645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434199" y="10137340"/>
            <a:ext cx="328976" cy="41426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575975" y="10052050"/>
            <a:ext cx="255870" cy="25587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150411" y="9918022"/>
            <a:ext cx="304607" cy="41426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041640" y="10039865"/>
            <a:ext cx="316791" cy="36552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272254" y="10417578"/>
            <a:ext cx="694505" cy="76761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46690" y="10490685"/>
            <a:ext cx="292423" cy="4020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043414" y="10831845"/>
            <a:ext cx="255870" cy="20713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027681" y="10856214"/>
            <a:ext cx="1315904" cy="107221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367067" y="11636009"/>
            <a:ext cx="304607" cy="41426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488023" y="11319217"/>
            <a:ext cx="463003" cy="3411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556042" y="11258295"/>
            <a:ext cx="487372" cy="68232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34507" y="11173005"/>
            <a:ext cx="1376826" cy="115750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554267" y="12452357"/>
            <a:ext cx="280238" cy="40208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24096" y="12562016"/>
            <a:ext cx="280238" cy="37771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750104" y="12476726"/>
            <a:ext cx="292423" cy="41426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743894" y="12513278"/>
            <a:ext cx="280238" cy="34116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172119" y="12647306"/>
            <a:ext cx="268054" cy="219317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136452" y="12793518"/>
            <a:ext cx="292423" cy="41426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394097" y="13061573"/>
            <a:ext cx="146211" cy="194948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0079730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242296" y="10569882"/>
            <a:ext cx="0" cy="274146"/>
          </a:xfrm>
          <a:custGeom>
            <a:avLst/>
            <a:gdLst/>
            <a:ahLst/>
            <a:cxnLst/>
            <a:rect l="l" t="t" r="r" b="b"/>
            <a:pathLst>
              <a:path h="274146">
                <a:moveTo>
                  <a:pt x="0" y="274146"/>
                </a:moveTo>
                <a:lnTo>
                  <a:pt x="0" y="0"/>
                </a:lnTo>
              </a:path>
            </a:pathLst>
          </a:custGeom>
          <a:ln w="36552">
            <a:solidFill>
              <a:srgbClr val="B9E1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245342" y="10911043"/>
            <a:ext cx="0" cy="219317"/>
          </a:xfrm>
          <a:custGeom>
            <a:avLst/>
            <a:gdLst/>
            <a:ahLst/>
            <a:cxnLst/>
            <a:rect l="l" t="t" r="r" b="b"/>
            <a:pathLst>
              <a:path h="219317">
                <a:moveTo>
                  <a:pt x="0" y="219317"/>
                </a:moveTo>
                <a:lnTo>
                  <a:pt x="0" y="0"/>
                </a:lnTo>
              </a:path>
            </a:pathLst>
          </a:custGeom>
          <a:ln w="30460">
            <a:solidFill>
              <a:srgbClr val="B7E5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598686" y="11709114"/>
            <a:ext cx="0" cy="536109"/>
          </a:xfrm>
          <a:custGeom>
            <a:avLst/>
            <a:gdLst/>
            <a:ahLst/>
            <a:cxnLst/>
            <a:rect l="l" t="t" r="r" b="b"/>
            <a:pathLst>
              <a:path h="536109">
                <a:moveTo>
                  <a:pt x="0" y="536109"/>
                </a:moveTo>
                <a:lnTo>
                  <a:pt x="0" y="0"/>
                </a:lnTo>
              </a:path>
            </a:pathLst>
          </a:custGeom>
          <a:ln w="42645">
            <a:solidFill>
              <a:srgbClr val="8DC9F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72390" y="10764831"/>
            <a:ext cx="73105" cy="0"/>
          </a:xfrm>
          <a:custGeom>
            <a:avLst/>
            <a:gdLst/>
            <a:ahLst/>
            <a:cxnLst/>
            <a:rect l="l" t="t" r="r" b="b"/>
            <a:pathLst>
              <a:path w="73105">
                <a:moveTo>
                  <a:pt x="0" y="0"/>
                </a:moveTo>
                <a:lnTo>
                  <a:pt x="73105" y="0"/>
                </a:lnTo>
              </a:path>
            </a:pathLst>
          </a:custGeom>
          <a:ln w="1218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14779043" y="2321594"/>
            <a:ext cx="237490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455" dirty="0" smtClean="0">
                <a:solidFill>
                  <a:srgbClr val="4B5455"/>
                </a:solidFill>
                <a:latin typeface="Arial"/>
                <a:cs typeface="Arial"/>
              </a:rPr>
              <a:t>•</a:t>
            </a:r>
            <a:endParaRPr sz="34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3621534" y="2565280"/>
            <a:ext cx="1461770" cy="13995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78740" algn="r">
              <a:lnSpc>
                <a:spcPct val="100000"/>
              </a:lnSpc>
            </a:pPr>
            <a:r>
              <a:rPr sz="3450" spc="455" dirty="0" smtClean="0">
                <a:solidFill>
                  <a:srgbClr val="4B5455"/>
                </a:solidFill>
                <a:latin typeface="Arial"/>
                <a:cs typeface="Arial"/>
              </a:rPr>
              <a:t>•</a:t>
            </a:r>
            <a:endParaRPr sz="3450">
              <a:latin typeface="Arial"/>
              <a:cs typeface="Arial"/>
            </a:endParaRPr>
          </a:p>
          <a:p>
            <a:pPr>
              <a:lnSpc>
                <a:spcPts val="650"/>
              </a:lnSpc>
              <a:spcBef>
                <a:spcPts val="21"/>
              </a:spcBef>
            </a:pPr>
            <a:endParaRPr sz="65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3450" spc="950" dirty="0" smtClean="0">
                <a:solidFill>
                  <a:srgbClr val="002379"/>
                </a:solidFill>
                <a:latin typeface="Arial"/>
                <a:cs typeface="Arial"/>
              </a:rPr>
              <a:t>anes</a:t>
            </a:r>
            <a:endParaRPr sz="34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122096" y="3156219"/>
            <a:ext cx="203835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190" dirty="0" smtClean="0">
                <a:solidFill>
                  <a:srgbClr val="002379"/>
                </a:solidFill>
                <a:latin typeface="Arial"/>
                <a:cs typeface="Arial"/>
              </a:rPr>
              <a:t>•</a:t>
            </a:r>
            <a:endParaRPr sz="34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317932" y="3430366"/>
            <a:ext cx="1662430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695" dirty="0" smtClean="0">
                <a:solidFill>
                  <a:srgbClr val="002379"/>
                </a:solidFill>
                <a:latin typeface="Arial"/>
                <a:cs typeface="Arial"/>
              </a:rPr>
              <a:t>on1ca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233529" y="5223275"/>
            <a:ext cx="11297920" cy="17754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1890" marR="987425" indent="-140335">
              <a:lnSpc>
                <a:spcPct val="112400"/>
              </a:lnSpc>
            </a:pPr>
            <a:r>
              <a:rPr sz="3450" spc="125" dirty="0" smtClean="0">
                <a:solidFill>
                  <a:srgbClr val="4B5455"/>
                </a:solidFill>
                <a:latin typeface="Arial"/>
                <a:cs typeface="Arial"/>
              </a:rPr>
              <a:t>Conmutador:</a:t>
            </a:r>
            <a:r>
              <a:rPr sz="3450" spc="-1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229" dirty="0" smtClean="0">
                <a:solidFill>
                  <a:srgbClr val="4B5455"/>
                </a:solidFill>
                <a:latin typeface="Arial"/>
                <a:cs typeface="Arial"/>
              </a:rPr>
              <a:t>6144293300</a:t>
            </a:r>
            <a:r>
              <a:rPr sz="3450" spc="125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80" dirty="0" smtClean="0">
                <a:solidFill>
                  <a:srgbClr val="4B5455"/>
                </a:solidFill>
                <a:latin typeface="Arial"/>
                <a:cs typeface="Arial"/>
              </a:rPr>
              <a:t>Extensión:</a:t>
            </a:r>
            <a:r>
              <a:rPr sz="3450" spc="-135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190" dirty="0" smtClean="0">
                <a:solidFill>
                  <a:srgbClr val="4B5455"/>
                </a:solidFill>
                <a:latin typeface="Arial"/>
                <a:cs typeface="Arial"/>
              </a:rPr>
              <a:t>13628</a:t>
            </a:r>
            <a:r>
              <a:rPr sz="3450" spc="95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75" dirty="0" smtClean="0">
                <a:solidFill>
                  <a:srgbClr val="4B5455"/>
                </a:solidFill>
                <a:latin typeface="Arial"/>
                <a:cs typeface="Arial"/>
              </a:rPr>
              <a:t>Email:</a:t>
            </a:r>
            <a:r>
              <a:rPr sz="3450" spc="-33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50" dirty="0" smtClean="0">
                <a:solidFill>
                  <a:srgbClr val="4B5455"/>
                </a:solidFill>
                <a:latin typeface="Arial"/>
                <a:cs typeface="Arial"/>
                <a:hlinkClick r:id="rId56"/>
              </a:rPr>
              <a:t>monica.sandoval@chihuahua.gob.mx</a:t>
            </a:r>
            <a:endParaRPr sz="34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3450" spc="160" dirty="0" smtClean="0">
                <a:solidFill>
                  <a:srgbClr val="4B5455"/>
                </a:solidFill>
                <a:latin typeface="Arial"/>
                <a:cs typeface="Arial"/>
              </a:rPr>
              <a:t>Unidad</a:t>
            </a:r>
            <a:r>
              <a:rPr sz="3450" spc="-61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120" dirty="0" smtClean="0">
                <a:solidFill>
                  <a:srgbClr val="4B5455"/>
                </a:solidFill>
                <a:latin typeface="Arial"/>
                <a:cs typeface="Arial"/>
              </a:rPr>
              <a:t>Administrativa:</a:t>
            </a:r>
            <a:r>
              <a:rPr sz="3450" spc="2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180" dirty="0" smtClean="0">
                <a:solidFill>
                  <a:srgbClr val="4B5455"/>
                </a:solidFill>
                <a:latin typeface="Arial"/>
                <a:cs typeface="Arial"/>
              </a:rPr>
              <a:t>Oficina</a:t>
            </a:r>
            <a:r>
              <a:rPr sz="3450" spc="-4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275" dirty="0" smtClean="0">
                <a:solidFill>
                  <a:srgbClr val="4B5455"/>
                </a:solidFill>
                <a:latin typeface="Arial"/>
                <a:cs typeface="Arial"/>
              </a:rPr>
              <a:t>del</a:t>
            </a:r>
            <a:r>
              <a:rPr sz="3450" spc="-21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100" dirty="0" smtClean="0">
                <a:solidFill>
                  <a:srgbClr val="4B5455"/>
                </a:solidFill>
                <a:latin typeface="Arial"/>
                <a:cs typeface="Arial"/>
              </a:rPr>
              <a:t>C.</a:t>
            </a:r>
            <a:r>
              <a:rPr sz="3450" spc="-35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495" dirty="0" smtClean="0">
                <a:solidFill>
                  <a:srgbClr val="4B5455"/>
                </a:solidFill>
                <a:latin typeface="Arial"/>
                <a:cs typeface="Arial"/>
              </a:rPr>
              <a:t>D</a:t>
            </a:r>
            <a:r>
              <a:rPr sz="3450" spc="-120" dirty="0" smtClean="0">
                <a:solidFill>
                  <a:srgbClr val="4B5455"/>
                </a:solidFill>
                <a:latin typeface="Arial"/>
                <a:cs typeface="Arial"/>
              </a:rPr>
              <a:t>i</a:t>
            </a:r>
            <a:r>
              <a:rPr sz="3450" spc="370" dirty="0" smtClean="0">
                <a:solidFill>
                  <a:srgbClr val="4B5455"/>
                </a:solidFill>
                <a:latin typeface="Arial"/>
                <a:cs typeface="Arial"/>
              </a:rPr>
              <a:t>redor</a:t>
            </a:r>
            <a:r>
              <a:rPr sz="3450" spc="-42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180" dirty="0" smtClean="0">
                <a:solidFill>
                  <a:srgbClr val="4B5455"/>
                </a:solidFill>
                <a:latin typeface="Arial"/>
                <a:cs typeface="Arial"/>
              </a:rPr>
              <a:t>Jurídico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814944" y="7091749"/>
            <a:ext cx="16771506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7529830" algn="l"/>
              </a:tabLst>
            </a:pPr>
            <a:r>
              <a:rPr sz="3450" spc="125" dirty="0" smtClean="0">
                <a:solidFill>
                  <a:srgbClr val="4B5455"/>
                </a:solidFill>
                <a:latin typeface="Arial"/>
                <a:cs typeface="Arial"/>
              </a:rPr>
              <a:t>Edificio</a:t>
            </a:r>
            <a:r>
              <a:rPr sz="3450" spc="-185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55" dirty="0" smtClean="0">
                <a:solidFill>
                  <a:srgbClr val="4B5455"/>
                </a:solidFill>
                <a:latin typeface="Arial"/>
                <a:cs typeface="Arial"/>
              </a:rPr>
              <a:t>Héroes</a:t>
            </a:r>
            <a:r>
              <a:rPr sz="3450" spc="-34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245" dirty="0" smtClean="0">
                <a:solidFill>
                  <a:srgbClr val="4B5455"/>
                </a:solidFill>
                <a:latin typeface="Arial"/>
                <a:cs typeface="Arial"/>
              </a:rPr>
              <a:t>de</a:t>
            </a:r>
            <a:r>
              <a:rPr sz="3450" spc="-17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lang="es-MX" sz="3450" spc="75" dirty="0" smtClean="0">
                <a:solidFill>
                  <a:srgbClr val="4B5455"/>
                </a:solidFill>
                <a:latin typeface="Arial"/>
                <a:cs typeface="Arial"/>
              </a:rPr>
              <a:t>Reforma</a:t>
            </a:r>
            <a:r>
              <a:rPr lang="es-MX" sz="3450" spc="-145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lang="es-MX" sz="3450" spc="-20" dirty="0" smtClean="0">
                <a:solidFill>
                  <a:srgbClr val="4B5455"/>
                </a:solidFill>
                <a:latin typeface="Arial"/>
                <a:cs typeface="Arial"/>
              </a:rPr>
              <a:t>Piso</a:t>
            </a:r>
            <a:r>
              <a:rPr lang="es-MX" sz="3450" spc="-27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lang="es-MX" sz="3450" spc="285" dirty="0" smtClean="0">
                <a:solidFill>
                  <a:srgbClr val="4B5455"/>
                </a:solidFill>
                <a:latin typeface="Arial"/>
                <a:cs typeface="Arial"/>
              </a:rPr>
              <a:t>7 </a:t>
            </a:r>
            <a:r>
              <a:rPr lang="es-MX" sz="3450" spc="285" dirty="0" smtClean="0">
                <a:solidFill>
                  <a:srgbClr val="4B5455"/>
                </a:solidFill>
                <a:latin typeface="Arial"/>
                <a:cs typeface="Arial"/>
              </a:rPr>
              <a:t>c</a:t>
            </a:r>
            <a:r>
              <a:rPr lang="es-MX" sz="3450" spc="285" dirty="0" smtClean="0">
                <a:solidFill>
                  <a:srgbClr val="4B5455"/>
                </a:solidFill>
                <a:latin typeface="Arial"/>
                <a:cs typeface="Arial"/>
              </a:rPr>
              <a:t>a</a:t>
            </a:r>
            <a:r>
              <a:rPr lang="es-MX" sz="3450" spc="120" dirty="0" smtClean="0">
                <a:solidFill>
                  <a:srgbClr val="4B5455"/>
                </a:solidFill>
                <a:latin typeface="Arial"/>
                <a:cs typeface="Arial"/>
              </a:rPr>
              <a:t>ll</a:t>
            </a:r>
            <a:r>
              <a:rPr lang="es-MX" sz="3450" spc="565" dirty="0" smtClean="0">
                <a:solidFill>
                  <a:srgbClr val="4B5455"/>
                </a:solidFill>
                <a:latin typeface="Arial"/>
                <a:cs typeface="Arial"/>
              </a:rPr>
              <a:t>e </a:t>
            </a:r>
            <a:r>
              <a:rPr lang="es-MX" sz="3450" spc="135" dirty="0" smtClean="0">
                <a:solidFill>
                  <a:srgbClr val="4B5455"/>
                </a:solidFill>
                <a:latin typeface="Arial"/>
                <a:cs typeface="Arial"/>
              </a:rPr>
              <a:t>Aldama</a:t>
            </a:r>
            <a:r>
              <a:rPr lang="es-MX" sz="3450" spc="-10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lang="es-MX" sz="3450" spc="360" dirty="0" smtClean="0">
                <a:solidFill>
                  <a:srgbClr val="4B5455"/>
                </a:solidFill>
                <a:latin typeface="Arial"/>
                <a:cs typeface="Arial"/>
              </a:rPr>
              <a:t>y</a:t>
            </a:r>
            <a:r>
              <a:rPr lang="es-MX" sz="3450" spc="-509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lang="es-MX" sz="3450" spc="50" dirty="0" smtClean="0">
                <a:solidFill>
                  <a:srgbClr val="4B5455"/>
                </a:solidFill>
                <a:latin typeface="Arial"/>
                <a:cs typeface="Arial"/>
              </a:rPr>
              <a:t>Venustiano Carranza No. 60.1 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672164" y="7621766"/>
            <a:ext cx="10419715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95" dirty="0" smtClean="0">
                <a:solidFill>
                  <a:srgbClr val="4B5455"/>
                </a:solidFill>
                <a:latin typeface="Arial"/>
                <a:cs typeface="Arial"/>
              </a:rPr>
              <a:t>Zona</a:t>
            </a:r>
            <a:r>
              <a:rPr sz="3450" spc="35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155" dirty="0" smtClean="0">
                <a:solidFill>
                  <a:srgbClr val="4B5455"/>
                </a:solidFill>
                <a:latin typeface="Arial"/>
                <a:cs typeface="Arial"/>
              </a:rPr>
              <a:t>Centro</a:t>
            </a:r>
            <a:r>
              <a:rPr sz="3450" spc="-7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-135" dirty="0" smtClean="0">
                <a:solidFill>
                  <a:srgbClr val="4B5455"/>
                </a:solidFill>
                <a:latin typeface="Arial"/>
                <a:cs typeface="Arial"/>
              </a:rPr>
              <a:t>C.P.</a:t>
            </a:r>
            <a:r>
              <a:rPr sz="3450" spc="-34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325" dirty="0" smtClean="0">
                <a:solidFill>
                  <a:srgbClr val="4B5455"/>
                </a:solidFill>
                <a:latin typeface="Arial"/>
                <a:cs typeface="Arial"/>
              </a:rPr>
              <a:t>31000</a:t>
            </a:r>
            <a:r>
              <a:rPr sz="3450" spc="-105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120" dirty="0" smtClean="0">
                <a:solidFill>
                  <a:srgbClr val="4B5455"/>
                </a:solidFill>
                <a:latin typeface="Arial"/>
                <a:cs typeface="Arial"/>
              </a:rPr>
              <a:t>Chihuahua,</a:t>
            </a:r>
            <a:r>
              <a:rPr sz="3450" spc="-95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160" dirty="0" smtClean="0">
                <a:solidFill>
                  <a:srgbClr val="4B5455"/>
                </a:solidFill>
                <a:latin typeface="Arial"/>
                <a:cs typeface="Arial"/>
              </a:rPr>
              <a:t>Chih.</a:t>
            </a:r>
            <a:r>
              <a:rPr sz="3450" spc="-28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200" dirty="0" smtClean="0">
                <a:solidFill>
                  <a:srgbClr val="4B5455"/>
                </a:solidFill>
                <a:latin typeface="Arial"/>
                <a:cs typeface="Arial"/>
              </a:rPr>
              <a:t>México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1325309" y="8849483"/>
            <a:ext cx="0" cy="83115"/>
          </a:xfrm>
          <a:custGeom>
            <a:avLst/>
            <a:gdLst/>
            <a:ahLst/>
            <a:cxnLst/>
            <a:rect l="l" t="t" r="r" b="b"/>
            <a:pathLst>
              <a:path h="83115">
                <a:moveTo>
                  <a:pt x="0" y="0"/>
                </a:moveTo>
                <a:lnTo>
                  <a:pt x="0" y="83115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10514538" y="8959912"/>
            <a:ext cx="1402080" cy="4267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500" spc="20" dirty="0" smtClean="0">
                <a:solidFill>
                  <a:srgbClr val="FF807C"/>
                </a:solidFill>
                <a:latin typeface="Arial"/>
                <a:cs typeface="Arial"/>
              </a:rPr>
              <a:t>Hospital</a:t>
            </a:r>
            <a:r>
              <a:rPr sz="1500" spc="-70" dirty="0" smtClean="0">
                <a:solidFill>
                  <a:srgbClr val="FF807C"/>
                </a:solidFill>
                <a:latin typeface="Arial"/>
                <a:cs typeface="Arial"/>
              </a:rPr>
              <a:t> </a:t>
            </a:r>
            <a:r>
              <a:rPr sz="1500" spc="-50" dirty="0" smtClean="0">
                <a:solidFill>
                  <a:srgbClr val="FF807C"/>
                </a:solidFill>
                <a:latin typeface="Arial"/>
                <a:cs typeface="Arial"/>
              </a:rPr>
              <a:t>Ce</a:t>
            </a:r>
            <a:r>
              <a:rPr sz="1500" spc="-125" dirty="0" smtClean="0">
                <a:solidFill>
                  <a:srgbClr val="FF807C"/>
                </a:solidFill>
                <a:latin typeface="Arial"/>
                <a:cs typeface="Arial"/>
              </a:rPr>
              <a:t>n</a:t>
            </a:r>
            <a:r>
              <a:rPr sz="1500" spc="155" dirty="0" smtClean="0">
                <a:solidFill>
                  <a:srgbClr val="FF5B55"/>
                </a:solidFill>
                <a:latin typeface="Arial"/>
                <a:cs typeface="Arial"/>
              </a:rPr>
              <a:t>t</a:t>
            </a:r>
            <a:r>
              <a:rPr sz="1500" spc="30" dirty="0" smtClean="0">
                <a:solidFill>
                  <a:srgbClr val="FF807C"/>
                </a:solidFill>
                <a:latin typeface="Arial"/>
                <a:cs typeface="Arial"/>
              </a:rPr>
              <a:t>ral</a:t>
            </a:r>
            <a:endParaRPr sz="1500">
              <a:latin typeface="Arial"/>
              <a:cs typeface="Arial"/>
            </a:endParaRPr>
          </a:p>
          <a:p>
            <a:pPr marL="311150">
              <a:lnSpc>
                <a:spcPts val="1465"/>
              </a:lnSpc>
            </a:pPr>
            <a:r>
              <a:rPr sz="1400" spc="40" dirty="0" smtClean="0">
                <a:solidFill>
                  <a:srgbClr val="FF807C"/>
                </a:solidFill>
                <a:latin typeface="Arial"/>
                <a:cs typeface="Arial"/>
              </a:rPr>
              <a:t>Univers</a:t>
            </a:r>
            <a:r>
              <a:rPr sz="1400" spc="-30" dirty="0" smtClean="0">
                <a:solidFill>
                  <a:srgbClr val="FF807C"/>
                </a:solidFill>
                <a:latin typeface="Arial"/>
                <a:cs typeface="Arial"/>
              </a:rPr>
              <a:t>i</a:t>
            </a:r>
            <a:r>
              <a:rPr sz="1400" spc="130" dirty="0" smtClean="0">
                <a:solidFill>
                  <a:srgbClr val="FF5B55"/>
                </a:solidFill>
                <a:latin typeface="Arial"/>
                <a:cs typeface="Arial"/>
              </a:rPr>
              <a:t>t</a:t>
            </a:r>
            <a:r>
              <a:rPr sz="1400" spc="75" dirty="0" smtClean="0">
                <a:solidFill>
                  <a:srgbClr val="FF807C"/>
                </a:solidFill>
                <a:latin typeface="Arial"/>
                <a:cs typeface="Arial"/>
              </a:rPr>
              <a:t>ano</a:t>
            </a:r>
            <a:endParaRPr sz="14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3105082" y="9050079"/>
            <a:ext cx="91793" cy="200929"/>
          </a:xfrm>
          <a:custGeom>
            <a:avLst/>
            <a:gdLst/>
            <a:ahLst/>
            <a:cxnLst/>
            <a:rect l="l" t="t" r="r" b="b"/>
            <a:pathLst>
              <a:path w="91793" h="200929">
                <a:moveTo>
                  <a:pt x="0" y="0"/>
                </a:moveTo>
                <a:lnTo>
                  <a:pt x="91793" y="0"/>
                </a:lnTo>
                <a:lnTo>
                  <a:pt x="91793" y="200929"/>
                </a:lnTo>
                <a:lnTo>
                  <a:pt x="0" y="200929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13097609" y="9059191"/>
            <a:ext cx="116205" cy="1879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50" spc="130" dirty="0" smtClean="0">
                <a:solidFill>
                  <a:srgbClr val="B9BABD"/>
                </a:solidFill>
                <a:latin typeface="Times New Roman"/>
                <a:cs typeface="Times New Roman"/>
              </a:rPr>
              <a:t>o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2976282" y="9300302"/>
            <a:ext cx="0" cy="83115"/>
          </a:xfrm>
          <a:custGeom>
            <a:avLst/>
            <a:gdLst/>
            <a:ahLst/>
            <a:cxnLst/>
            <a:rect l="l" t="t" r="r" b="b"/>
            <a:pathLst>
              <a:path h="83115">
                <a:moveTo>
                  <a:pt x="0" y="0"/>
                </a:moveTo>
                <a:lnTo>
                  <a:pt x="0" y="83115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2783008" y="9299693"/>
            <a:ext cx="185037" cy="344379"/>
          </a:xfrm>
          <a:custGeom>
            <a:avLst/>
            <a:gdLst/>
            <a:ahLst/>
            <a:cxnLst/>
            <a:rect l="l" t="t" r="r" b="b"/>
            <a:pathLst>
              <a:path w="185037" h="344379">
                <a:moveTo>
                  <a:pt x="0" y="0"/>
                </a:moveTo>
                <a:lnTo>
                  <a:pt x="185037" y="0"/>
                </a:lnTo>
                <a:lnTo>
                  <a:pt x="185037" y="344379"/>
                </a:lnTo>
                <a:lnTo>
                  <a:pt x="0" y="344379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12780818" y="9310678"/>
            <a:ext cx="207645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i="1" spc="155" dirty="0" smtClean="0">
                <a:solidFill>
                  <a:srgbClr val="B9BABD"/>
                </a:solidFill>
                <a:latin typeface="Times New Roman"/>
                <a:cs typeface="Times New Roman"/>
              </a:rPr>
              <a:t>ti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3374368" y="9396333"/>
            <a:ext cx="137682" cy="131219"/>
          </a:xfrm>
          <a:custGeom>
            <a:avLst/>
            <a:gdLst/>
            <a:ahLst/>
            <a:cxnLst/>
            <a:rect l="l" t="t" r="r" b="b"/>
            <a:pathLst>
              <a:path w="137682" h="131219">
                <a:moveTo>
                  <a:pt x="0" y="0"/>
                </a:moveTo>
                <a:lnTo>
                  <a:pt x="137682" y="0"/>
                </a:lnTo>
                <a:lnTo>
                  <a:pt x="137682" y="131219"/>
                </a:lnTo>
                <a:lnTo>
                  <a:pt x="0" y="131219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13365664" y="9402414"/>
            <a:ext cx="150495" cy="127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750" spc="-55" dirty="0" smtClean="0">
                <a:solidFill>
                  <a:srgbClr val="B9BABD"/>
                </a:solidFill>
                <a:latin typeface="Times New Roman"/>
                <a:cs typeface="Times New Roman"/>
              </a:rPr>
              <a:t>-4.0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2738688" y="9580541"/>
            <a:ext cx="0" cy="83115"/>
          </a:xfrm>
          <a:custGeom>
            <a:avLst/>
            <a:gdLst/>
            <a:ahLst/>
            <a:cxnLst/>
            <a:rect l="l" t="t" r="r" b="b"/>
            <a:pathLst>
              <a:path h="83115">
                <a:moveTo>
                  <a:pt x="0" y="0"/>
                </a:moveTo>
                <a:lnTo>
                  <a:pt x="0" y="83115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3238244" y="9611002"/>
            <a:ext cx="0" cy="83115"/>
          </a:xfrm>
          <a:custGeom>
            <a:avLst/>
            <a:gdLst/>
            <a:ahLst/>
            <a:cxnLst/>
            <a:rect l="l" t="t" r="r" b="b"/>
            <a:pathLst>
              <a:path h="83115">
                <a:moveTo>
                  <a:pt x="0" y="0"/>
                </a:moveTo>
                <a:lnTo>
                  <a:pt x="0" y="83115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2987199" y="9661817"/>
            <a:ext cx="196014" cy="364636"/>
          </a:xfrm>
          <a:custGeom>
            <a:avLst/>
            <a:gdLst/>
            <a:ahLst/>
            <a:cxnLst/>
            <a:rect l="l" t="t" r="r" b="b"/>
            <a:pathLst>
              <a:path w="196014" h="364636">
                <a:moveTo>
                  <a:pt x="0" y="0"/>
                </a:moveTo>
                <a:lnTo>
                  <a:pt x="196014" y="0"/>
                </a:lnTo>
                <a:lnTo>
                  <a:pt x="196014" y="364636"/>
                </a:lnTo>
                <a:lnTo>
                  <a:pt x="0" y="364636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12994043" y="9669341"/>
            <a:ext cx="219075" cy="3397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150" i="1" spc="440" dirty="0" smtClean="0">
                <a:solidFill>
                  <a:srgbClr val="B9BABD"/>
                </a:solidFill>
                <a:latin typeface="Times New Roman"/>
                <a:cs typeface="Times New Roman"/>
              </a:rPr>
              <a:t>#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2757482" y="10103266"/>
            <a:ext cx="112025" cy="124668"/>
          </a:xfrm>
          <a:custGeom>
            <a:avLst/>
            <a:gdLst/>
            <a:ahLst/>
            <a:cxnLst/>
            <a:rect l="l" t="t" r="r" b="b"/>
            <a:pathLst>
              <a:path w="112025" h="124668">
                <a:moveTo>
                  <a:pt x="0" y="0"/>
                </a:moveTo>
                <a:lnTo>
                  <a:pt x="112025" y="0"/>
                </a:lnTo>
                <a:lnTo>
                  <a:pt x="112025" y="124668"/>
                </a:lnTo>
                <a:lnTo>
                  <a:pt x="0" y="124668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12750357" y="10109362"/>
            <a:ext cx="173990" cy="1193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700" spc="165" dirty="0" smtClean="0">
                <a:solidFill>
                  <a:srgbClr val="B9BABD"/>
                </a:solidFill>
                <a:latin typeface="Arial"/>
                <a:cs typeface="Arial"/>
              </a:rPr>
              <a:t>(.¡</a:t>
            </a:r>
            <a:endParaRPr sz="7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458052" y="9297542"/>
            <a:ext cx="2072639" cy="3873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602615">
              <a:lnSpc>
                <a:spcPts val="1490"/>
              </a:lnSpc>
            </a:pPr>
            <a:r>
              <a:rPr sz="1400" spc="85" dirty="0" smtClean="0">
                <a:solidFill>
                  <a:srgbClr val="FF5B55"/>
                </a:solidFill>
                <a:latin typeface="Arial"/>
                <a:cs typeface="Arial"/>
              </a:rPr>
              <a:t>Hospit </a:t>
            </a:r>
            <a:r>
              <a:rPr sz="1400" spc="-40" dirty="0" smtClean="0">
                <a:solidFill>
                  <a:srgbClr val="FF5B55"/>
                </a:solidFill>
                <a:latin typeface="Arial"/>
                <a:cs typeface="Arial"/>
              </a:rPr>
              <a:t> </a:t>
            </a:r>
            <a:r>
              <a:rPr sz="1400" spc="-195" dirty="0" smtClean="0">
                <a:solidFill>
                  <a:srgbClr val="FF5B55"/>
                </a:solidFill>
                <a:latin typeface="Arial"/>
                <a:cs typeface="Arial"/>
              </a:rPr>
              <a:t>1</a:t>
            </a:r>
            <a:r>
              <a:rPr sz="1400" spc="-215" dirty="0" smtClean="0">
                <a:solidFill>
                  <a:srgbClr val="FF5B55"/>
                </a:solidFill>
                <a:latin typeface="Arial"/>
                <a:cs typeface="Arial"/>
              </a:rPr>
              <a:t> </a:t>
            </a:r>
            <a:r>
              <a:rPr sz="1400" spc="25" dirty="0" smtClean="0">
                <a:solidFill>
                  <a:srgbClr val="FF5B55"/>
                </a:solidFill>
                <a:latin typeface="Arial"/>
                <a:cs typeface="Arial"/>
              </a:rPr>
              <a:t>Gen </a:t>
            </a:r>
            <a:r>
              <a:rPr sz="1400" spc="40" dirty="0" smtClean="0">
                <a:solidFill>
                  <a:srgbClr val="FF5B55"/>
                </a:solidFill>
                <a:latin typeface="Arial"/>
                <a:cs typeface="Arial"/>
              </a:rPr>
              <a:t> </a:t>
            </a:r>
            <a:r>
              <a:rPr sz="1400" spc="85" dirty="0" smtClean="0">
                <a:solidFill>
                  <a:srgbClr val="FF5B55"/>
                </a:solidFill>
                <a:latin typeface="Arial"/>
                <a:cs typeface="Arial"/>
              </a:rPr>
              <a:t>ral</a:t>
            </a:r>
            <a:r>
              <a:rPr sz="1400" spc="65" dirty="0" smtClean="0">
                <a:solidFill>
                  <a:srgbClr val="FF5B55"/>
                </a:solidFill>
                <a:latin typeface="Arial"/>
                <a:cs typeface="Arial"/>
              </a:rPr>
              <a:t> </a:t>
            </a:r>
            <a:r>
              <a:rPr sz="1400" spc="40" dirty="0" smtClean="0">
                <a:solidFill>
                  <a:srgbClr val="FF5B55"/>
                </a:solidFill>
                <a:latin typeface="Arial"/>
                <a:cs typeface="Arial"/>
              </a:rPr>
              <a:t>Regional</a:t>
            </a:r>
            <a:r>
              <a:rPr sz="1400" spc="30" dirty="0" smtClean="0">
                <a:solidFill>
                  <a:srgbClr val="FF5B55"/>
                </a:solidFill>
                <a:latin typeface="Arial"/>
                <a:cs typeface="Arial"/>
              </a:rPr>
              <a:t> </a:t>
            </a:r>
            <a:r>
              <a:rPr sz="1400" spc="85" dirty="0" smtClean="0">
                <a:solidFill>
                  <a:srgbClr val="FF5B55"/>
                </a:solidFill>
                <a:latin typeface="Arial"/>
                <a:cs typeface="Arial"/>
              </a:rPr>
              <a:t>No</a:t>
            </a:r>
            <a:r>
              <a:rPr sz="1400" spc="-60" dirty="0" smtClean="0">
                <a:solidFill>
                  <a:srgbClr val="FF5B55"/>
                </a:solidFill>
                <a:latin typeface="Arial"/>
                <a:cs typeface="Arial"/>
              </a:rPr>
              <a:t> </a:t>
            </a:r>
            <a:r>
              <a:rPr sz="1400" spc="30" dirty="0" smtClean="0">
                <a:solidFill>
                  <a:srgbClr val="FF5B55"/>
                </a:solidFill>
                <a:latin typeface="Arial"/>
                <a:cs typeface="Arial"/>
              </a:rPr>
              <a:t>1</a:t>
            </a:r>
            <a:r>
              <a:rPr sz="1400" spc="370" dirty="0" smtClean="0">
                <a:solidFill>
                  <a:srgbClr val="FF807C"/>
                </a:solidFill>
                <a:latin typeface="Arial"/>
                <a:cs typeface="Arial"/>
              </a:rPr>
              <a:t>,</a:t>
            </a:r>
            <a:r>
              <a:rPr sz="1400" spc="50" dirty="0" smtClean="0">
                <a:solidFill>
                  <a:srgbClr val="FF5B55"/>
                </a:solidFill>
                <a:latin typeface="Arial"/>
                <a:cs typeface="Arial"/>
              </a:rPr>
              <a:t>Unida</a:t>
            </a:r>
            <a:r>
              <a:rPr sz="1400" spc="45" dirty="0" smtClean="0">
                <a:solidFill>
                  <a:srgbClr val="FF5B55"/>
                </a:solidFill>
                <a:latin typeface="Arial"/>
                <a:cs typeface="Arial"/>
              </a:rPr>
              <a:t>d</a:t>
            </a:r>
            <a:r>
              <a:rPr sz="1400" spc="5" dirty="0" smtClean="0">
                <a:solidFill>
                  <a:srgbClr val="E37578"/>
                </a:solidFill>
                <a:latin typeface="Arial"/>
                <a:cs typeface="Arial"/>
              </a:rPr>
              <a:t>...</a:t>
            </a:r>
            <a:endParaRPr sz="1400">
              <a:latin typeface="Arial"/>
              <a:cs typeface="Aria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8200035" y="9268160"/>
            <a:ext cx="114293" cy="139420"/>
          </a:xfrm>
          <a:custGeom>
            <a:avLst/>
            <a:gdLst/>
            <a:ahLst/>
            <a:cxnLst/>
            <a:rect l="l" t="t" r="r" b="b"/>
            <a:pathLst>
              <a:path w="114293" h="139420">
                <a:moveTo>
                  <a:pt x="0" y="0"/>
                </a:moveTo>
                <a:lnTo>
                  <a:pt x="114293" y="0"/>
                </a:lnTo>
                <a:lnTo>
                  <a:pt x="114293" y="139420"/>
                </a:lnTo>
                <a:lnTo>
                  <a:pt x="0" y="139420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8209861" y="9274221"/>
            <a:ext cx="115570" cy="1346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800" spc="-35" dirty="0" smtClean="0">
                <a:solidFill>
                  <a:srgbClr val="B9BABD"/>
                </a:solidFill>
                <a:latin typeface="Times New Roman"/>
                <a:cs typeface="Times New Roman"/>
              </a:rPr>
              <a:t>e;;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8081970" y="9391239"/>
            <a:ext cx="100286" cy="162060"/>
          </a:xfrm>
          <a:custGeom>
            <a:avLst/>
            <a:gdLst/>
            <a:ahLst/>
            <a:cxnLst/>
            <a:rect l="l" t="t" r="r" b="b"/>
            <a:pathLst>
              <a:path w="100286" h="162060">
                <a:moveTo>
                  <a:pt x="0" y="0"/>
                </a:moveTo>
                <a:lnTo>
                  <a:pt x="100286" y="0"/>
                </a:lnTo>
                <a:lnTo>
                  <a:pt x="100286" y="162060"/>
                </a:lnTo>
                <a:lnTo>
                  <a:pt x="0" y="162060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8077677" y="9395290"/>
            <a:ext cx="124460" cy="1574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i="1" spc="85" dirty="0" smtClean="0">
                <a:solidFill>
                  <a:srgbClr val="B9BABD"/>
                </a:solidFill>
                <a:latin typeface="Times New Roman"/>
                <a:cs typeface="Times New Roman"/>
              </a:rPr>
              <a:t>G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516311" y="9325440"/>
            <a:ext cx="1546225" cy="2406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500" spc="-10" dirty="0" smtClean="0">
                <a:solidFill>
                  <a:srgbClr val="00A6A9"/>
                </a:solidFill>
                <a:latin typeface="Arial"/>
                <a:cs typeface="Arial"/>
              </a:rPr>
              <a:t>M</a:t>
            </a:r>
            <a:r>
              <a:rPr sz="1500" spc="0" dirty="0" smtClean="0">
                <a:solidFill>
                  <a:srgbClr val="00ABAE"/>
                </a:solidFill>
                <a:latin typeface="Arial"/>
                <a:cs typeface="Arial"/>
              </a:rPr>
              <a:t>useo</a:t>
            </a:r>
            <a:r>
              <a:rPr sz="1500" spc="15" dirty="0" smtClean="0">
                <a:solidFill>
                  <a:srgbClr val="00ABAE"/>
                </a:solidFill>
                <a:latin typeface="Arial"/>
                <a:cs typeface="Arial"/>
              </a:rPr>
              <a:t> </a:t>
            </a:r>
            <a:r>
              <a:rPr sz="1500" spc="-25" dirty="0" smtClean="0">
                <a:solidFill>
                  <a:srgbClr val="00A6A9"/>
                </a:solidFill>
                <a:latin typeface="Arial"/>
                <a:cs typeface="Arial"/>
              </a:rPr>
              <a:t>d</a:t>
            </a:r>
            <a:r>
              <a:rPr sz="1500" spc="10" dirty="0" smtClean="0">
                <a:solidFill>
                  <a:srgbClr val="00ABAE"/>
                </a:solidFill>
                <a:latin typeface="Arial"/>
                <a:cs typeface="Arial"/>
              </a:rPr>
              <a:t>el</a:t>
            </a:r>
            <a:r>
              <a:rPr sz="1500" spc="-30" dirty="0" smtClean="0">
                <a:solidFill>
                  <a:srgbClr val="00ABAE"/>
                </a:solidFill>
                <a:latin typeface="Arial"/>
                <a:cs typeface="Arial"/>
              </a:rPr>
              <a:t> </a:t>
            </a:r>
            <a:r>
              <a:rPr sz="1500" spc="35" dirty="0" smtClean="0">
                <a:solidFill>
                  <a:srgbClr val="00A6A9"/>
                </a:solidFill>
                <a:latin typeface="Arial"/>
                <a:cs typeface="Arial"/>
              </a:rPr>
              <a:t>M</a:t>
            </a:r>
            <a:r>
              <a:rPr sz="1500" spc="-25" dirty="0" smtClean="0">
                <a:solidFill>
                  <a:srgbClr val="00ABAE"/>
                </a:solidFill>
                <a:latin typeface="Arial"/>
                <a:cs typeface="Arial"/>
              </a:rPr>
              <a:t>a</a:t>
            </a:r>
            <a:r>
              <a:rPr sz="1500" spc="-170" dirty="0" smtClean="0">
                <a:solidFill>
                  <a:srgbClr val="00979D"/>
                </a:solidFill>
                <a:latin typeface="Arial"/>
                <a:cs typeface="Arial"/>
              </a:rPr>
              <a:t>r</a:t>
            </a:r>
            <a:r>
              <a:rPr sz="1500" spc="100" dirty="0" smtClean="0">
                <a:solidFill>
                  <a:srgbClr val="00ABAE"/>
                </a:solidFill>
                <a:latin typeface="Arial"/>
                <a:cs typeface="Arial"/>
              </a:rPr>
              <a:t>n</a:t>
            </a:r>
            <a:r>
              <a:rPr sz="1500" spc="-5" dirty="0" smtClean="0">
                <a:solidFill>
                  <a:srgbClr val="00ABAE"/>
                </a:solidFill>
                <a:latin typeface="Arial"/>
                <a:cs typeface="Arial"/>
              </a:rPr>
              <a:t>u</a:t>
            </a:r>
            <a:r>
              <a:rPr sz="1500" spc="-10" dirty="0" smtClean="0">
                <a:solidFill>
                  <a:srgbClr val="00A6A9"/>
                </a:solidFill>
                <a:latin typeface="Arial"/>
                <a:cs typeface="Arial"/>
              </a:rPr>
              <a:t>t</a:t>
            </a:r>
            <a:endParaRPr sz="15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756567" y="9819420"/>
            <a:ext cx="2296795" cy="14122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68375" algn="ctr">
              <a:lnSpc>
                <a:spcPct val="100000"/>
              </a:lnSpc>
            </a:pPr>
            <a:r>
              <a:rPr sz="1400" spc="210" dirty="0" smtClean="0">
                <a:solidFill>
                  <a:srgbClr val="738992"/>
                </a:solidFill>
                <a:latin typeface="Arial"/>
                <a:cs typeface="Arial"/>
              </a:rPr>
              <a:t>SAN </a:t>
            </a:r>
            <a:r>
              <a:rPr sz="1400" spc="20" dirty="0" smtClean="0">
                <a:solidFill>
                  <a:srgbClr val="738992"/>
                </a:solidFill>
                <a:latin typeface="Arial"/>
                <a:cs typeface="Arial"/>
              </a:rPr>
              <a:t> </a:t>
            </a:r>
            <a:r>
              <a:rPr sz="1400" spc="180" dirty="0" smtClean="0">
                <a:solidFill>
                  <a:srgbClr val="738992"/>
                </a:solidFill>
                <a:latin typeface="Arial"/>
                <a:cs typeface="Arial"/>
              </a:rPr>
              <a:t>FELIPE</a:t>
            </a:r>
            <a:endParaRPr sz="1400">
              <a:latin typeface="Arial"/>
              <a:cs typeface="Arial"/>
            </a:endParaRPr>
          </a:p>
          <a:p>
            <a:pPr marL="937894" algn="ctr">
              <a:lnSpc>
                <a:spcPts val="1545"/>
              </a:lnSpc>
            </a:pPr>
            <a:r>
              <a:rPr sz="1450" spc="155" dirty="0" smtClean="0">
                <a:solidFill>
                  <a:srgbClr val="738992"/>
                </a:solidFill>
                <a:latin typeface="Arial"/>
                <a:cs typeface="Arial"/>
              </a:rPr>
              <a:t>VIEJO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500" spc="10" dirty="0" smtClean="0">
                <a:solidFill>
                  <a:srgbClr val="FF5B55"/>
                </a:solidFill>
                <a:latin typeface="Arial"/>
                <a:cs typeface="Arial"/>
              </a:rPr>
              <a:t>I</a:t>
            </a:r>
            <a:r>
              <a:rPr sz="1500" spc="-55" dirty="0" smtClean="0">
                <a:solidFill>
                  <a:srgbClr val="FF5B55"/>
                </a:solidFill>
                <a:latin typeface="Arial"/>
                <a:cs typeface="Arial"/>
              </a:rPr>
              <a:t>M</a:t>
            </a:r>
            <a:r>
              <a:rPr sz="1500" spc="-120" dirty="0" smtClean="0">
                <a:solidFill>
                  <a:srgbClr val="FF807C"/>
                </a:solidFill>
                <a:latin typeface="Arial"/>
                <a:cs typeface="Arial"/>
              </a:rPr>
              <a:t>SS</a:t>
            </a:r>
            <a:r>
              <a:rPr sz="1500" spc="-40" dirty="0" smtClean="0">
                <a:solidFill>
                  <a:srgbClr val="FF807C"/>
                </a:solidFill>
                <a:latin typeface="Arial"/>
                <a:cs typeface="Arial"/>
              </a:rPr>
              <a:t> </a:t>
            </a:r>
            <a:r>
              <a:rPr sz="1500" spc="-85" dirty="0" smtClean="0">
                <a:solidFill>
                  <a:srgbClr val="FF807C"/>
                </a:solidFill>
                <a:latin typeface="Arial"/>
                <a:cs typeface="Arial"/>
              </a:rPr>
              <a:t>CHnica</a:t>
            </a:r>
            <a:endParaRPr sz="150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38"/>
              </a:spcBef>
            </a:pPr>
            <a:endParaRPr sz="900"/>
          </a:p>
          <a:p>
            <a:pPr marL="43815" algn="ctr">
              <a:lnSpc>
                <a:spcPct val="100000"/>
              </a:lnSpc>
              <a:tabLst>
                <a:tab pos="817244" algn="l"/>
              </a:tabLst>
            </a:pPr>
            <a:r>
              <a:rPr sz="1400" spc="20" dirty="0" smtClean="0">
                <a:solidFill>
                  <a:srgbClr val="00A1DE"/>
                </a:solidFill>
                <a:latin typeface="Arial"/>
                <a:cs typeface="Arial"/>
              </a:rPr>
              <a:t>Goppel	</a:t>
            </a:r>
            <a:r>
              <a:rPr sz="1400" spc="-405" dirty="0" smtClean="0">
                <a:solidFill>
                  <a:srgbClr val="53A9DB"/>
                </a:solidFill>
                <a:latin typeface="Arial"/>
                <a:cs typeface="Arial"/>
              </a:rPr>
              <a:t>1</a:t>
            </a:r>
            <a:r>
              <a:rPr sz="1400" spc="65" dirty="0" smtClean="0">
                <a:solidFill>
                  <a:srgbClr val="00A1DE"/>
                </a:solidFill>
                <a:latin typeface="Arial"/>
                <a:cs typeface="Arial"/>
              </a:rPr>
              <a:t>ños</a:t>
            </a:r>
            <a:r>
              <a:rPr sz="1400" spc="25" dirty="0" smtClean="0">
                <a:solidFill>
                  <a:srgbClr val="00A1DE"/>
                </a:solidFill>
                <a:latin typeface="Arial"/>
                <a:cs typeface="Arial"/>
              </a:rPr>
              <a:t> </a:t>
            </a:r>
            <a:r>
              <a:rPr sz="1400" spc="35" dirty="0" smtClean="0">
                <a:solidFill>
                  <a:srgbClr val="00A1DE"/>
                </a:solidFill>
                <a:latin typeface="Arial"/>
                <a:cs typeface="Arial"/>
              </a:rPr>
              <a:t>Héro</a:t>
            </a:r>
            <a:r>
              <a:rPr sz="1400" spc="5" dirty="0" smtClean="0">
                <a:solidFill>
                  <a:srgbClr val="00A1DE"/>
                </a:solidFill>
                <a:latin typeface="Arial"/>
                <a:cs typeface="Arial"/>
              </a:rPr>
              <a:t>e</a:t>
            </a:r>
            <a:r>
              <a:rPr sz="1400" spc="60" dirty="0" smtClean="0">
                <a:solidFill>
                  <a:srgbClr val="53A9DB"/>
                </a:solidFill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  <a:p>
            <a:pPr>
              <a:lnSpc>
                <a:spcPts val="650"/>
              </a:lnSpc>
              <a:spcBef>
                <a:spcPts val="27"/>
              </a:spcBef>
            </a:pPr>
            <a:endParaRPr sz="650"/>
          </a:p>
          <a:p>
            <a:pPr>
              <a:lnSpc>
                <a:spcPts val="1000"/>
              </a:lnSpc>
            </a:pPr>
            <a:endParaRPr sz="1000"/>
          </a:p>
          <a:p>
            <a:pPr marL="19685" algn="ctr">
              <a:lnSpc>
                <a:spcPct val="100000"/>
              </a:lnSpc>
            </a:pPr>
            <a:r>
              <a:rPr sz="1400" spc="175" dirty="0" smtClean="0">
                <a:solidFill>
                  <a:srgbClr val="738992"/>
                </a:solidFill>
                <a:latin typeface="Arial"/>
                <a:cs typeface="Arial"/>
              </a:rPr>
              <a:t>PARQUE </a:t>
            </a:r>
            <a:r>
              <a:rPr sz="1400" spc="-40" dirty="0" smtClean="0">
                <a:solidFill>
                  <a:srgbClr val="738992"/>
                </a:solidFill>
                <a:latin typeface="Arial"/>
                <a:cs typeface="Arial"/>
              </a:rPr>
              <a:t> </a:t>
            </a:r>
            <a:r>
              <a:rPr sz="1400" spc="190" dirty="0" smtClean="0">
                <a:solidFill>
                  <a:srgbClr val="738992"/>
                </a:solidFill>
                <a:latin typeface="Arial"/>
                <a:cs typeface="Arial"/>
              </a:rPr>
              <a:t>ROTARIO</a:t>
            </a:r>
            <a:endParaRPr sz="14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8400560" y="10001412"/>
            <a:ext cx="746760" cy="2476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500" spc="-40" dirty="0" smtClean="0">
                <a:solidFill>
                  <a:srgbClr val="F9A462"/>
                </a:solidFill>
                <a:latin typeface="Arial"/>
                <a:cs typeface="Arial"/>
              </a:rPr>
              <a:t>San</a:t>
            </a:r>
            <a:r>
              <a:rPr sz="1500" spc="-10" dirty="0" smtClean="0">
                <a:solidFill>
                  <a:srgbClr val="F9A462"/>
                </a:solidFill>
                <a:latin typeface="Arial"/>
                <a:cs typeface="Arial"/>
              </a:rPr>
              <a:t> </a:t>
            </a:r>
            <a:r>
              <a:rPr sz="1550" spc="-170" dirty="0" smtClean="0">
                <a:solidFill>
                  <a:srgbClr val="F9A462"/>
                </a:solidFill>
                <a:latin typeface="Arial"/>
                <a:cs typeface="Arial"/>
              </a:rPr>
              <a:t>Luas</a:t>
            </a:r>
            <a:endParaRPr sz="15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9722558" y="10537779"/>
            <a:ext cx="1347470" cy="241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500" spc="-125" dirty="0" smtClean="0">
                <a:solidFill>
                  <a:srgbClr val="00ABAE"/>
                </a:solidFill>
                <a:latin typeface="Arial"/>
                <a:cs typeface="Arial"/>
              </a:rPr>
              <a:t>R</a:t>
            </a:r>
            <a:r>
              <a:rPr sz="1500" spc="45" dirty="0" smtClean="0">
                <a:solidFill>
                  <a:srgbClr val="00A6A9"/>
                </a:solidFill>
                <a:latin typeface="Arial"/>
                <a:cs typeface="Arial"/>
              </a:rPr>
              <a:t>l</a:t>
            </a:r>
            <a:r>
              <a:rPr sz="1500" spc="-65" dirty="0" smtClean="0">
                <a:solidFill>
                  <a:srgbClr val="00ABAE"/>
                </a:solidFill>
                <a:latin typeface="Arial"/>
                <a:cs typeface="Arial"/>
              </a:rPr>
              <a:t>aza</a:t>
            </a:r>
            <a:r>
              <a:rPr sz="1500" spc="90" dirty="0" smtClean="0">
                <a:solidFill>
                  <a:srgbClr val="00ABAE"/>
                </a:solidFill>
                <a:latin typeface="Arial"/>
                <a:cs typeface="Arial"/>
              </a:rPr>
              <a:t> </a:t>
            </a:r>
            <a:r>
              <a:rPr sz="1500" spc="30" dirty="0" smtClean="0">
                <a:solidFill>
                  <a:srgbClr val="00ABAE"/>
                </a:solidFill>
                <a:latin typeface="Arial"/>
                <a:cs typeface="Arial"/>
              </a:rPr>
              <a:t>d </a:t>
            </a:r>
            <a:r>
              <a:rPr sz="1500" spc="-75" dirty="0" smtClean="0">
                <a:solidFill>
                  <a:srgbClr val="00ABAE"/>
                </a:solidFill>
                <a:latin typeface="Arial"/>
                <a:cs typeface="Arial"/>
              </a:rPr>
              <a:t> </a:t>
            </a:r>
            <a:r>
              <a:rPr sz="1500" spc="-355" dirty="0" smtClean="0">
                <a:solidFill>
                  <a:srgbClr val="3BACB0"/>
                </a:solidFill>
                <a:latin typeface="Arial"/>
                <a:cs typeface="Arial"/>
              </a:rPr>
              <a:t>1</a:t>
            </a:r>
            <a:r>
              <a:rPr sz="1500" spc="-185" dirty="0" smtClean="0">
                <a:solidFill>
                  <a:srgbClr val="3BACB0"/>
                </a:solidFill>
                <a:latin typeface="Arial"/>
                <a:cs typeface="Arial"/>
              </a:rPr>
              <a:t> </a:t>
            </a:r>
            <a:r>
              <a:rPr sz="1500" spc="-90" dirty="0" smtClean="0">
                <a:solidFill>
                  <a:srgbClr val="00ABAE"/>
                </a:solidFill>
                <a:latin typeface="Times New Roman"/>
                <a:cs typeface="Times New Roman"/>
              </a:rPr>
              <a:t>Á</a:t>
            </a:r>
            <a:r>
              <a:rPr sz="1500" spc="-180" dirty="0" smtClean="0">
                <a:solidFill>
                  <a:srgbClr val="00A6A9"/>
                </a:solidFill>
                <a:latin typeface="Times New Roman"/>
                <a:cs typeface="Times New Roman"/>
              </a:rPr>
              <a:t>t </a:t>
            </a:r>
            <a:r>
              <a:rPr sz="1500" spc="-175" dirty="0" smtClean="0">
                <a:solidFill>
                  <a:srgbClr val="00A6A9"/>
                </a:solidFill>
                <a:latin typeface="Times New Roman"/>
                <a:cs typeface="Times New Roman"/>
              </a:rPr>
              <a:t> </a:t>
            </a:r>
            <a:r>
              <a:rPr sz="1500" spc="-35" dirty="0" smtClean="0">
                <a:solidFill>
                  <a:srgbClr val="00ABAE"/>
                </a:solidFill>
                <a:latin typeface="Arial"/>
                <a:cs typeface="Arial"/>
              </a:rPr>
              <a:t>g</a:t>
            </a:r>
            <a:r>
              <a:rPr sz="1500" spc="35" dirty="0" smtClean="0">
                <a:solidFill>
                  <a:srgbClr val="00ABAE"/>
                </a:solidFill>
                <a:latin typeface="Arial"/>
                <a:cs typeface="Arial"/>
              </a:rPr>
              <a:t>e</a:t>
            </a:r>
            <a:r>
              <a:rPr sz="1500" spc="140" dirty="0" smtClean="0">
                <a:solidFill>
                  <a:srgbClr val="00A6A9"/>
                </a:solidFill>
                <a:latin typeface="Arial"/>
                <a:cs typeface="Arial"/>
              </a:rPr>
              <a:t>l</a:t>
            </a:r>
            <a:endParaRPr sz="15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1209042" y="10486979"/>
            <a:ext cx="1221105" cy="300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00" spc="345" dirty="0" smtClean="0">
                <a:solidFill>
                  <a:srgbClr val="738992"/>
                </a:solidFill>
                <a:latin typeface="Arial"/>
                <a:cs typeface="Arial"/>
              </a:rPr>
              <a:t>0</a:t>
            </a:r>
            <a:r>
              <a:rPr sz="1900" spc="-114" dirty="0" smtClean="0">
                <a:solidFill>
                  <a:srgbClr val="738992"/>
                </a:solidFill>
                <a:latin typeface="Arial"/>
                <a:cs typeface="Arial"/>
              </a:rPr>
              <a:t> </a:t>
            </a:r>
            <a:r>
              <a:rPr sz="1900" spc="-65" dirty="0" smtClean="0">
                <a:solidFill>
                  <a:srgbClr val="738992"/>
                </a:solidFill>
                <a:latin typeface="Arial"/>
                <a:cs typeface="Arial"/>
              </a:rPr>
              <a:t>B</a:t>
            </a:r>
            <a:r>
              <a:rPr sz="1900" spc="-114" dirty="0" smtClean="0">
                <a:solidFill>
                  <a:srgbClr val="738992"/>
                </a:solidFill>
                <a:latin typeface="Arial"/>
                <a:cs typeface="Arial"/>
              </a:rPr>
              <a:t> </a:t>
            </a:r>
            <a:r>
              <a:rPr sz="1900" spc="-210" dirty="0" smtClean="0">
                <a:solidFill>
                  <a:srgbClr val="738992"/>
                </a:solidFill>
                <a:latin typeface="Arial"/>
                <a:cs typeface="Arial"/>
              </a:rPr>
              <a:t>R</a:t>
            </a:r>
            <a:r>
              <a:rPr sz="1900" spc="20" dirty="0" smtClean="0">
                <a:solidFill>
                  <a:srgbClr val="738992"/>
                </a:solidFill>
                <a:latin typeface="Arial"/>
                <a:cs typeface="Arial"/>
              </a:rPr>
              <a:t> </a:t>
            </a:r>
            <a:r>
              <a:rPr sz="1900" spc="-165" dirty="0" smtClean="0">
                <a:solidFill>
                  <a:srgbClr val="738992"/>
                </a:solidFill>
                <a:latin typeface="Arial"/>
                <a:cs typeface="Arial"/>
              </a:rPr>
              <a:t>E</a:t>
            </a:r>
            <a:r>
              <a:rPr sz="1900" spc="-204" dirty="0" smtClean="0">
                <a:solidFill>
                  <a:srgbClr val="738992"/>
                </a:solidFill>
                <a:latin typeface="Arial"/>
                <a:cs typeface="Arial"/>
              </a:rPr>
              <a:t> </a:t>
            </a:r>
            <a:r>
              <a:rPr sz="1900" spc="-155" dirty="0" smtClean="0">
                <a:solidFill>
                  <a:srgbClr val="738992"/>
                </a:solidFill>
                <a:latin typeface="Arial"/>
                <a:cs typeface="Arial"/>
              </a:rPr>
              <a:t>R</a:t>
            </a:r>
            <a:r>
              <a:rPr sz="1900" spc="-135" dirty="0" smtClean="0">
                <a:solidFill>
                  <a:srgbClr val="738992"/>
                </a:solidFill>
                <a:latin typeface="Arial"/>
                <a:cs typeface="Arial"/>
              </a:rPr>
              <a:t> </a:t>
            </a:r>
            <a:r>
              <a:rPr sz="1900" spc="-114" dirty="0" smtClean="0">
                <a:solidFill>
                  <a:srgbClr val="738992"/>
                </a:solidFill>
                <a:latin typeface="Arial"/>
                <a:cs typeface="Arial"/>
              </a:rPr>
              <a:t>A</a:t>
            </a:r>
            <a:endParaRPr sz="19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8175151" y="10419353"/>
            <a:ext cx="1381760" cy="8096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43585">
              <a:lnSpc>
                <a:spcPct val="100000"/>
              </a:lnSpc>
            </a:pPr>
            <a:r>
              <a:rPr sz="3200" spc="655" dirty="0" smtClean="0">
                <a:solidFill>
                  <a:srgbClr val="90BDDF"/>
                </a:solidFill>
                <a:latin typeface="Times New Roman"/>
                <a:cs typeface="Times New Roman"/>
              </a:rPr>
              <a:t>,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1005205" algn="l"/>
              </a:tabLst>
            </a:pPr>
            <a:r>
              <a:rPr sz="1750" spc="350" dirty="0" smtClean="0">
                <a:solidFill>
                  <a:srgbClr val="738992"/>
                </a:solidFill>
                <a:latin typeface="Arial"/>
                <a:cs typeface="Arial"/>
              </a:rPr>
              <a:t>ZONA	</a:t>
            </a:r>
            <a:r>
              <a:rPr sz="1750" spc="204" dirty="0" smtClean="0">
                <a:solidFill>
                  <a:srgbClr val="738992"/>
                </a:solidFill>
                <a:latin typeface="Arial"/>
                <a:cs typeface="Arial"/>
              </a:rPr>
              <a:t>CE</a:t>
            </a:r>
            <a:endParaRPr sz="175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1349162" y="11719398"/>
            <a:ext cx="1029335" cy="2482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550" spc="160" dirty="0" smtClean="0">
                <a:solidFill>
                  <a:srgbClr val="FA8B27"/>
                </a:solidFill>
                <a:latin typeface="Arial"/>
                <a:cs typeface="Arial"/>
              </a:rPr>
              <a:t>ore </a:t>
            </a:r>
            <a:r>
              <a:rPr sz="1550" spc="-65" dirty="0" smtClean="0">
                <a:solidFill>
                  <a:srgbClr val="FA8B27"/>
                </a:solidFill>
                <a:latin typeface="Arial"/>
                <a:cs typeface="Arial"/>
              </a:rPr>
              <a:t> </a:t>
            </a:r>
            <a:r>
              <a:rPr sz="1550" spc="35" dirty="0" smtClean="0">
                <a:solidFill>
                  <a:srgbClr val="FA8B27"/>
                </a:solidFill>
                <a:latin typeface="Arial"/>
                <a:cs typeface="Arial"/>
              </a:rPr>
              <a:t>m </a:t>
            </a:r>
            <a:r>
              <a:rPr sz="1550" spc="-85" dirty="0" smtClean="0">
                <a:solidFill>
                  <a:srgbClr val="FA8B27"/>
                </a:solidFill>
                <a:latin typeface="Arial"/>
                <a:cs typeface="Arial"/>
              </a:rPr>
              <a:t> </a:t>
            </a:r>
            <a:r>
              <a:rPr sz="1550" spc="0" dirty="0" smtClean="0">
                <a:solidFill>
                  <a:srgbClr val="F9A462"/>
                </a:solidFill>
                <a:latin typeface="Arial"/>
                <a:cs typeface="Arial"/>
              </a:rPr>
              <a:t>r</a:t>
            </a:r>
            <a:r>
              <a:rPr sz="1550" spc="-10" dirty="0" smtClean="0">
                <a:solidFill>
                  <a:srgbClr val="FA8B27"/>
                </a:solidFill>
                <a:latin typeface="Arial"/>
                <a:cs typeface="Arial"/>
              </a:rPr>
              <a:t>on</a:t>
            </a:r>
            <a:endParaRPr sz="1550">
              <a:latin typeface="Arial"/>
              <a:cs typeface="Arial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7170980" y="11272959"/>
            <a:ext cx="129490" cy="124668"/>
          </a:xfrm>
          <a:custGeom>
            <a:avLst/>
            <a:gdLst/>
            <a:ahLst/>
            <a:cxnLst/>
            <a:rect l="l" t="t" r="r" b="b"/>
            <a:pathLst>
              <a:path w="129490" h="124668">
                <a:moveTo>
                  <a:pt x="0" y="0"/>
                </a:moveTo>
                <a:lnTo>
                  <a:pt x="129490" y="0"/>
                </a:lnTo>
                <a:lnTo>
                  <a:pt x="129490" y="124668"/>
                </a:lnTo>
                <a:lnTo>
                  <a:pt x="0" y="124668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249659" y="11481292"/>
            <a:ext cx="0" cy="83115"/>
          </a:xfrm>
          <a:custGeom>
            <a:avLst/>
            <a:gdLst/>
            <a:ahLst/>
            <a:cxnLst/>
            <a:rect l="l" t="t" r="r" b="b"/>
            <a:pathLst>
              <a:path h="83115">
                <a:moveTo>
                  <a:pt x="0" y="0"/>
                </a:moveTo>
                <a:lnTo>
                  <a:pt x="0" y="83115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297001" y="11389466"/>
            <a:ext cx="94265" cy="203626"/>
          </a:xfrm>
          <a:custGeom>
            <a:avLst/>
            <a:gdLst/>
            <a:ahLst/>
            <a:cxnLst/>
            <a:rect l="l" t="t" r="r" b="b"/>
            <a:pathLst>
              <a:path w="94265" h="203626">
                <a:moveTo>
                  <a:pt x="0" y="0"/>
                </a:moveTo>
                <a:lnTo>
                  <a:pt x="94265" y="0"/>
                </a:lnTo>
                <a:lnTo>
                  <a:pt x="94265" y="203626"/>
                </a:lnTo>
                <a:lnTo>
                  <a:pt x="0" y="203626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7163854" y="11279054"/>
            <a:ext cx="250825" cy="3067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700" spc="40" dirty="0" smtClean="0">
                <a:solidFill>
                  <a:srgbClr val="B9BABD"/>
                </a:solidFill>
                <a:latin typeface="Arial"/>
                <a:cs typeface="Arial"/>
              </a:rPr>
              <a:t>("1</a:t>
            </a:r>
            <a:endParaRPr sz="700">
              <a:latin typeface="Arial"/>
              <a:cs typeface="Arial"/>
            </a:endParaRPr>
          </a:p>
          <a:p>
            <a:pPr marL="146685">
              <a:lnSpc>
                <a:spcPct val="100000"/>
              </a:lnSpc>
              <a:spcBef>
                <a:spcPts val="100"/>
              </a:spcBef>
            </a:pPr>
            <a:r>
              <a:rPr sz="1150" spc="-145" dirty="0" smtClean="0">
                <a:solidFill>
                  <a:srgbClr val="B9BABD"/>
                </a:solidFill>
                <a:latin typeface="Arial"/>
                <a:cs typeface="Arial"/>
              </a:rPr>
              <a:t>....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7310295" y="11613188"/>
            <a:ext cx="153510" cy="258337"/>
          </a:xfrm>
          <a:custGeom>
            <a:avLst/>
            <a:gdLst/>
            <a:ahLst/>
            <a:cxnLst/>
            <a:rect l="l" t="t" r="r" b="b"/>
            <a:pathLst>
              <a:path w="153510" h="258337">
                <a:moveTo>
                  <a:pt x="0" y="0"/>
                </a:moveTo>
                <a:lnTo>
                  <a:pt x="153510" y="0"/>
                </a:lnTo>
                <a:lnTo>
                  <a:pt x="153510" y="258337"/>
                </a:lnTo>
                <a:lnTo>
                  <a:pt x="0" y="258337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0381543" y="11742055"/>
            <a:ext cx="129490" cy="124668"/>
          </a:xfrm>
          <a:custGeom>
            <a:avLst/>
            <a:gdLst/>
            <a:ahLst/>
            <a:cxnLst/>
            <a:rect l="l" t="t" r="r" b="b"/>
            <a:pathLst>
              <a:path w="129490" h="124668">
                <a:moveTo>
                  <a:pt x="0" y="0"/>
                </a:moveTo>
                <a:lnTo>
                  <a:pt x="129490" y="0"/>
                </a:lnTo>
                <a:lnTo>
                  <a:pt x="129490" y="124668"/>
                </a:lnTo>
                <a:lnTo>
                  <a:pt x="0" y="124668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269040" y="11865890"/>
            <a:ext cx="0" cy="265960"/>
          </a:xfrm>
          <a:custGeom>
            <a:avLst/>
            <a:gdLst/>
            <a:ahLst/>
            <a:cxnLst/>
            <a:rect l="l" t="t" r="r" b="b"/>
            <a:pathLst>
              <a:path h="265960">
                <a:moveTo>
                  <a:pt x="0" y="265960"/>
                </a:moveTo>
                <a:lnTo>
                  <a:pt x="0" y="0"/>
                </a:lnTo>
              </a:path>
            </a:pathLst>
          </a:custGeom>
          <a:ln w="35955">
            <a:solidFill>
              <a:srgbClr val="D2EEE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470904" y="11865890"/>
            <a:ext cx="0" cy="265960"/>
          </a:xfrm>
          <a:custGeom>
            <a:avLst/>
            <a:gdLst/>
            <a:ahLst/>
            <a:cxnLst/>
            <a:rect l="l" t="t" r="r" b="b"/>
            <a:pathLst>
              <a:path h="265960">
                <a:moveTo>
                  <a:pt x="0" y="265960"/>
                </a:moveTo>
                <a:lnTo>
                  <a:pt x="0" y="0"/>
                </a:lnTo>
              </a:path>
            </a:pathLst>
          </a:custGeom>
          <a:ln w="18010">
            <a:solidFill>
              <a:srgbClr val="D2EEE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0482417" y="11881723"/>
            <a:ext cx="205877" cy="245182"/>
          </a:xfrm>
          <a:custGeom>
            <a:avLst/>
            <a:gdLst/>
            <a:ahLst/>
            <a:cxnLst/>
            <a:rect l="l" t="t" r="r" b="b"/>
            <a:pathLst>
              <a:path w="205877" h="245182">
                <a:moveTo>
                  <a:pt x="0" y="0"/>
                </a:moveTo>
                <a:lnTo>
                  <a:pt x="205877" y="0"/>
                </a:lnTo>
                <a:lnTo>
                  <a:pt x="205877" y="245182"/>
                </a:lnTo>
                <a:lnTo>
                  <a:pt x="0" y="245182"/>
                </a:lnTo>
                <a:lnTo>
                  <a:pt x="0" y="0"/>
                </a:lnTo>
                <a:close/>
              </a:path>
            </a:pathLst>
          </a:custGeom>
          <a:solidFill>
            <a:srgbClr val="F4F0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 txBox="1"/>
          <p:nvPr/>
        </p:nvSpPr>
        <p:spPr>
          <a:xfrm>
            <a:off x="5208273" y="11622182"/>
            <a:ext cx="2277745" cy="9759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840740">
              <a:lnSpc>
                <a:spcPct val="100000"/>
              </a:lnSpc>
            </a:pPr>
            <a:r>
              <a:rPr sz="1500" spc="65" dirty="0" smtClean="0">
                <a:solidFill>
                  <a:srgbClr val="00979D"/>
                </a:solidFill>
                <a:latin typeface="Times New Roman"/>
                <a:cs typeface="Times New Roman"/>
              </a:rPr>
              <a:t>Museo</a:t>
            </a:r>
            <a:r>
              <a:rPr sz="1500" spc="125" dirty="0" smtClean="0">
                <a:solidFill>
                  <a:srgbClr val="00979D"/>
                </a:solidFill>
                <a:latin typeface="Times New Roman"/>
                <a:cs typeface="Times New Roman"/>
              </a:rPr>
              <a:t> </a:t>
            </a:r>
            <a:r>
              <a:rPr sz="1500" spc="45" dirty="0" smtClean="0">
                <a:solidFill>
                  <a:srgbClr val="00979D"/>
                </a:solidFill>
                <a:latin typeface="Times New Roman"/>
                <a:cs typeface="Times New Roman"/>
              </a:rPr>
              <a:t>Semilla</a:t>
            </a:r>
            <a:r>
              <a:rPr sz="1500" spc="-225" dirty="0" smtClean="0">
                <a:solidFill>
                  <a:srgbClr val="00979D"/>
                </a:solidFill>
                <a:latin typeface="Times New Roman"/>
                <a:cs typeface="Times New Roman"/>
              </a:rPr>
              <a:t> </a:t>
            </a:r>
            <a:r>
              <a:rPr sz="1500" spc="-55" dirty="0" smtClean="0">
                <a:solidFill>
                  <a:srgbClr val="B9BABD"/>
                </a:solidFill>
                <a:latin typeface="Times New Roman"/>
                <a:cs typeface="Times New Roman"/>
              </a:rPr>
              <a:t>"?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ts val="900"/>
              </a:lnSpc>
              <a:spcBef>
                <a:spcPts val="41"/>
              </a:spcBef>
            </a:pPr>
            <a:endParaRPr sz="900"/>
          </a:p>
          <a:p>
            <a:pPr>
              <a:lnSpc>
                <a:spcPts val="1000"/>
              </a:lnSpc>
            </a:pPr>
            <a:endParaRPr sz="1000"/>
          </a:p>
          <a:p>
            <a:pPr marL="481330">
              <a:lnSpc>
                <a:spcPct val="100000"/>
              </a:lnSpc>
              <a:tabLst>
                <a:tab pos="1145540" algn="l"/>
              </a:tabLst>
            </a:pPr>
            <a:r>
              <a:rPr sz="1500" spc="315" dirty="0" smtClean="0">
                <a:solidFill>
                  <a:srgbClr val="8E9DA5"/>
                </a:solidFill>
                <a:latin typeface="Arial"/>
                <a:cs typeface="Arial"/>
              </a:rPr>
              <a:t>SAN	</a:t>
            </a:r>
            <a:r>
              <a:rPr sz="1500" spc="285" dirty="0" smtClean="0">
                <a:solidFill>
                  <a:srgbClr val="8E9DA5"/>
                </a:solidFill>
                <a:latin typeface="Arial"/>
                <a:cs typeface="Arial"/>
              </a:rPr>
              <a:t>PEDRO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  <a:tabLst>
                <a:tab pos="652145" algn="l"/>
              </a:tabLst>
            </a:pPr>
            <a:r>
              <a:rPr sz="1450" spc="210" dirty="0" smtClean="0">
                <a:solidFill>
                  <a:srgbClr val="738992"/>
                </a:solidFill>
                <a:latin typeface="Arial"/>
                <a:cs typeface="Arial"/>
              </a:rPr>
              <a:t>,</a:t>
            </a:r>
            <a:r>
              <a:rPr sz="1450" spc="125" dirty="0" smtClean="0">
                <a:solidFill>
                  <a:srgbClr val="738992"/>
                </a:solidFill>
                <a:latin typeface="Arial"/>
                <a:cs typeface="Arial"/>
              </a:rPr>
              <a:t> </a:t>
            </a:r>
            <a:r>
              <a:rPr sz="1450" spc="105" dirty="0" smtClean="0">
                <a:solidFill>
                  <a:srgbClr val="738992"/>
                </a:solidFill>
                <a:latin typeface="Arial"/>
                <a:cs typeface="Arial"/>
              </a:rPr>
              <a:t>LO	</a:t>
            </a:r>
            <a:r>
              <a:rPr sz="1450" spc="195" dirty="0" smtClean="0">
                <a:solidFill>
                  <a:srgbClr val="738992"/>
                </a:solidFill>
                <a:latin typeface="Arial"/>
                <a:cs typeface="Arial"/>
              </a:rPr>
              <a:t>ITA</a:t>
            </a:r>
            <a:endParaRPr sz="145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0374418" y="11748150"/>
            <a:ext cx="153035" cy="1193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700" spc="40" dirty="0" smtClean="0">
                <a:solidFill>
                  <a:srgbClr val="B9BABD"/>
                </a:solidFill>
                <a:latin typeface="Arial"/>
                <a:cs typeface="Arial"/>
              </a:rPr>
              <a:t>("1</a:t>
            </a:r>
            <a:endParaRPr sz="7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8467574" y="11878052"/>
            <a:ext cx="2247900" cy="2406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311150" algn="l"/>
                <a:tab pos="2022475" algn="l"/>
              </a:tabLst>
            </a:pPr>
            <a:r>
              <a:rPr sz="1500" spc="-300" dirty="0" smtClean="0">
                <a:solidFill>
                  <a:srgbClr val="9EB0B4"/>
                </a:solidFill>
                <a:latin typeface="Arial"/>
                <a:cs typeface="Arial"/>
              </a:rPr>
              <a:t>.	</a:t>
            </a:r>
            <a:r>
              <a:rPr sz="1500" spc="30" dirty="0" smtClean="0">
                <a:solidFill>
                  <a:srgbClr val="738992"/>
                </a:solidFill>
                <a:latin typeface="Arial"/>
                <a:cs typeface="Arial"/>
              </a:rPr>
              <a:t>ral</a:t>
            </a:r>
            <a:r>
              <a:rPr sz="1500" spc="-80" dirty="0" smtClean="0">
                <a:solidFill>
                  <a:srgbClr val="738992"/>
                </a:solidFill>
                <a:latin typeface="Arial"/>
                <a:cs typeface="Arial"/>
              </a:rPr>
              <a:t> </a:t>
            </a:r>
            <a:r>
              <a:rPr sz="1400" spc="70" dirty="0" smtClean="0">
                <a:solidFill>
                  <a:srgbClr val="738992"/>
                </a:solidFill>
                <a:latin typeface="Arial"/>
                <a:cs typeface="Arial"/>
              </a:rPr>
              <a:t>Metropolitana	</a:t>
            </a:r>
            <a:r>
              <a:rPr sz="1400" spc="265" dirty="0" smtClean="0">
                <a:solidFill>
                  <a:srgbClr val="9EB0B4"/>
                </a:solidFill>
                <a:latin typeface="Arial"/>
                <a:cs typeface="Arial"/>
              </a:rPr>
              <a:t>"</a:t>
            </a:r>
            <a:r>
              <a:rPr sz="1400" spc="55" dirty="0" smtClean="0">
                <a:solidFill>
                  <a:srgbClr val="B9BABD"/>
                </a:solidFill>
                <a:latin typeface="Arial"/>
                <a:cs typeface="Arial"/>
              </a:rPr>
              <a:t>..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8254349" y="12091277"/>
            <a:ext cx="1192530" cy="2406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350" spc="220" dirty="0" smtClean="0">
                <a:solidFill>
                  <a:srgbClr val="738992"/>
                </a:solidFill>
                <a:latin typeface="Times New Roman"/>
                <a:cs typeface="Times New Roman"/>
              </a:rPr>
              <a:t>oe</a:t>
            </a:r>
            <a:r>
              <a:rPr sz="1350" spc="-5" dirty="0" smtClean="0">
                <a:solidFill>
                  <a:srgbClr val="738992"/>
                </a:solidFill>
                <a:latin typeface="Times New Roman"/>
                <a:cs typeface="Times New Roman"/>
              </a:rPr>
              <a:t> </a:t>
            </a:r>
            <a:r>
              <a:rPr sz="1500" spc="-20" dirty="0" smtClean="0">
                <a:solidFill>
                  <a:srgbClr val="738992"/>
                </a:solidFill>
                <a:latin typeface="Arial"/>
                <a:cs typeface="Arial"/>
              </a:rPr>
              <a:t>Chihuahua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0033258" y="12359332"/>
            <a:ext cx="1590675" cy="4400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64210">
              <a:lnSpc>
                <a:spcPts val="1739"/>
              </a:lnSpc>
            </a:pPr>
            <a:r>
              <a:rPr sz="1500" dirty="0" smtClean="0">
                <a:solidFill>
                  <a:srgbClr val="F9A462"/>
                </a:solidFill>
                <a:latin typeface="Arial"/>
                <a:cs typeface="Arial"/>
              </a:rPr>
              <a:t>Escuadran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ts val="1625"/>
              </a:lnSpc>
              <a:tabLst>
                <a:tab pos="1017269" algn="l"/>
              </a:tabLst>
            </a:pPr>
            <a:r>
              <a:rPr sz="1650" spc="35" dirty="0" smtClean="0">
                <a:solidFill>
                  <a:srgbClr val="F9A462"/>
                </a:solidFill>
                <a:latin typeface="Times New Roman"/>
                <a:cs typeface="Times New Roman"/>
              </a:rPr>
              <a:t>ontados</a:t>
            </a:r>
            <a:r>
              <a:rPr sz="1650" spc="55" dirty="0" smtClean="0">
                <a:solidFill>
                  <a:srgbClr val="F9A462"/>
                </a:solidFill>
                <a:latin typeface="Times New Roman"/>
                <a:cs typeface="Times New Roman"/>
              </a:rPr>
              <a:t> </a:t>
            </a:r>
            <a:r>
              <a:rPr sz="1650" spc="-210" dirty="0" smtClean="0">
                <a:solidFill>
                  <a:srgbClr val="F9A462"/>
                </a:solidFill>
                <a:latin typeface="Times New Roman"/>
                <a:cs typeface="Times New Roman"/>
              </a:rPr>
              <a:t>y	</a:t>
            </a:r>
            <a:r>
              <a:rPr sz="1400" spc="75" dirty="0" smtClean="0">
                <a:solidFill>
                  <a:srgbClr val="F9A462"/>
                </a:solidFill>
                <a:latin typeface="Arial"/>
                <a:cs typeface="Arial"/>
              </a:rPr>
              <a:t>urntos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9728650" y="12910188"/>
            <a:ext cx="951230" cy="3905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164465">
              <a:lnSpc>
                <a:spcPts val="1490"/>
              </a:lnSpc>
            </a:pPr>
            <a:r>
              <a:rPr sz="1500" spc="-70" dirty="0" smtClean="0">
                <a:solidFill>
                  <a:srgbClr val="00A67E"/>
                </a:solidFill>
                <a:latin typeface="Arial"/>
                <a:cs typeface="Arial"/>
              </a:rPr>
              <a:t>P</a:t>
            </a:r>
            <a:r>
              <a:rPr sz="1500" spc="-40" dirty="0" smtClean="0">
                <a:solidFill>
                  <a:srgbClr val="00A67E"/>
                </a:solidFill>
                <a:latin typeface="Arial"/>
                <a:cs typeface="Arial"/>
              </a:rPr>
              <a:t>a</a:t>
            </a:r>
            <a:r>
              <a:rPr sz="1500" spc="-70" dirty="0" smtClean="0">
                <a:solidFill>
                  <a:srgbClr val="008E4F"/>
                </a:solidFill>
                <a:latin typeface="Arial"/>
                <a:cs typeface="Arial"/>
              </a:rPr>
              <a:t>r</a:t>
            </a:r>
            <a:r>
              <a:rPr sz="1500" spc="15" dirty="0" smtClean="0">
                <a:solidFill>
                  <a:srgbClr val="00A67E"/>
                </a:solidFill>
                <a:latin typeface="Arial"/>
                <a:cs typeface="Arial"/>
              </a:rPr>
              <a:t>que</a:t>
            </a:r>
            <a:r>
              <a:rPr sz="1500" spc="5" dirty="0" smtClean="0">
                <a:solidFill>
                  <a:srgbClr val="00A67E"/>
                </a:solidFill>
                <a:latin typeface="Arial"/>
                <a:cs typeface="Arial"/>
              </a:rPr>
              <a:t> </a:t>
            </a:r>
            <a:r>
              <a:rPr sz="1500" spc="-15" dirty="0" smtClean="0">
                <a:solidFill>
                  <a:srgbClr val="00A67E"/>
                </a:solidFill>
                <a:latin typeface="Arial"/>
                <a:cs typeface="Arial"/>
              </a:rPr>
              <a:t>Revolución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858359" y="12450972"/>
            <a:ext cx="1737360" cy="4235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415">
              <a:lnSpc>
                <a:spcPts val="1730"/>
              </a:lnSpc>
              <a:tabLst>
                <a:tab pos="1194435" algn="l"/>
              </a:tabLst>
            </a:pPr>
            <a:r>
              <a:rPr sz="1400" spc="25" dirty="0" smtClean="0">
                <a:solidFill>
                  <a:srgbClr val="00A1DE"/>
                </a:solidFill>
                <a:latin typeface="Arial"/>
                <a:cs typeface="Arial"/>
              </a:rPr>
              <a:t>P</a:t>
            </a:r>
            <a:r>
              <a:rPr sz="1400" spc="30" dirty="0" smtClean="0">
                <a:solidFill>
                  <a:srgbClr val="00A1DE"/>
                </a:solidFill>
                <a:latin typeface="Arial"/>
                <a:cs typeface="Arial"/>
              </a:rPr>
              <a:t>a</a:t>
            </a:r>
            <a:r>
              <a:rPr sz="1400" spc="80" dirty="0" smtClean="0">
                <a:solidFill>
                  <a:srgbClr val="53A9DB"/>
                </a:solidFill>
                <a:latin typeface="Arial"/>
                <a:cs typeface="Arial"/>
              </a:rPr>
              <a:t>s</a:t>
            </a:r>
            <a:r>
              <a:rPr sz="1400" spc="40" dirty="0" smtClean="0">
                <a:solidFill>
                  <a:srgbClr val="53A9DB"/>
                </a:solidFill>
                <a:latin typeface="Arial"/>
                <a:cs typeface="Arial"/>
              </a:rPr>
              <a:t>c</a:t>
            </a:r>
            <a:r>
              <a:rPr sz="1400" spc="35" dirty="0" smtClean="0">
                <a:solidFill>
                  <a:srgbClr val="00A1DE"/>
                </a:solidFill>
                <a:latin typeface="Arial"/>
                <a:cs typeface="Arial"/>
              </a:rPr>
              <a:t>uahta</a:t>
            </a:r>
            <a:r>
              <a:rPr sz="1400" spc="-45" dirty="0" smtClean="0">
                <a:solidFill>
                  <a:srgbClr val="00A1DE"/>
                </a:solidFill>
                <a:latin typeface="Arial"/>
                <a:cs typeface="Arial"/>
              </a:rPr>
              <a:t> </a:t>
            </a:r>
            <a:r>
              <a:rPr sz="1400" spc="50" dirty="0" smtClean="0">
                <a:solidFill>
                  <a:srgbClr val="90BDDF"/>
                </a:solidFill>
                <a:latin typeface="Arial"/>
                <a:cs typeface="Arial"/>
              </a:rPr>
              <a:t>-	</a:t>
            </a:r>
            <a:r>
              <a:rPr sz="1450" spc="-95" dirty="0" smtClean="0">
                <a:solidFill>
                  <a:srgbClr val="00A1DE"/>
                </a:solidFill>
                <a:latin typeface="Arial"/>
                <a:cs typeface="Arial"/>
              </a:rPr>
              <a:t>ov1a</a:t>
            </a:r>
            <a:r>
              <a:rPr sz="1450" spc="20" dirty="0" smtClean="0">
                <a:solidFill>
                  <a:srgbClr val="00A1DE"/>
                </a:solidFill>
                <a:latin typeface="Arial"/>
                <a:cs typeface="Arial"/>
              </a:rPr>
              <a:t>s</a:t>
            </a:r>
            <a:r>
              <a:rPr sz="1450" spc="210" dirty="0" smtClean="0">
                <a:solidFill>
                  <a:srgbClr val="53A9DB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ts val="1505"/>
              </a:lnSpc>
            </a:pPr>
            <a:r>
              <a:rPr sz="1400" spc="25" dirty="0" smtClean="0">
                <a:solidFill>
                  <a:srgbClr val="00A1DE"/>
                </a:solidFill>
                <a:latin typeface="Arial"/>
                <a:cs typeface="Arial"/>
              </a:rPr>
              <a:t>Quinceañeras</a:t>
            </a:r>
            <a:r>
              <a:rPr sz="1400" spc="85" dirty="0" smtClean="0">
                <a:solidFill>
                  <a:srgbClr val="00A1DE"/>
                </a:solidFill>
                <a:latin typeface="Arial"/>
                <a:cs typeface="Arial"/>
              </a:rPr>
              <a:t> </a:t>
            </a:r>
            <a:r>
              <a:rPr sz="1500" spc="-90" dirty="0" smtClean="0">
                <a:solidFill>
                  <a:srgbClr val="00A1DE"/>
                </a:solidFill>
                <a:latin typeface="Times New Roman"/>
                <a:cs typeface="Times New Roman"/>
              </a:rPr>
              <a:t>v</a:t>
            </a:r>
            <a:r>
              <a:rPr sz="1500" spc="-15" dirty="0" smtClean="0">
                <a:solidFill>
                  <a:srgbClr val="90BDDF"/>
                </a:solidFill>
                <a:latin typeface="Times New Roman"/>
                <a:cs typeface="Times New Roman"/>
              </a:rPr>
              <a:t>...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5612239" y="13092100"/>
            <a:ext cx="0" cy="207781"/>
          </a:xfrm>
          <a:custGeom>
            <a:avLst/>
            <a:gdLst/>
            <a:ahLst/>
            <a:cxnLst/>
            <a:rect l="l" t="t" r="r" b="b"/>
            <a:pathLst>
              <a:path h="207781">
                <a:moveTo>
                  <a:pt x="0" y="207781"/>
                </a:moveTo>
                <a:lnTo>
                  <a:pt x="0" y="0"/>
                </a:lnTo>
              </a:path>
            </a:pathLst>
          </a:custGeom>
          <a:ln w="35989">
            <a:solidFill>
              <a:srgbClr val="F4F0E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>
            <a:off x="5488512" y="12901533"/>
            <a:ext cx="1758950" cy="3930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18415" algn="ctr">
              <a:lnSpc>
                <a:spcPts val="1750"/>
              </a:lnSpc>
            </a:pPr>
            <a:r>
              <a:rPr sz="1500" spc="-10" dirty="0" smtClean="0">
                <a:solidFill>
                  <a:srgbClr val="8E9DA5"/>
                </a:solidFill>
                <a:latin typeface="Arial"/>
                <a:cs typeface="Arial"/>
              </a:rPr>
              <a:t>Tribunal</a:t>
            </a:r>
            <a:r>
              <a:rPr sz="1500" spc="55" dirty="0" smtClean="0">
                <a:solidFill>
                  <a:srgbClr val="8E9DA5"/>
                </a:solidFill>
                <a:latin typeface="Arial"/>
                <a:cs typeface="Arial"/>
              </a:rPr>
              <a:t> </a:t>
            </a:r>
            <a:r>
              <a:rPr sz="1500" spc="-25" dirty="0" smtClean="0">
                <a:solidFill>
                  <a:srgbClr val="8E9DA5"/>
                </a:solidFill>
                <a:latin typeface="Arial"/>
                <a:cs typeface="Arial"/>
              </a:rPr>
              <a:t>Superior</a:t>
            </a:r>
            <a:r>
              <a:rPr sz="1500" spc="114" dirty="0" smtClean="0">
                <a:solidFill>
                  <a:srgbClr val="8E9DA5"/>
                </a:solidFill>
                <a:latin typeface="Arial"/>
                <a:cs typeface="Arial"/>
              </a:rPr>
              <a:t> </a:t>
            </a:r>
            <a:r>
              <a:rPr sz="1500" spc="-35" dirty="0" smtClean="0">
                <a:solidFill>
                  <a:srgbClr val="8E9DA5"/>
                </a:solidFill>
                <a:latin typeface="Arial"/>
                <a:cs typeface="Arial"/>
              </a:rPr>
              <a:t>de</a:t>
            </a:r>
            <a:endParaRPr sz="1500">
              <a:latin typeface="Arial"/>
              <a:cs typeface="Arial"/>
            </a:endParaRPr>
          </a:p>
          <a:p>
            <a:pPr marL="90805" algn="ctr">
              <a:lnSpc>
                <a:spcPts val="1260"/>
              </a:lnSpc>
            </a:pPr>
            <a:r>
              <a:rPr sz="1200" spc="-409" dirty="0" smtClean="0">
                <a:solidFill>
                  <a:srgbClr val="B9BABD"/>
                </a:solidFill>
                <a:latin typeface="Arial"/>
                <a:cs typeface="Arial"/>
              </a:rPr>
              <a:t>_</a:t>
            </a:r>
            <a:r>
              <a:rPr sz="1200" spc="-70" dirty="0" smtClean="0">
                <a:solidFill>
                  <a:srgbClr val="B9BABD"/>
                </a:solidFill>
                <a:latin typeface="Arial"/>
                <a:cs typeface="Arial"/>
              </a:rPr>
              <a:t> </a:t>
            </a:r>
            <a:r>
              <a:rPr sz="1200" spc="195" dirty="0" smtClean="0">
                <a:solidFill>
                  <a:srgbClr val="8E9DA5"/>
                </a:solidFill>
                <a:latin typeface="Arial"/>
                <a:cs typeface="Arial"/>
              </a:rPr>
              <a:t>h</a:t>
            </a:r>
            <a:r>
              <a:rPr sz="1200" spc="290" dirty="0" smtClean="0">
                <a:solidFill>
                  <a:srgbClr val="8E9DA5"/>
                </a:solidFill>
                <a:latin typeface="Arial"/>
                <a:cs typeface="Arial"/>
              </a:rPr>
              <a:t>adir•</a:t>
            </a:r>
            <a:r>
              <a:rPr sz="1200" spc="110" dirty="0" smtClean="0">
                <a:solidFill>
                  <a:srgbClr val="8E9DA5"/>
                </a:solidFill>
                <a:latin typeface="Arial"/>
                <a:cs typeface="Arial"/>
              </a:rPr>
              <a:t> </a:t>
            </a:r>
            <a:r>
              <a:rPr sz="1300" spc="190" dirty="0" smtClean="0">
                <a:solidFill>
                  <a:srgbClr val="8E9DA5"/>
                </a:solidFill>
                <a:latin typeface="Arial"/>
                <a:cs typeface="Arial"/>
              </a:rPr>
              <a:t>rf</a:t>
            </a:r>
            <a:r>
              <a:rPr sz="1300" spc="175" dirty="0" smtClean="0">
                <a:solidFill>
                  <a:srgbClr val="8E9DA5"/>
                </a:solidFill>
                <a:latin typeface="Arial"/>
                <a:cs typeface="Arial"/>
              </a:rPr>
              <a:t> </a:t>
            </a:r>
            <a:r>
              <a:rPr sz="1300" spc="140" dirty="0" smtClean="0">
                <a:solidFill>
                  <a:srgbClr val="8E9DA5"/>
                </a:solidFill>
                <a:latin typeface="Arial"/>
                <a:cs typeface="Arial"/>
              </a:rPr>
              <a:t>l</a:t>
            </a:r>
            <a:r>
              <a:rPr sz="1300" spc="-70" dirty="0" smtClean="0">
                <a:solidFill>
                  <a:srgbClr val="8E9DA5"/>
                </a:solidFill>
                <a:latin typeface="Arial"/>
                <a:cs typeface="Arial"/>
              </a:rPr>
              <a:t> </a:t>
            </a:r>
            <a:r>
              <a:rPr sz="1200" spc="400" dirty="0" smtClean="0">
                <a:solidFill>
                  <a:srgbClr val="8E9DA5"/>
                </a:solidFill>
                <a:latin typeface="Arial"/>
                <a:cs typeface="Arial"/>
              </a:rPr>
              <a:t>F </a:t>
            </a:r>
            <a:r>
              <a:rPr sz="1200" spc="-150" dirty="0" smtClean="0">
                <a:solidFill>
                  <a:srgbClr val="8E9DA5"/>
                </a:solidFill>
                <a:latin typeface="Arial"/>
                <a:cs typeface="Arial"/>
              </a:rPr>
              <a:t> </a:t>
            </a:r>
            <a:r>
              <a:rPr sz="1200" spc="180" dirty="0" smtClean="0">
                <a:solidFill>
                  <a:srgbClr val="8E9DA5"/>
                </a:solidFill>
                <a:latin typeface="Arial"/>
                <a:cs typeface="Arial"/>
              </a:rPr>
              <a:t>t </a:t>
            </a:r>
            <a:r>
              <a:rPr sz="1200" spc="-150" dirty="0" smtClean="0">
                <a:solidFill>
                  <a:srgbClr val="8E9DA5"/>
                </a:solidFill>
                <a:latin typeface="Arial"/>
                <a:cs typeface="Arial"/>
              </a:rPr>
              <a:t> </a:t>
            </a:r>
            <a:r>
              <a:rPr sz="1200" spc="245" dirty="0" smtClean="0">
                <a:solidFill>
                  <a:srgbClr val="8E9DA5"/>
                </a:solidFill>
                <a:latin typeface="Arial"/>
                <a:cs typeface="Arial"/>
              </a:rPr>
              <a:t>rln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2086312" y="13037108"/>
            <a:ext cx="2007870" cy="1949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solidFill>
                  <a:srgbClr val="6C6C6D"/>
                </a:solidFill>
                <a:latin typeface="Arial"/>
                <a:cs typeface="Arial"/>
              </a:rPr>
              <a:t>D</a:t>
            </a:r>
            <a:r>
              <a:rPr sz="1200" spc="-25" dirty="0" smtClean="0">
                <a:solidFill>
                  <a:srgbClr val="6C6C6D"/>
                </a:solidFill>
                <a:latin typeface="Arial"/>
                <a:cs typeface="Arial"/>
              </a:rPr>
              <a:t>a</a:t>
            </a:r>
            <a:r>
              <a:rPr sz="1200" spc="-55" dirty="0" smtClean="0">
                <a:solidFill>
                  <a:srgbClr val="3C3C3E"/>
                </a:solidFill>
                <a:latin typeface="Arial"/>
                <a:cs typeface="Arial"/>
              </a:rPr>
              <a:t>t</a:t>
            </a:r>
            <a:r>
              <a:rPr sz="1200" spc="-10" dirty="0" smtClean="0">
                <a:solidFill>
                  <a:srgbClr val="6C6C6D"/>
                </a:solidFill>
                <a:latin typeface="Arial"/>
                <a:cs typeface="Arial"/>
              </a:rPr>
              <a:t>os</a:t>
            </a:r>
            <a:r>
              <a:rPr sz="1200" spc="-65" dirty="0" smtClean="0">
                <a:solidFill>
                  <a:srgbClr val="6C6C6D"/>
                </a:solidFill>
                <a:latin typeface="Arial"/>
                <a:cs typeface="Arial"/>
              </a:rPr>
              <a:t> </a:t>
            </a:r>
            <a:r>
              <a:rPr sz="1200" spc="85" dirty="0" smtClean="0">
                <a:solidFill>
                  <a:srgbClr val="4B5455"/>
                </a:solidFill>
                <a:latin typeface="Arial"/>
                <a:cs typeface="Arial"/>
              </a:rPr>
              <a:t>d</a:t>
            </a:r>
            <a:r>
              <a:rPr sz="1200" spc="35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1200" spc="120" dirty="0" smtClean="0">
                <a:solidFill>
                  <a:srgbClr val="6C6C6D"/>
                </a:solidFill>
                <a:latin typeface="Arial"/>
                <a:cs typeface="Arial"/>
              </a:rPr>
              <a:t>t</a:t>
            </a:r>
            <a:r>
              <a:rPr sz="1200" spc="5" dirty="0" smtClean="0">
                <a:solidFill>
                  <a:srgbClr val="6C6C6D"/>
                </a:solidFill>
                <a:latin typeface="Arial"/>
                <a:cs typeface="Arial"/>
              </a:rPr>
              <a:t> </a:t>
            </a:r>
            <a:r>
              <a:rPr sz="1200" spc="210" dirty="0" smtClean="0">
                <a:solidFill>
                  <a:srgbClr val="6C6C6D"/>
                </a:solidFill>
                <a:latin typeface="Arial"/>
                <a:cs typeface="Arial"/>
              </a:rPr>
              <a:t>map</a:t>
            </a:r>
            <a:r>
              <a:rPr sz="1200" spc="-50" dirty="0" smtClean="0">
                <a:solidFill>
                  <a:srgbClr val="6C6C6D"/>
                </a:solidFill>
                <a:latin typeface="Arial"/>
                <a:cs typeface="Arial"/>
              </a:rPr>
              <a:t> </a:t>
            </a:r>
            <a:r>
              <a:rPr sz="1200" spc="-270" dirty="0" smtClean="0">
                <a:solidFill>
                  <a:srgbClr val="738992"/>
                </a:solidFill>
                <a:latin typeface="Arial"/>
                <a:cs typeface="Arial"/>
              </a:rPr>
              <a:t>@</a:t>
            </a:r>
            <a:r>
              <a:rPr sz="1200" spc="-15" dirty="0" smtClean="0">
                <a:solidFill>
                  <a:srgbClr val="6C6C6D"/>
                </a:solidFill>
                <a:latin typeface="Arial"/>
                <a:cs typeface="Arial"/>
              </a:rPr>
              <a:t>2022 </a:t>
            </a:r>
            <a:r>
              <a:rPr sz="1200" spc="-285" dirty="0" smtClean="0">
                <a:solidFill>
                  <a:srgbClr val="6C6C6D"/>
                </a:solidFill>
                <a:latin typeface="Arial"/>
                <a:cs typeface="Arial"/>
              </a:rPr>
              <a:t>1 </a:t>
            </a:r>
            <a:r>
              <a:rPr sz="1200" spc="95" dirty="0" smtClean="0">
                <a:solidFill>
                  <a:srgbClr val="6C6C6D"/>
                </a:solidFill>
                <a:latin typeface="Arial"/>
                <a:cs typeface="Arial"/>
              </a:rPr>
              <a:t> </a:t>
            </a:r>
            <a:r>
              <a:rPr sz="1200" spc="30" dirty="0" smtClean="0">
                <a:solidFill>
                  <a:srgbClr val="6C6C6D"/>
                </a:solidFill>
                <a:latin typeface="Arial"/>
                <a:cs typeface="Arial"/>
              </a:rPr>
              <a:t>E</a:t>
            </a:r>
            <a:r>
              <a:rPr sz="1200" spc="-60" dirty="0" smtClean="0">
                <a:solidFill>
                  <a:srgbClr val="6C6C6D"/>
                </a:solidFill>
                <a:latin typeface="Arial"/>
                <a:cs typeface="Arial"/>
              </a:rPr>
              <a:t>G</a:t>
            </a:r>
            <a:r>
              <a:rPr sz="1200" spc="-80" dirty="0" smtClean="0">
                <a:solidFill>
                  <a:srgbClr val="738992"/>
                </a:solidFill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248773" y="12101206"/>
            <a:ext cx="227733" cy="0"/>
          </a:xfrm>
          <a:custGeom>
            <a:avLst/>
            <a:gdLst/>
            <a:ahLst/>
            <a:cxnLst/>
            <a:rect l="l" t="t" r="r" b="b"/>
            <a:pathLst>
              <a:path w="227733">
                <a:moveTo>
                  <a:pt x="0" y="0"/>
                </a:moveTo>
                <a:lnTo>
                  <a:pt x="227733" y="0"/>
                </a:lnTo>
              </a:path>
            </a:pathLst>
          </a:custGeom>
          <a:ln w="12281">
            <a:solidFill>
              <a:srgbClr val="A3E6C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50" i="1" spc="245" dirty="0" smtClean="0">
                <a:solidFill>
                  <a:srgbClr val="FDFDFD"/>
                </a:solidFill>
                <a:latin typeface="Times New Roman"/>
                <a:cs typeface="Times New Roman"/>
              </a:rPr>
              <a:t>PRESUPUESTO  </a:t>
            </a:r>
            <a:r>
              <a:rPr sz="1250" i="1" spc="60" dirty="0" smtClean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125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DE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spc="110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2" name="object 1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478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478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478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478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478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478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35222" cy="13719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78021" y="706689"/>
            <a:ext cx="5129591" cy="8894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78021" y="1778908"/>
            <a:ext cx="2168805" cy="840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02697" y="1766723"/>
            <a:ext cx="5275803" cy="8772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83072" y="2741468"/>
            <a:ext cx="8126930" cy="1827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83072" y="3460341"/>
            <a:ext cx="657952" cy="353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26622" y="3435973"/>
            <a:ext cx="341160" cy="3898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75052" y="3570000"/>
            <a:ext cx="828532" cy="2436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52321" y="3570000"/>
            <a:ext cx="791979" cy="2558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78328" y="3460341"/>
            <a:ext cx="499556" cy="4751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58703" y="4020820"/>
            <a:ext cx="1961672" cy="37771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42219" y="4020820"/>
            <a:ext cx="609215" cy="3898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09830" y="4020820"/>
            <a:ext cx="1462116" cy="4264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344473" y="4154847"/>
            <a:ext cx="487372" cy="24368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43993" y="6031229"/>
            <a:ext cx="2436860" cy="17910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16520" y="3460341"/>
            <a:ext cx="767611" cy="3533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320991" y="3435973"/>
            <a:ext cx="1669249" cy="37771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038978" y="3570000"/>
            <a:ext cx="146211" cy="24368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294848" y="3435973"/>
            <a:ext cx="548293" cy="3898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993790" y="3460341"/>
            <a:ext cx="280238" cy="35334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853552" y="3448157"/>
            <a:ext cx="1206246" cy="36552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157273" y="3423789"/>
            <a:ext cx="243686" cy="38989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949252" y="3570000"/>
            <a:ext cx="1437747" cy="25587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496659" y="3435973"/>
            <a:ext cx="621399" cy="3898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977169" y="3557816"/>
            <a:ext cx="633583" cy="37771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59490" y="3460341"/>
            <a:ext cx="1145324" cy="3533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22766" y="3557816"/>
            <a:ext cx="840716" cy="25587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21878" y="3570000"/>
            <a:ext cx="475187" cy="3533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845804" y="3570000"/>
            <a:ext cx="341160" cy="24368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81605" y="4154847"/>
            <a:ext cx="231501" cy="3533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10581" y="4142663"/>
            <a:ext cx="438634" cy="25587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71059" y="4020820"/>
            <a:ext cx="2083515" cy="37771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978057" y="4020820"/>
            <a:ext cx="304607" cy="3898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416692" y="4045188"/>
            <a:ext cx="889454" cy="47518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403620" y="4020820"/>
            <a:ext cx="523925" cy="38989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003312" y="4154847"/>
            <a:ext cx="207133" cy="24368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016384" y="5811912"/>
            <a:ext cx="2095700" cy="212006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3061573" y="4033004"/>
            <a:ext cx="60921" cy="35334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3183415" y="4142663"/>
            <a:ext cx="499556" cy="36552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449695" y="3570000"/>
            <a:ext cx="450819" cy="24368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3731709" y="4045188"/>
            <a:ext cx="1254983" cy="35334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181642" y="5824096"/>
            <a:ext cx="2132253" cy="213225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8849116" y="5909386"/>
            <a:ext cx="1242798" cy="961341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276" y="13695156"/>
            <a:ext cx="0" cy="475187"/>
          </a:xfrm>
          <a:custGeom>
            <a:avLst/>
            <a:gdLst/>
            <a:ahLst/>
            <a:cxnLst/>
            <a:rect l="l" t="t" r="r" b="b"/>
            <a:pathLst>
              <a:path h="475187">
                <a:moveTo>
                  <a:pt x="0" y="475187"/>
                </a:moveTo>
                <a:lnTo>
                  <a:pt x="0" y="0"/>
                </a:lnTo>
              </a:path>
            </a:pathLst>
          </a:custGeom>
          <a:ln w="30460">
            <a:solidFill>
              <a:srgbClr val="001F7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0079730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1439391" y="9525000"/>
            <a:ext cx="4835525" cy="327532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58140" algn="ctr">
              <a:lnSpc>
                <a:spcPct val="100000"/>
              </a:lnSpc>
            </a:pPr>
            <a:r>
              <a:rPr lang="es-MX" sz="7000" b="1" spc="-165" baseline="24959" dirty="0" smtClean="0">
                <a:solidFill>
                  <a:srgbClr val="002478"/>
                </a:solidFill>
                <a:latin typeface="Abadi MT Condensed Extra Bold" panose="020B0A06030101010103" pitchFamily="34" charset="0"/>
                <a:cs typeface="Arial"/>
              </a:rPr>
              <a:t>Ingresos Propios</a:t>
            </a:r>
            <a:endParaRPr sz="7000" b="1" dirty="0">
              <a:latin typeface="Abadi MT Condensed Extra Bold" panose="020B0A06030101010103" pitchFamily="34" charset="0"/>
            </a:endParaRPr>
          </a:p>
          <a:p>
            <a:pPr marL="121920" marR="118110" indent="0" algn="ctr">
              <a:lnSpc>
                <a:spcPct val="110100"/>
              </a:lnSpc>
            </a:pPr>
            <a:r>
              <a:rPr sz="2650" spc="1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650" spc="-229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85" dirty="0" smtClean="0">
                <a:solidFill>
                  <a:srgbClr val="4B5454"/>
                </a:solidFill>
                <a:latin typeface="Arial"/>
                <a:cs typeface="Arial"/>
              </a:rPr>
              <a:t>ingresos</a:t>
            </a:r>
            <a:r>
              <a:rPr sz="2650" spc="-229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10" dirty="0" smtClean="0">
                <a:solidFill>
                  <a:srgbClr val="4B5454"/>
                </a:solidFill>
                <a:latin typeface="Arial"/>
                <a:cs typeface="Arial"/>
              </a:rPr>
              <a:t>son</a:t>
            </a:r>
            <a:r>
              <a:rPr sz="2650" spc="-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9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650" spc="-1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35" dirty="0" smtClean="0">
                <a:solidFill>
                  <a:srgbClr val="4B5454"/>
                </a:solidFill>
                <a:latin typeface="Arial"/>
                <a:cs typeface="Arial"/>
              </a:rPr>
              <a:t>recursos</a:t>
            </a:r>
            <a:r>
              <a:rPr sz="2650" spc="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04" dirty="0" smtClean="0">
                <a:solidFill>
                  <a:srgbClr val="4B5454"/>
                </a:solidFill>
                <a:latin typeface="Arial"/>
                <a:cs typeface="Arial"/>
              </a:rPr>
              <a:t>que</a:t>
            </a:r>
            <a:r>
              <a:rPr sz="2650" spc="-1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45" dirty="0" smtClean="0">
                <a:solidFill>
                  <a:srgbClr val="4B5454"/>
                </a:solidFill>
                <a:latin typeface="Arial"/>
                <a:cs typeface="Arial"/>
              </a:rPr>
              <a:t>obtiene</a:t>
            </a:r>
            <a:r>
              <a:rPr sz="2650" spc="-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30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2650" spc="-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80" dirty="0" smtClean="0">
                <a:solidFill>
                  <a:srgbClr val="4B5454"/>
                </a:solidFill>
                <a:latin typeface="Arial"/>
                <a:cs typeface="Arial"/>
              </a:rPr>
              <a:t>Estado</a:t>
            </a:r>
            <a:endParaRPr sz="2650" dirty="0">
              <a:latin typeface="Arial"/>
              <a:cs typeface="Arial"/>
            </a:endParaRPr>
          </a:p>
          <a:p>
            <a:pPr marL="12700" marR="12700" indent="0" algn="ctr">
              <a:lnSpc>
                <a:spcPts val="3500"/>
              </a:lnSpc>
              <a:spcBef>
                <a:spcPts val="120"/>
              </a:spcBef>
            </a:pPr>
            <a:r>
              <a:rPr sz="2650" spc="175" dirty="0" smtClean="0">
                <a:solidFill>
                  <a:srgbClr val="4B5454"/>
                </a:solidFill>
                <a:latin typeface="Arial"/>
                <a:cs typeface="Arial"/>
              </a:rPr>
              <a:t>por</a:t>
            </a:r>
            <a:r>
              <a:rPr sz="2650" spc="-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50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2650" spc="-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90" dirty="0" smtClean="0">
                <a:solidFill>
                  <a:srgbClr val="4B5454"/>
                </a:solidFill>
                <a:latin typeface="Arial"/>
                <a:cs typeface="Arial"/>
              </a:rPr>
              <a:t>recaudación</a:t>
            </a:r>
            <a:r>
              <a:rPr sz="2650" spc="-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35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650" spc="-2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40" dirty="0" smtClean="0">
                <a:solidFill>
                  <a:srgbClr val="4B5454"/>
                </a:solidFill>
                <a:latin typeface="Arial"/>
                <a:cs typeface="Arial"/>
              </a:rPr>
              <a:t>tributos</a:t>
            </a:r>
            <a:r>
              <a:rPr sz="2650" spc="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90" dirty="0" smtClean="0">
                <a:solidFill>
                  <a:srgbClr val="4B5454"/>
                </a:solidFill>
                <a:latin typeface="Arial"/>
                <a:cs typeface="Arial"/>
              </a:rPr>
              <a:t>como</a:t>
            </a:r>
            <a:r>
              <a:rPr sz="2650" spc="-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30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2650" spc="-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35" dirty="0" smtClean="0">
                <a:solidFill>
                  <a:srgbClr val="4B5454"/>
                </a:solidFill>
                <a:latin typeface="Arial"/>
                <a:cs typeface="Arial"/>
              </a:rPr>
              <a:t>Impuesto</a:t>
            </a:r>
            <a:r>
              <a:rPr sz="2650" spc="-1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55" dirty="0" smtClean="0">
                <a:solidFill>
                  <a:srgbClr val="4B5454"/>
                </a:solidFill>
                <a:latin typeface="Arial"/>
                <a:cs typeface="Arial"/>
              </a:rPr>
              <a:t>a</a:t>
            </a:r>
            <a:endParaRPr sz="2650" dirty="0">
              <a:latin typeface="Arial"/>
              <a:cs typeface="Arial"/>
            </a:endParaRPr>
          </a:p>
          <a:p>
            <a:pPr marL="676275" marR="665480" algn="ctr">
              <a:lnSpc>
                <a:spcPts val="3500"/>
              </a:lnSpc>
            </a:pPr>
            <a:r>
              <a:rPr sz="2650" spc="80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2650" spc="-1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35" dirty="0" smtClean="0">
                <a:solidFill>
                  <a:srgbClr val="4B5454"/>
                </a:solidFill>
                <a:latin typeface="Arial"/>
                <a:cs typeface="Arial"/>
              </a:rPr>
              <a:t>Renta,</a:t>
            </a:r>
            <a:r>
              <a:rPr sz="2650" spc="-3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60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2650" spc="-1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65" dirty="0" smtClean="0">
                <a:solidFill>
                  <a:srgbClr val="4B5454"/>
                </a:solidFill>
                <a:latin typeface="Arial"/>
                <a:cs typeface="Arial"/>
              </a:rPr>
              <a:t>I</a:t>
            </a:r>
            <a:r>
              <a:rPr sz="2650" spc="-330" dirty="0" smtClean="0">
                <a:solidFill>
                  <a:srgbClr val="4B5454"/>
                </a:solidFill>
                <a:latin typeface="Arial"/>
                <a:cs typeface="Arial"/>
              </a:rPr>
              <a:t>V</a:t>
            </a:r>
            <a:r>
              <a:rPr sz="2750" spc="40" dirty="0" smtClean="0">
                <a:solidFill>
                  <a:srgbClr val="4B5454"/>
                </a:solidFill>
                <a:latin typeface="Times New Roman"/>
                <a:cs typeface="Times New Roman"/>
              </a:rPr>
              <a:t>A;</a:t>
            </a:r>
            <a:r>
              <a:rPr sz="2750" spc="12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650" spc="175" dirty="0" smtClean="0">
                <a:solidFill>
                  <a:srgbClr val="4B5454"/>
                </a:solidFill>
                <a:latin typeface="Arial"/>
                <a:cs typeface="Arial"/>
              </a:rPr>
              <a:t>por</a:t>
            </a:r>
            <a:r>
              <a:rPr sz="2650" spc="-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50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2650" spc="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100" dirty="0" smtClean="0">
                <a:solidFill>
                  <a:srgbClr val="4B5454"/>
                </a:solidFill>
                <a:latin typeface="Arial"/>
                <a:cs typeface="Arial"/>
              </a:rPr>
              <a:t>venta</a:t>
            </a:r>
            <a:r>
              <a:rPr sz="2650" spc="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235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650" spc="-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650" spc="85" dirty="0" smtClean="0">
                <a:solidFill>
                  <a:srgbClr val="4B5454"/>
                </a:solidFill>
                <a:latin typeface="Arial"/>
                <a:cs typeface="Arial"/>
              </a:rPr>
              <a:t>bienes.</a:t>
            </a:r>
            <a:endParaRPr sz="2650" dirty="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055881" y="8564751"/>
            <a:ext cx="5943600" cy="3585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67055" algn="ctr">
              <a:lnSpc>
                <a:spcPct val="100000"/>
              </a:lnSpc>
              <a:tabLst>
                <a:tab pos="1681480" algn="l"/>
                <a:tab pos="2144395" algn="l"/>
                <a:tab pos="4045585" algn="l"/>
                <a:tab pos="4886325" algn="l"/>
              </a:tabLst>
            </a:pPr>
            <a:r>
              <a:rPr lang="es-MX" sz="4000" b="1" spc="395" dirty="0" smtClean="0">
                <a:solidFill>
                  <a:srgbClr val="871A9D"/>
                </a:solidFill>
                <a:latin typeface="Abadi MT Condensed Extra Bold" panose="020B0A06030101010103" pitchFamily="34" charset="0"/>
                <a:cs typeface="Arial"/>
              </a:rPr>
              <a:t>Participaciones e Incentivos Económicos</a:t>
            </a:r>
          </a:p>
          <a:p>
            <a:pPr marL="567055">
              <a:lnSpc>
                <a:spcPct val="100000"/>
              </a:lnSpc>
              <a:tabLst>
                <a:tab pos="1681480" algn="l"/>
                <a:tab pos="2144395" algn="l"/>
                <a:tab pos="4045585" algn="l"/>
                <a:tab pos="4886325" algn="l"/>
              </a:tabLst>
            </a:pPr>
            <a:r>
              <a:rPr lang="es-MX" sz="2400" spc="35" dirty="0" smtClean="0">
                <a:solidFill>
                  <a:srgbClr val="4B5454"/>
                </a:solidFill>
                <a:latin typeface="Arial"/>
                <a:cs typeface="Arial"/>
              </a:rPr>
              <a:t>Recursos</a:t>
            </a:r>
            <a:r>
              <a:rPr lang="es-MX" sz="2400" spc="-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400" spc="120" dirty="0" smtClean="0">
                <a:solidFill>
                  <a:srgbClr val="4B5454"/>
                </a:solidFill>
                <a:latin typeface="Arial"/>
                <a:cs typeface="Arial"/>
              </a:rPr>
              <a:t>asignados</a:t>
            </a:r>
            <a:r>
              <a:rPr lang="es-MX" sz="2400" spc="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80" dirty="0" smtClean="0">
                <a:solidFill>
                  <a:srgbClr val="4B5454"/>
                </a:solidFill>
                <a:latin typeface="Arial"/>
                <a:cs typeface="Arial"/>
              </a:rPr>
              <a:t>a</a:t>
            </a:r>
            <a:r>
              <a:rPr sz="2400" spc="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12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400" spc="-2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105" dirty="0" smtClean="0">
                <a:solidFill>
                  <a:srgbClr val="4B5454"/>
                </a:solidFill>
                <a:latin typeface="Arial"/>
                <a:cs typeface="Arial"/>
              </a:rPr>
              <a:t>estados</a:t>
            </a:r>
            <a:r>
              <a:rPr sz="2400" spc="-1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750" spc="-2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400" spc="12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400" spc="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145" dirty="0" smtClean="0">
                <a:solidFill>
                  <a:srgbClr val="4B5454"/>
                </a:solidFill>
                <a:latin typeface="Arial"/>
                <a:cs typeface="Arial"/>
              </a:rPr>
              <a:t>municipios</a:t>
            </a:r>
            <a:r>
              <a:rPr sz="2400" spc="-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200" dirty="0" smtClean="0">
                <a:solidFill>
                  <a:srgbClr val="4B5454"/>
                </a:solidFill>
                <a:latin typeface="Arial"/>
                <a:cs typeface="Arial"/>
              </a:rPr>
              <a:t>en</a:t>
            </a:r>
            <a:r>
              <a:rPr sz="2400" spc="-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12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400" spc="-3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160" dirty="0" smtClean="0">
                <a:solidFill>
                  <a:srgbClr val="4B5454"/>
                </a:solidFill>
                <a:latin typeface="Arial"/>
                <a:cs typeface="Arial"/>
              </a:rPr>
              <a:t>términos</a:t>
            </a:r>
            <a:endParaRPr sz="2400" dirty="0">
              <a:latin typeface="Arial"/>
              <a:cs typeface="Arial"/>
            </a:endParaRPr>
          </a:p>
          <a:p>
            <a:pPr marL="12700" marR="33020" indent="0" algn="ctr">
              <a:lnSpc>
                <a:spcPts val="3360"/>
              </a:lnSpc>
              <a:spcBef>
                <a:spcPts val="190"/>
              </a:spcBef>
              <a:tabLst>
                <a:tab pos="2284730" algn="l"/>
              </a:tabLst>
            </a:pPr>
            <a:r>
              <a:rPr sz="2400" spc="120" dirty="0" smtClean="0">
                <a:solidFill>
                  <a:srgbClr val="4B5454"/>
                </a:solidFill>
                <a:latin typeface="Arial"/>
                <a:cs typeface="Arial"/>
              </a:rPr>
              <a:t>establecidos</a:t>
            </a:r>
            <a:r>
              <a:rPr sz="2400" spc="1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229" dirty="0" smtClean="0">
                <a:solidFill>
                  <a:srgbClr val="4B5454"/>
                </a:solidFill>
                <a:latin typeface="Arial"/>
                <a:cs typeface="Arial"/>
              </a:rPr>
              <a:t>por</a:t>
            </a:r>
            <a:r>
              <a:rPr sz="2400" spc="-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70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2400" spc="-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B5454"/>
                </a:solidFill>
                <a:latin typeface="Arial"/>
                <a:cs typeface="Arial"/>
              </a:rPr>
              <a:t>LCF</a:t>
            </a:r>
            <a:r>
              <a:rPr sz="2400" spc="-25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750" spc="-7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400" spc="12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400" spc="-2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125" dirty="0" smtClean="0">
                <a:solidFill>
                  <a:srgbClr val="4B5454"/>
                </a:solidFill>
                <a:latin typeface="Arial"/>
                <a:cs typeface="Arial"/>
              </a:rPr>
              <a:t>Convenios</a:t>
            </a:r>
            <a:r>
              <a:rPr sz="2400" spc="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25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400" spc="-3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160" dirty="0" smtClean="0">
                <a:solidFill>
                  <a:srgbClr val="4B5454"/>
                </a:solidFill>
                <a:latin typeface="Arial"/>
                <a:cs typeface="Arial"/>
              </a:rPr>
              <a:t>Adhesión </a:t>
            </a:r>
            <a:r>
              <a:rPr sz="2400" spc="130" dirty="0" smtClean="0">
                <a:solidFill>
                  <a:srgbClr val="4B5454"/>
                </a:solidFill>
                <a:latin typeface="Arial"/>
                <a:cs typeface="Arial"/>
              </a:rPr>
              <a:t>al</a:t>
            </a:r>
            <a:r>
              <a:rPr sz="2400" spc="-2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85" dirty="0" smtClean="0">
                <a:solidFill>
                  <a:srgbClr val="4B5454"/>
                </a:solidFill>
                <a:latin typeface="Arial"/>
                <a:cs typeface="Arial"/>
              </a:rPr>
              <a:t>Sistema</a:t>
            </a:r>
            <a:r>
              <a:rPr sz="2400" spc="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25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400" spc="1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150" dirty="0" smtClean="0">
                <a:solidFill>
                  <a:srgbClr val="4B5454"/>
                </a:solidFill>
                <a:latin typeface="Arial"/>
                <a:cs typeface="Arial"/>
              </a:rPr>
              <a:t>Coordinación</a:t>
            </a:r>
            <a:r>
              <a:rPr sz="2400" spc="1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30" dirty="0" smtClean="0">
                <a:solidFill>
                  <a:srgbClr val="4B5454"/>
                </a:solidFill>
                <a:latin typeface="Arial"/>
                <a:cs typeface="Arial"/>
              </a:rPr>
              <a:t>Fiscal</a:t>
            </a:r>
            <a:r>
              <a:rPr sz="2400" spc="-2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750" spc="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750" spc="-12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400" spc="28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400" spc="-1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150" dirty="0" smtClean="0">
                <a:solidFill>
                  <a:srgbClr val="4B5454"/>
                </a:solidFill>
                <a:latin typeface="Arial"/>
                <a:cs typeface="Arial"/>
              </a:rPr>
              <a:t>Colaboración</a:t>
            </a:r>
            <a:r>
              <a:rPr sz="2400" spc="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114" dirty="0" smtClean="0">
                <a:solidFill>
                  <a:srgbClr val="4B5454"/>
                </a:solidFill>
                <a:latin typeface="Arial"/>
                <a:cs typeface="Arial"/>
              </a:rPr>
              <a:t>Administrativa	</a:t>
            </a:r>
            <a:r>
              <a:rPr sz="2400" spc="200" dirty="0" smtClean="0">
                <a:solidFill>
                  <a:srgbClr val="4B5454"/>
                </a:solidFill>
                <a:latin typeface="Arial"/>
                <a:cs typeface="Arial"/>
              </a:rPr>
              <a:t>en</a:t>
            </a:r>
            <a:r>
              <a:rPr sz="2400" spc="-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145" dirty="0" smtClean="0">
                <a:solidFill>
                  <a:srgbClr val="4B5454"/>
                </a:solidFill>
                <a:latin typeface="Arial"/>
                <a:cs typeface="Arial"/>
              </a:rPr>
              <a:t>Materia</a:t>
            </a:r>
            <a:r>
              <a:rPr sz="2400" spc="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30" dirty="0" smtClean="0">
                <a:solidFill>
                  <a:srgbClr val="4B5454"/>
                </a:solidFill>
                <a:latin typeface="Arial"/>
                <a:cs typeface="Arial"/>
              </a:rPr>
              <a:t>Fiscal</a:t>
            </a:r>
            <a:r>
              <a:rPr sz="2400" spc="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400" spc="85" dirty="0" smtClean="0">
                <a:solidFill>
                  <a:srgbClr val="4B5454"/>
                </a:solidFill>
                <a:latin typeface="Arial"/>
                <a:cs typeface="Arial"/>
              </a:rPr>
              <a:t>Federal.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13092034" y="8152266"/>
            <a:ext cx="7012066" cy="274433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132330">
              <a:lnSpc>
                <a:spcPts val="3785"/>
              </a:lnSpc>
            </a:pPr>
            <a:r>
              <a:rPr lang="es-MX" sz="4000" b="1" spc="465" dirty="0" smtClean="0">
                <a:solidFill>
                  <a:srgbClr val="00A4BB"/>
                </a:solidFill>
                <a:latin typeface="Abadi MT Condensed Extra Bold" panose="020B0A06030101010103" pitchFamily="34" charset="0"/>
                <a:cs typeface="Arial"/>
              </a:rPr>
              <a:t>Aportaciones y Convenios Federales</a:t>
            </a:r>
            <a:endParaRPr sz="4000" b="1" dirty="0">
              <a:latin typeface="Abadi MT Condensed Extra Bold" panose="020B0A06030101010103" pitchFamily="34" charset="0"/>
              <a:cs typeface="Arial"/>
            </a:endParaRPr>
          </a:p>
        </p:txBody>
      </p:sp>
      <p:sp>
        <p:nvSpPr>
          <p:cNvPr id="68" name="object 6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70" name="object 7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4115742" y="9766300"/>
            <a:ext cx="5104765" cy="2260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6670" algn="ctr">
              <a:lnSpc>
                <a:spcPct val="100000"/>
              </a:lnSpc>
            </a:pPr>
            <a:r>
              <a:rPr lang="es-MX" sz="2400" spc="-15" dirty="0" smtClean="0">
                <a:solidFill>
                  <a:srgbClr val="4B5454"/>
                </a:solidFill>
                <a:latin typeface="Arial"/>
                <a:cs typeface="Arial"/>
              </a:rPr>
              <a:t>Para</a:t>
            </a:r>
            <a:r>
              <a:rPr lang="es-MX" sz="2400" spc="-2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400" spc="90" dirty="0" smtClean="0">
                <a:solidFill>
                  <a:srgbClr val="4B5454"/>
                </a:solidFill>
                <a:latin typeface="Arial"/>
                <a:cs typeface="Arial"/>
              </a:rPr>
              <a:t>transferir</a:t>
            </a:r>
            <a:r>
              <a:rPr lang="es-MX" sz="2400" spc="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400" spc="80" dirty="0" smtClean="0">
                <a:solidFill>
                  <a:srgbClr val="4B5454"/>
                </a:solidFill>
                <a:latin typeface="Arial"/>
                <a:cs typeface="Arial"/>
              </a:rPr>
              <a:t>a</a:t>
            </a:r>
            <a:r>
              <a:rPr lang="es-MX" sz="2400" spc="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400" spc="10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lang="es-MX" sz="2400" spc="-20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400" spc="105" dirty="0" smtClean="0">
                <a:solidFill>
                  <a:srgbClr val="4B5454"/>
                </a:solidFill>
                <a:latin typeface="Arial"/>
                <a:cs typeface="Arial"/>
              </a:rPr>
              <a:t>estados</a:t>
            </a:r>
            <a:r>
              <a:rPr lang="es-MX" sz="2400" spc="-1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750" spc="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endParaRPr lang="es-MX" sz="2750" dirty="0" smtClean="0">
              <a:latin typeface="Times New Roman"/>
              <a:cs typeface="Times New Roman"/>
            </a:endParaRPr>
          </a:p>
          <a:p>
            <a:pPr>
              <a:lnSpc>
                <a:spcPts val="600"/>
              </a:lnSpc>
              <a:spcBef>
                <a:spcPts val="47"/>
              </a:spcBef>
            </a:pPr>
            <a:endParaRPr lang="es-MX" sz="600" dirty="0" smtClean="0"/>
          </a:p>
          <a:p>
            <a:pPr marL="33020" algn="ctr">
              <a:lnSpc>
                <a:spcPct val="100000"/>
              </a:lnSpc>
            </a:pPr>
            <a:r>
              <a:rPr lang="es-MX" sz="2400" spc="-110" dirty="0" smtClean="0">
                <a:solidFill>
                  <a:srgbClr val="4B5454"/>
                </a:solidFill>
                <a:latin typeface="Arial"/>
                <a:cs typeface="Arial"/>
              </a:rPr>
              <a:t>mun</a:t>
            </a:r>
            <a:r>
              <a:rPr lang="es-MX" sz="2400" spc="-110" dirty="0" smtClean="0">
                <a:solidFill>
                  <a:srgbClr val="4B5454"/>
                </a:solidFill>
                <a:latin typeface="Arial"/>
                <a:cs typeface="Arial"/>
              </a:rPr>
              <a:t>icipios</a:t>
            </a:r>
            <a:r>
              <a:rPr lang="es-MX" sz="2400" spc="1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400" spc="65" dirty="0" smtClean="0">
                <a:solidFill>
                  <a:srgbClr val="4B5454"/>
                </a:solidFill>
                <a:latin typeface="Arial"/>
                <a:cs typeface="Arial"/>
              </a:rPr>
              <a:t>recursos</a:t>
            </a:r>
            <a:endParaRPr lang="es-MX" sz="2400" dirty="0" smtClean="0">
              <a:latin typeface="Arial"/>
              <a:cs typeface="Arial"/>
            </a:endParaRPr>
          </a:p>
          <a:p>
            <a:pPr marL="12700" marR="12700" indent="16510" algn="ctr">
              <a:lnSpc>
                <a:spcPct val="116900"/>
              </a:lnSpc>
              <a:spcBef>
                <a:spcPts val="275"/>
              </a:spcBef>
            </a:pPr>
            <a:r>
              <a:rPr lang="es-MX" sz="2400" spc="225" dirty="0" smtClean="0">
                <a:solidFill>
                  <a:srgbClr val="4B5454"/>
                </a:solidFill>
                <a:latin typeface="Arial"/>
                <a:cs typeface="Arial"/>
              </a:rPr>
              <a:t>que</a:t>
            </a:r>
            <a:r>
              <a:rPr lang="es-MX" sz="2400" spc="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400" spc="60" dirty="0" smtClean="0">
                <a:solidFill>
                  <a:srgbClr val="4B5454"/>
                </a:solidFill>
                <a:latin typeface="Arial"/>
                <a:cs typeface="Arial"/>
              </a:rPr>
              <a:t>les</a:t>
            </a:r>
            <a:r>
              <a:rPr lang="es-MX" sz="2400" spc="-11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400" spc="185" dirty="0" smtClean="0">
                <a:solidFill>
                  <a:srgbClr val="4B5454"/>
                </a:solidFill>
                <a:latin typeface="Arial"/>
                <a:cs typeface="Arial"/>
              </a:rPr>
              <a:t>permitan</a:t>
            </a:r>
            <a:r>
              <a:rPr lang="es-MX" sz="2400" spc="-2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400" spc="110" dirty="0" smtClean="0">
                <a:solidFill>
                  <a:srgbClr val="4B5454"/>
                </a:solidFill>
                <a:latin typeface="Arial"/>
                <a:cs typeface="Arial"/>
              </a:rPr>
              <a:t>fortalecer</a:t>
            </a:r>
            <a:r>
              <a:rPr lang="es-MX" sz="2400" spc="1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400" spc="75" dirty="0" smtClean="0">
                <a:solidFill>
                  <a:srgbClr val="4B5454"/>
                </a:solidFill>
                <a:latin typeface="Arial"/>
                <a:cs typeface="Arial"/>
              </a:rPr>
              <a:t>su</a:t>
            </a:r>
            <a:r>
              <a:rPr lang="es-MX" sz="2400" spc="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400" spc="155" dirty="0" smtClean="0">
                <a:solidFill>
                  <a:srgbClr val="4B5454"/>
                </a:solidFill>
                <a:latin typeface="Arial"/>
                <a:cs typeface="Arial"/>
              </a:rPr>
              <a:t>capacidad</a:t>
            </a:r>
            <a:r>
              <a:rPr lang="es-MX" sz="2400" spc="-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400" spc="28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lang="es-MX" sz="2400" spc="-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400" spc="80" dirty="0" smtClean="0">
                <a:solidFill>
                  <a:srgbClr val="4B5454"/>
                </a:solidFill>
                <a:latin typeface="Arial"/>
                <a:cs typeface="Arial"/>
              </a:rPr>
              <a:t>respuesta</a:t>
            </a:r>
            <a:r>
              <a:rPr lang="es-MX" sz="2400" spc="-10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750" spc="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lang="es-MX" sz="2750" spc="-12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lang="es-MX" sz="2400" spc="150" dirty="0" smtClean="0">
                <a:solidFill>
                  <a:srgbClr val="4B5454"/>
                </a:solidFill>
                <a:latin typeface="Arial"/>
                <a:cs typeface="Arial"/>
              </a:rPr>
              <a:t>atender</a:t>
            </a:r>
            <a:r>
              <a:rPr lang="es-MX" sz="2400" spc="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400" spc="165" dirty="0" smtClean="0">
                <a:solidFill>
                  <a:srgbClr val="4B5454"/>
                </a:solidFill>
                <a:latin typeface="Arial"/>
                <a:cs typeface="Arial"/>
              </a:rPr>
              <a:t>demandas</a:t>
            </a:r>
            <a:r>
              <a:rPr lang="es-MX" sz="2400" spc="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400" spc="28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lang="es-MX" sz="2400" spc="-1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400" spc="175" dirty="0" smtClean="0">
                <a:solidFill>
                  <a:srgbClr val="4B5454"/>
                </a:solidFill>
                <a:latin typeface="Arial"/>
                <a:cs typeface="Arial"/>
              </a:rPr>
              <a:t>gobierno.</a:t>
            </a:r>
            <a:endParaRPr lang="es-MX" sz="2400" dirty="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35222" cy="14426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12492" y="816348"/>
            <a:ext cx="1925119" cy="743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35086" y="816348"/>
            <a:ext cx="1389010" cy="7432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43414" y="804163"/>
            <a:ext cx="5275803" cy="7676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14166" y="816348"/>
            <a:ext cx="779795" cy="7432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379252" y="816348"/>
            <a:ext cx="1108771" cy="7432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2492" y="1827645"/>
            <a:ext cx="7347134" cy="7797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03312" y="1852014"/>
            <a:ext cx="1401194" cy="7310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611640" y="1827645"/>
            <a:ext cx="4715325" cy="7797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9386" y="2765836"/>
            <a:ext cx="14158160" cy="1705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849116" y="5909386"/>
            <a:ext cx="1242798" cy="96134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54847" y="8419353"/>
            <a:ext cx="11233927" cy="495901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90377" y="8529011"/>
            <a:ext cx="1291536" cy="2924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79730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72987" y="8370616"/>
            <a:ext cx="3301946" cy="0"/>
          </a:xfrm>
          <a:custGeom>
            <a:avLst/>
            <a:gdLst/>
            <a:ahLst/>
            <a:cxnLst/>
            <a:rect l="l" t="t" r="r" b="b"/>
            <a:pathLst>
              <a:path w="3301946">
                <a:moveTo>
                  <a:pt x="0" y="0"/>
                </a:moveTo>
                <a:lnTo>
                  <a:pt x="3301946" y="0"/>
                </a:lnTo>
              </a:path>
            </a:pathLst>
          </a:custGeom>
          <a:ln w="24368">
            <a:solidFill>
              <a:srgbClr val="77A1E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87697" y="8480274"/>
            <a:ext cx="0" cy="1486484"/>
          </a:xfrm>
          <a:custGeom>
            <a:avLst/>
            <a:gdLst/>
            <a:ahLst/>
            <a:cxnLst/>
            <a:rect l="l" t="t" r="r" b="b"/>
            <a:pathLst>
              <a:path h="1486484">
                <a:moveTo>
                  <a:pt x="0" y="1486484"/>
                </a:moveTo>
                <a:lnTo>
                  <a:pt x="0" y="0"/>
                </a:lnTo>
              </a:path>
            </a:pathLst>
          </a:custGeom>
          <a:ln w="42645">
            <a:solidFill>
              <a:srgbClr val="67A6E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10581" y="9095582"/>
            <a:ext cx="1754539" cy="0"/>
          </a:xfrm>
          <a:custGeom>
            <a:avLst/>
            <a:gdLst/>
            <a:ahLst/>
            <a:cxnLst/>
            <a:rect l="l" t="t" r="r" b="b"/>
            <a:pathLst>
              <a:path w="1754539">
                <a:moveTo>
                  <a:pt x="0" y="0"/>
                </a:moveTo>
                <a:lnTo>
                  <a:pt x="1754539" y="0"/>
                </a:lnTo>
              </a:path>
            </a:pathLst>
          </a:custGeom>
          <a:ln w="12184">
            <a:solidFill>
              <a:srgbClr val="82A6E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16673" y="9065121"/>
            <a:ext cx="0" cy="523925"/>
          </a:xfrm>
          <a:custGeom>
            <a:avLst/>
            <a:gdLst/>
            <a:ahLst/>
            <a:cxnLst/>
            <a:rect l="l" t="t" r="r" b="b"/>
            <a:pathLst>
              <a:path h="523925">
                <a:moveTo>
                  <a:pt x="0" y="523925"/>
                </a:moveTo>
                <a:lnTo>
                  <a:pt x="0" y="0"/>
                </a:lnTo>
              </a:path>
            </a:pathLst>
          </a:custGeom>
          <a:ln w="6092">
            <a:solidFill>
              <a:srgbClr val="7DAEE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332778" y="3310261"/>
            <a:ext cx="15926435" cy="42094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0480" marR="12700" indent="-6350" algn="just">
              <a:lnSpc>
                <a:spcPct val="112400"/>
              </a:lnSpc>
            </a:pPr>
            <a:r>
              <a:rPr sz="3200" spc="90" dirty="0" smtClean="0">
                <a:solidFill>
                  <a:srgbClr val="4B5454"/>
                </a:solidFill>
                <a:latin typeface="Arial"/>
                <a:cs typeface="Arial"/>
              </a:rPr>
              <a:t>Son</a:t>
            </a:r>
            <a:r>
              <a:rPr sz="3200" spc="-2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45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3200" spc="-2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35" dirty="0" smtClean="0">
                <a:solidFill>
                  <a:srgbClr val="4B5454"/>
                </a:solidFill>
                <a:latin typeface="Arial"/>
                <a:cs typeface="Arial"/>
              </a:rPr>
              <a:t>conjunto</a:t>
            </a:r>
            <a:r>
              <a:rPr sz="3200" spc="-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28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3200" spc="-3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55" dirty="0" smtClean="0">
                <a:solidFill>
                  <a:srgbClr val="4B5454"/>
                </a:solidFill>
                <a:latin typeface="Arial"/>
                <a:cs typeface="Arial"/>
              </a:rPr>
              <a:t>documentos</a:t>
            </a:r>
            <a:r>
              <a:rPr sz="3200" spc="-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25" dirty="0" smtClean="0">
                <a:solidFill>
                  <a:srgbClr val="4B5454"/>
                </a:solidFill>
                <a:latin typeface="Arial"/>
                <a:cs typeface="Arial"/>
              </a:rPr>
              <a:t>elaborados</a:t>
            </a:r>
            <a:r>
              <a:rPr sz="3200" spc="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245" dirty="0" smtClean="0">
                <a:solidFill>
                  <a:srgbClr val="4B5454"/>
                </a:solidFill>
                <a:latin typeface="Arial"/>
                <a:cs typeface="Arial"/>
              </a:rPr>
              <a:t>por</a:t>
            </a:r>
            <a:r>
              <a:rPr sz="3200" spc="-3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45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3200" spc="-1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85" dirty="0" smtClean="0">
                <a:solidFill>
                  <a:srgbClr val="4B5454"/>
                </a:solidFill>
                <a:latin typeface="Arial"/>
                <a:cs typeface="Arial"/>
              </a:rPr>
              <a:t>Poder</a:t>
            </a:r>
            <a:r>
              <a:rPr sz="3200" spc="-1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80" dirty="0" smtClean="0">
                <a:solidFill>
                  <a:srgbClr val="4B5454"/>
                </a:solidFill>
                <a:latin typeface="Arial"/>
                <a:cs typeface="Arial"/>
              </a:rPr>
              <a:t>Ejecutivo,</a:t>
            </a:r>
            <a:r>
              <a:rPr sz="3200" spc="-4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60" dirty="0" smtClean="0">
                <a:solidFill>
                  <a:srgbClr val="4B5454"/>
                </a:solidFill>
                <a:latin typeface="Arial"/>
                <a:cs typeface="Arial"/>
              </a:rPr>
              <a:t>en</a:t>
            </a:r>
            <a:r>
              <a:rPr sz="3200" spc="-2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229" dirty="0" smtClean="0">
                <a:solidFill>
                  <a:srgbClr val="4B5454"/>
                </a:solidFill>
                <a:latin typeface="Arial"/>
                <a:cs typeface="Arial"/>
              </a:rPr>
              <a:t>donde</a:t>
            </a:r>
            <a:r>
              <a:rPr sz="3200" spc="-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60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3200" spc="-2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50" dirty="0" smtClean="0">
                <a:solidFill>
                  <a:srgbClr val="4B5454"/>
                </a:solidFill>
                <a:latin typeface="Arial"/>
                <a:cs typeface="Arial"/>
              </a:rPr>
              <a:t>Ley</a:t>
            </a:r>
            <a:r>
              <a:rPr sz="3200" spc="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28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3200" spc="-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75" dirty="0" smtClean="0">
                <a:solidFill>
                  <a:srgbClr val="4B5454"/>
                </a:solidFill>
                <a:latin typeface="Arial"/>
                <a:cs typeface="Arial"/>
              </a:rPr>
              <a:t>Ingresos</a:t>
            </a:r>
            <a:r>
              <a:rPr sz="3200" spc="-2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75" dirty="0" smtClean="0">
                <a:solidFill>
                  <a:srgbClr val="4B5454"/>
                </a:solidFill>
                <a:latin typeface="Arial"/>
                <a:cs typeface="Arial"/>
              </a:rPr>
              <a:t>define:</a:t>
            </a:r>
            <a:endParaRPr sz="320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40"/>
              </a:spcBef>
            </a:pPr>
            <a:endParaRPr sz="8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12700" marR="26670" indent="17780" algn="just">
              <a:lnSpc>
                <a:spcPct val="113399"/>
              </a:lnSpc>
            </a:pPr>
            <a:r>
              <a:rPr sz="3200" spc="210" dirty="0" smtClean="0">
                <a:solidFill>
                  <a:srgbClr val="4B5454"/>
                </a:solidFill>
                <a:latin typeface="Arial"/>
                <a:cs typeface="Arial"/>
              </a:rPr>
              <a:t>Cómo</a:t>
            </a:r>
            <a:r>
              <a:rPr sz="3200" spc="3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50" dirty="0" smtClean="0">
                <a:solidFill>
                  <a:srgbClr val="4B5454"/>
                </a:solidFill>
                <a:latin typeface="Arial"/>
                <a:cs typeface="Arial"/>
              </a:rPr>
              <a:t>se</a:t>
            </a:r>
            <a:r>
              <a:rPr sz="3200" spc="2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20" dirty="0" smtClean="0">
                <a:solidFill>
                  <a:srgbClr val="4B5454"/>
                </a:solidFill>
                <a:latin typeface="Arial"/>
                <a:cs typeface="Arial"/>
              </a:rPr>
              <a:t>van </a:t>
            </a:r>
            <a:r>
              <a:rPr sz="3200" spc="-40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70" dirty="0" smtClean="0">
                <a:solidFill>
                  <a:srgbClr val="4B5454"/>
                </a:solidFill>
                <a:latin typeface="Arial"/>
                <a:cs typeface="Arial"/>
              </a:rPr>
              <a:t>a </a:t>
            </a:r>
            <a:r>
              <a:rPr sz="3200" spc="-3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95" dirty="0" smtClean="0">
                <a:solidFill>
                  <a:srgbClr val="4B5454"/>
                </a:solidFill>
                <a:latin typeface="Arial"/>
                <a:cs typeface="Arial"/>
              </a:rPr>
              <a:t>reunir </a:t>
            </a:r>
            <a:r>
              <a:rPr sz="3200" spc="-3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95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3200" spc="3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30" dirty="0" smtClean="0">
                <a:solidFill>
                  <a:srgbClr val="4B5454"/>
                </a:solidFill>
                <a:latin typeface="Arial"/>
                <a:cs typeface="Arial"/>
              </a:rPr>
              <a:t>recursos </a:t>
            </a:r>
            <a:r>
              <a:rPr sz="3200" spc="-3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45" dirty="0" smtClean="0">
                <a:solidFill>
                  <a:srgbClr val="4B5454"/>
                </a:solidFill>
                <a:latin typeface="Arial"/>
                <a:cs typeface="Arial"/>
              </a:rPr>
              <a:t>necesarios </a:t>
            </a:r>
            <a:r>
              <a:rPr sz="3200" spc="-2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95" dirty="0" smtClean="0">
                <a:solidFill>
                  <a:srgbClr val="4B5454"/>
                </a:solidFill>
                <a:latin typeface="Arial"/>
                <a:cs typeface="Arial"/>
              </a:rPr>
              <a:t>para</a:t>
            </a:r>
            <a:r>
              <a:rPr sz="3200" spc="3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35" dirty="0" smtClean="0">
                <a:solidFill>
                  <a:srgbClr val="4B5454"/>
                </a:solidFill>
                <a:latin typeface="Arial"/>
                <a:cs typeface="Arial"/>
              </a:rPr>
              <a:t>atender </a:t>
            </a:r>
            <a:r>
              <a:rPr sz="3200" spc="-20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0" dirty="0" smtClean="0">
                <a:solidFill>
                  <a:srgbClr val="4B5454"/>
                </a:solidFill>
                <a:latin typeface="Arial"/>
                <a:cs typeface="Arial"/>
              </a:rPr>
              <a:t>las</a:t>
            </a:r>
            <a:r>
              <a:rPr sz="3200" spc="3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80" dirty="0" smtClean="0">
                <a:solidFill>
                  <a:srgbClr val="4B5454"/>
                </a:solidFill>
                <a:latin typeface="Arial"/>
                <a:cs typeface="Arial"/>
              </a:rPr>
              <a:t>necesidades </a:t>
            </a:r>
            <a:r>
              <a:rPr sz="3200" spc="-3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210" dirty="0" smtClean="0">
                <a:solidFill>
                  <a:srgbClr val="4B5454"/>
                </a:solidFill>
                <a:latin typeface="Arial"/>
                <a:cs typeface="Arial"/>
              </a:rPr>
              <a:t>del</a:t>
            </a:r>
            <a:r>
              <a:rPr sz="3200" spc="1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25" dirty="0" smtClean="0">
                <a:solidFill>
                  <a:srgbClr val="4B5454"/>
                </a:solidFill>
                <a:latin typeface="Arial"/>
                <a:cs typeface="Arial"/>
              </a:rPr>
              <a:t>gasto</a:t>
            </a:r>
            <a:r>
              <a:rPr sz="3200" spc="-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65" dirty="0" smtClean="0">
                <a:solidFill>
                  <a:srgbClr val="4B5454"/>
                </a:solidFill>
                <a:latin typeface="Arial"/>
                <a:cs typeface="Arial"/>
              </a:rPr>
              <a:t>público;</a:t>
            </a:r>
            <a:r>
              <a:rPr sz="3200" spc="-2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25" dirty="0" smtClean="0">
                <a:solidFill>
                  <a:srgbClr val="4B5454"/>
                </a:solidFill>
                <a:latin typeface="Arial"/>
                <a:cs typeface="Arial"/>
              </a:rPr>
              <a:t>así</a:t>
            </a:r>
            <a:r>
              <a:rPr sz="3200" spc="-40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215" dirty="0" smtClean="0">
                <a:solidFill>
                  <a:srgbClr val="4B5454"/>
                </a:solidFill>
                <a:latin typeface="Arial"/>
                <a:cs typeface="Arial"/>
              </a:rPr>
              <a:t>como</a:t>
            </a:r>
            <a:r>
              <a:rPr sz="3200" spc="-1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60" dirty="0" smtClean="0">
                <a:solidFill>
                  <a:srgbClr val="4B5454"/>
                </a:solidFill>
                <a:latin typeface="Arial"/>
                <a:cs typeface="Arial"/>
              </a:rPr>
              <a:t>en</a:t>
            </a:r>
            <a:r>
              <a:rPr sz="3200" spc="-2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45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3200" spc="-1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65" dirty="0" smtClean="0">
                <a:solidFill>
                  <a:srgbClr val="4B5454"/>
                </a:solidFill>
                <a:latin typeface="Arial"/>
                <a:cs typeface="Arial"/>
              </a:rPr>
              <a:t>Presupuesto</a:t>
            </a:r>
            <a:r>
              <a:rPr sz="3200" spc="-1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28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3200" spc="-1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50" dirty="0" smtClean="0">
                <a:solidFill>
                  <a:srgbClr val="4B5454"/>
                </a:solidFill>
                <a:latin typeface="Arial"/>
                <a:cs typeface="Arial"/>
              </a:rPr>
              <a:t>Egresos</a:t>
            </a:r>
            <a:r>
              <a:rPr sz="3200" spc="-3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50" dirty="0" smtClean="0">
                <a:solidFill>
                  <a:srgbClr val="4B5454"/>
                </a:solidFill>
                <a:latin typeface="Arial"/>
                <a:cs typeface="Arial"/>
              </a:rPr>
              <a:t>se</a:t>
            </a:r>
            <a:r>
              <a:rPr sz="3200" spc="-20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60" dirty="0" smtClean="0">
                <a:solidFill>
                  <a:srgbClr val="4B5454"/>
                </a:solidFill>
                <a:latin typeface="Arial"/>
                <a:cs typeface="Arial"/>
              </a:rPr>
              <a:t>definen</a:t>
            </a:r>
            <a:r>
              <a:rPr sz="3200" spc="-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-20" dirty="0" smtClean="0">
                <a:solidFill>
                  <a:srgbClr val="4B5454"/>
                </a:solidFill>
                <a:latin typeface="Arial"/>
                <a:cs typeface="Arial"/>
              </a:rPr>
              <a:t>esas</a:t>
            </a:r>
            <a:r>
              <a:rPr sz="3200" spc="-1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80" dirty="0" smtClean="0">
                <a:solidFill>
                  <a:srgbClr val="4B5454"/>
                </a:solidFill>
                <a:latin typeface="Arial"/>
                <a:cs typeface="Arial"/>
              </a:rPr>
              <a:t>necesidades</a:t>
            </a:r>
            <a:r>
              <a:rPr sz="3200" spc="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285" dirty="0" smtClean="0">
                <a:solidFill>
                  <a:srgbClr val="4B5454"/>
                </a:solidFill>
                <a:latin typeface="Arial"/>
                <a:cs typeface="Arial"/>
              </a:rPr>
              <a:t>y </a:t>
            </a:r>
            <a:r>
              <a:rPr sz="3200" spc="-3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215" dirty="0" smtClean="0">
                <a:solidFill>
                  <a:srgbClr val="4B5454"/>
                </a:solidFill>
                <a:latin typeface="Arial"/>
                <a:cs typeface="Arial"/>
              </a:rPr>
              <a:t>cómo </a:t>
            </a:r>
            <a:r>
              <a:rPr sz="3200" spc="-4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65" dirty="0" smtClean="0">
                <a:solidFill>
                  <a:srgbClr val="4B5454"/>
                </a:solidFill>
                <a:latin typeface="Arial"/>
                <a:cs typeface="Arial"/>
              </a:rPr>
              <a:t>se </a:t>
            </a:r>
            <a:r>
              <a:rPr sz="3200" spc="-409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210" dirty="0" smtClean="0">
                <a:solidFill>
                  <a:srgbClr val="4B5454"/>
                </a:solidFill>
                <a:latin typeface="Arial"/>
                <a:cs typeface="Arial"/>
              </a:rPr>
              <a:t>deben </a:t>
            </a:r>
            <a:r>
              <a:rPr sz="3200" spc="-2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20" dirty="0" smtClean="0">
                <a:solidFill>
                  <a:srgbClr val="4B5454"/>
                </a:solidFill>
                <a:latin typeface="Arial"/>
                <a:cs typeface="Arial"/>
              </a:rPr>
              <a:t>distribuir </a:t>
            </a:r>
            <a:r>
              <a:rPr sz="3200" spc="-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95" dirty="0" smtClean="0">
                <a:solidFill>
                  <a:srgbClr val="4B5454"/>
                </a:solidFill>
                <a:latin typeface="Arial"/>
                <a:cs typeface="Arial"/>
              </a:rPr>
              <a:t>los </a:t>
            </a:r>
            <a:r>
              <a:rPr sz="3200" spc="-409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45" dirty="0" smtClean="0">
                <a:solidFill>
                  <a:srgbClr val="4B5454"/>
                </a:solidFill>
                <a:latin typeface="Arial"/>
                <a:cs typeface="Arial"/>
              </a:rPr>
              <a:t>recursos </a:t>
            </a:r>
            <a:r>
              <a:rPr sz="3200" spc="-2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95" dirty="0" smtClean="0">
                <a:solidFill>
                  <a:srgbClr val="4B5454"/>
                </a:solidFill>
                <a:latin typeface="Arial"/>
                <a:cs typeface="Arial"/>
              </a:rPr>
              <a:t>para </a:t>
            </a:r>
            <a:r>
              <a:rPr sz="3200" spc="-4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25" dirty="0" smtClean="0">
                <a:solidFill>
                  <a:srgbClr val="4B5454"/>
                </a:solidFill>
                <a:latin typeface="Arial"/>
                <a:cs typeface="Arial"/>
              </a:rPr>
              <a:t>satisfacerlas; </a:t>
            </a:r>
            <a:r>
              <a:rPr sz="3200" spc="-1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30" dirty="0" smtClean="0">
                <a:solidFill>
                  <a:srgbClr val="4B5454"/>
                </a:solidFill>
                <a:latin typeface="Arial"/>
                <a:cs typeface="Arial"/>
              </a:rPr>
              <a:t>es </a:t>
            </a:r>
            <a:r>
              <a:rPr sz="3200" spc="-4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20" dirty="0" smtClean="0">
                <a:solidFill>
                  <a:srgbClr val="4B5454"/>
                </a:solidFill>
                <a:latin typeface="Arial"/>
                <a:cs typeface="Arial"/>
              </a:rPr>
              <a:t>decir </a:t>
            </a:r>
            <a:r>
              <a:rPr sz="3200" spc="-2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35" dirty="0" smtClean="0">
                <a:solidFill>
                  <a:srgbClr val="4B5454"/>
                </a:solidFill>
                <a:latin typeface="Arial"/>
                <a:cs typeface="Arial"/>
              </a:rPr>
              <a:t>con </a:t>
            </a:r>
            <a:r>
              <a:rPr sz="3200" spc="-3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25" dirty="0" smtClean="0">
                <a:solidFill>
                  <a:srgbClr val="4B5454"/>
                </a:solidFill>
                <a:latin typeface="Arial"/>
                <a:cs typeface="Arial"/>
              </a:rPr>
              <a:t>cuánto</a:t>
            </a:r>
            <a:r>
              <a:rPr sz="3200" spc="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60" dirty="0" smtClean="0">
                <a:solidFill>
                  <a:srgbClr val="4B5454"/>
                </a:solidFill>
                <a:latin typeface="Arial"/>
                <a:cs typeface="Arial"/>
              </a:rPr>
              <a:t>dinero  </a:t>
            </a:r>
            <a:r>
              <a:rPr sz="3200" spc="1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40" dirty="0" smtClean="0">
                <a:solidFill>
                  <a:srgbClr val="4B5454"/>
                </a:solidFill>
                <a:latin typeface="Arial"/>
                <a:cs typeface="Arial"/>
              </a:rPr>
              <a:t>dispondrá  </a:t>
            </a:r>
            <a:r>
              <a:rPr sz="3200" spc="3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45" dirty="0" smtClean="0">
                <a:solidFill>
                  <a:srgbClr val="4B5454"/>
                </a:solidFill>
                <a:latin typeface="Arial"/>
                <a:cs typeface="Arial"/>
              </a:rPr>
              <a:t>el  </a:t>
            </a:r>
            <a:r>
              <a:rPr sz="3200" spc="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75" dirty="0" smtClean="0">
                <a:solidFill>
                  <a:srgbClr val="4B5454"/>
                </a:solidFill>
                <a:latin typeface="Arial"/>
                <a:cs typeface="Arial"/>
              </a:rPr>
              <a:t>Estado,  </a:t>
            </a:r>
            <a:r>
              <a:rPr sz="3200" spc="-1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95" dirty="0" smtClean="0">
                <a:solidFill>
                  <a:srgbClr val="4B5454"/>
                </a:solidFill>
                <a:latin typeface="Arial"/>
                <a:cs typeface="Arial"/>
              </a:rPr>
              <a:t>para  </a:t>
            </a:r>
            <a:r>
              <a:rPr sz="3200" spc="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20" dirty="0" smtClean="0">
                <a:solidFill>
                  <a:srgbClr val="4B5454"/>
                </a:solidFill>
                <a:latin typeface="Arial"/>
                <a:cs typeface="Arial"/>
              </a:rPr>
              <a:t>cubrir  </a:t>
            </a:r>
            <a:r>
              <a:rPr sz="3200" spc="2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0" dirty="0" smtClean="0">
                <a:solidFill>
                  <a:srgbClr val="4B5454"/>
                </a:solidFill>
                <a:latin typeface="Arial"/>
                <a:cs typeface="Arial"/>
              </a:rPr>
              <a:t>las   </a:t>
            </a:r>
            <a:r>
              <a:rPr sz="3200" spc="140" dirty="0" smtClean="0">
                <a:solidFill>
                  <a:srgbClr val="4B5454"/>
                </a:solidFill>
                <a:latin typeface="Arial"/>
                <a:cs typeface="Arial"/>
              </a:rPr>
              <a:t>prioridades  </a:t>
            </a:r>
            <a:r>
              <a:rPr sz="3200" spc="11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265" dirty="0" smtClean="0">
                <a:solidFill>
                  <a:srgbClr val="4B5454"/>
                </a:solidFill>
                <a:latin typeface="Arial"/>
                <a:cs typeface="Arial"/>
              </a:rPr>
              <a:t>de  </a:t>
            </a:r>
            <a:r>
              <a:rPr sz="3200" spc="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60" dirty="0" smtClean="0">
                <a:solidFill>
                  <a:srgbClr val="4B5454"/>
                </a:solidFill>
                <a:latin typeface="Arial"/>
                <a:cs typeface="Arial"/>
              </a:rPr>
              <a:t>la  </a:t>
            </a:r>
            <a:r>
              <a:rPr sz="3200" spc="-1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200" spc="125" dirty="0" smtClean="0">
                <a:solidFill>
                  <a:srgbClr val="4B5454"/>
                </a:solidFill>
                <a:latin typeface="Arial"/>
                <a:cs typeface="Arial"/>
              </a:rPr>
              <a:t>sociedad</a:t>
            </a:r>
            <a:r>
              <a:rPr sz="3200" spc="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050" b="1" spc="30" dirty="0" smtClean="0">
                <a:solidFill>
                  <a:srgbClr val="4B5454"/>
                </a:solidFill>
                <a:latin typeface="Arial"/>
                <a:cs typeface="Arial"/>
              </a:rPr>
              <a:t>chihuahuense.</a:t>
            </a:r>
            <a:endParaRPr sz="305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417950" y="9140259"/>
            <a:ext cx="474345" cy="5194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150" spc="-135" dirty="0" smtClean="0">
                <a:solidFill>
                  <a:srgbClr val="004E93"/>
                </a:solidFill>
                <a:latin typeface="Courier New"/>
                <a:cs typeface="Courier New"/>
              </a:rPr>
              <a:t>99</a:t>
            </a:r>
            <a:endParaRPr sz="3150">
              <a:latin typeface="Courier New"/>
              <a:cs typeface="Courier Ne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35222" cy="14426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29283" y="828532"/>
            <a:ext cx="1596143" cy="16936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7509" y="718873"/>
            <a:ext cx="4374164" cy="511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35701" y="731058"/>
            <a:ext cx="1839829" cy="4873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209558" y="731058"/>
            <a:ext cx="840716" cy="487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96487" y="597030"/>
            <a:ext cx="4873721" cy="6335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15325" y="1474300"/>
            <a:ext cx="1230614" cy="4995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79967" y="1462116"/>
            <a:ext cx="4727509" cy="5239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15325" y="2229727"/>
            <a:ext cx="913822" cy="4873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50991" y="2217543"/>
            <a:ext cx="3387236" cy="5117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941504" y="1474300"/>
            <a:ext cx="913822" cy="4995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964985" y="1462116"/>
            <a:ext cx="3033891" cy="5239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108535" y="1474300"/>
            <a:ext cx="1791092" cy="4995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70887" y="2887679"/>
            <a:ext cx="14231265" cy="1705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16655" y="6323653"/>
            <a:ext cx="1937304" cy="3898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75803" y="6323653"/>
            <a:ext cx="694505" cy="3898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55598" y="6348021"/>
            <a:ext cx="3070444" cy="475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55734" y="6871947"/>
            <a:ext cx="280238" cy="3898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50239" y="10917135"/>
            <a:ext cx="377713" cy="37771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61980" y="10917135"/>
            <a:ext cx="2351570" cy="3898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23209" y="10929319"/>
            <a:ext cx="2144437" cy="48737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35701" y="4203584"/>
            <a:ext cx="755426" cy="721310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198262" y="4130478"/>
            <a:ext cx="1644880" cy="38989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198262" y="4678772"/>
            <a:ext cx="682320" cy="3898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977169" y="4252321"/>
            <a:ext cx="962559" cy="38989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073757" y="4130478"/>
            <a:ext cx="353344" cy="38989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561128" y="4130478"/>
            <a:ext cx="2607440" cy="3898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014609" y="4703140"/>
            <a:ext cx="2741468" cy="4873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865736" y="4678772"/>
            <a:ext cx="572662" cy="3898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572426" y="4703140"/>
            <a:ext cx="1730171" cy="47518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241675" y="8589933"/>
            <a:ext cx="1145324" cy="26805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849116" y="5909386"/>
            <a:ext cx="1242798" cy="961341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198262" y="8468090"/>
            <a:ext cx="5994677" cy="104785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253860" y="9016384"/>
            <a:ext cx="1498669" cy="3898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48524" y="6408943"/>
            <a:ext cx="0" cy="816348"/>
          </a:xfrm>
          <a:custGeom>
            <a:avLst/>
            <a:gdLst/>
            <a:ahLst/>
            <a:cxnLst/>
            <a:rect l="l" t="t" r="r" b="b"/>
            <a:pathLst>
              <a:path h="816348">
                <a:moveTo>
                  <a:pt x="0" y="816348"/>
                </a:moveTo>
                <a:lnTo>
                  <a:pt x="0" y="0"/>
                </a:lnTo>
              </a:path>
            </a:pathLst>
          </a:custGeom>
          <a:ln w="24368">
            <a:solidFill>
              <a:srgbClr val="BEC9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650085" y="6186579"/>
            <a:ext cx="1663157" cy="0"/>
          </a:xfrm>
          <a:custGeom>
            <a:avLst/>
            <a:gdLst/>
            <a:ahLst/>
            <a:cxnLst/>
            <a:rect l="l" t="t" r="r" b="b"/>
            <a:pathLst>
              <a:path w="1663157">
                <a:moveTo>
                  <a:pt x="0" y="0"/>
                </a:moveTo>
                <a:lnTo>
                  <a:pt x="1663157" y="0"/>
                </a:lnTo>
              </a:path>
            </a:pathLst>
          </a:custGeom>
          <a:ln w="6092">
            <a:solidFill>
              <a:srgbClr val="BEC9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595256" y="7441562"/>
            <a:ext cx="2960785" cy="0"/>
          </a:xfrm>
          <a:custGeom>
            <a:avLst/>
            <a:gdLst/>
            <a:ahLst/>
            <a:cxnLst/>
            <a:rect l="l" t="t" r="r" b="b"/>
            <a:pathLst>
              <a:path w="2960785">
                <a:moveTo>
                  <a:pt x="0" y="0"/>
                </a:moveTo>
                <a:lnTo>
                  <a:pt x="2960785" y="0"/>
                </a:lnTo>
              </a:path>
            </a:pathLst>
          </a:custGeom>
          <a:ln w="18276">
            <a:solidFill>
              <a:srgbClr val="C2CD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963595" y="4337611"/>
            <a:ext cx="0" cy="639675"/>
          </a:xfrm>
          <a:custGeom>
            <a:avLst/>
            <a:gdLst/>
            <a:ahLst/>
            <a:cxnLst/>
            <a:rect l="l" t="t" r="r" b="b"/>
            <a:pathLst>
              <a:path h="639675">
                <a:moveTo>
                  <a:pt x="0" y="639675"/>
                </a:moveTo>
                <a:lnTo>
                  <a:pt x="0" y="0"/>
                </a:lnTo>
              </a:path>
            </a:pathLst>
          </a:custGeom>
          <a:ln w="6092">
            <a:solidFill>
              <a:srgbClr val="E4C9E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344473" y="5227065"/>
            <a:ext cx="1157508" cy="0"/>
          </a:xfrm>
          <a:custGeom>
            <a:avLst/>
            <a:gdLst/>
            <a:ahLst/>
            <a:cxnLst/>
            <a:rect l="l" t="t" r="r" b="b"/>
            <a:pathLst>
              <a:path w="1157508">
                <a:moveTo>
                  <a:pt x="0" y="0"/>
                </a:moveTo>
                <a:lnTo>
                  <a:pt x="1157508" y="0"/>
                </a:lnTo>
              </a:path>
            </a:pathLst>
          </a:custGeom>
          <a:ln w="24368">
            <a:solidFill>
              <a:srgbClr val="E4C9E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025907" y="5227065"/>
            <a:ext cx="243686" cy="0"/>
          </a:xfrm>
          <a:custGeom>
            <a:avLst/>
            <a:gdLst/>
            <a:ahLst/>
            <a:cxnLst/>
            <a:rect l="l" t="t" r="r" b="b"/>
            <a:pathLst>
              <a:path w="243686">
                <a:moveTo>
                  <a:pt x="0" y="0"/>
                </a:moveTo>
                <a:lnTo>
                  <a:pt x="243686" y="0"/>
                </a:lnTo>
              </a:path>
            </a:pathLst>
          </a:custGeom>
          <a:ln w="60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306145" y="5227065"/>
            <a:ext cx="560477" cy="0"/>
          </a:xfrm>
          <a:custGeom>
            <a:avLst/>
            <a:gdLst/>
            <a:ahLst/>
            <a:cxnLst/>
            <a:rect l="l" t="t" r="r" b="b"/>
            <a:pathLst>
              <a:path w="560477">
                <a:moveTo>
                  <a:pt x="0" y="0"/>
                </a:moveTo>
                <a:lnTo>
                  <a:pt x="560477" y="0"/>
                </a:lnTo>
              </a:path>
            </a:pathLst>
          </a:custGeom>
          <a:ln w="24368">
            <a:solidFill>
              <a:srgbClr val="E4C9E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3999764" y="5227065"/>
            <a:ext cx="377713" cy="0"/>
          </a:xfrm>
          <a:custGeom>
            <a:avLst/>
            <a:gdLst/>
            <a:ahLst/>
            <a:cxnLst/>
            <a:rect l="l" t="t" r="r" b="b"/>
            <a:pathLst>
              <a:path w="377713">
                <a:moveTo>
                  <a:pt x="0" y="0"/>
                </a:moveTo>
                <a:lnTo>
                  <a:pt x="377713" y="0"/>
                </a:lnTo>
              </a:path>
            </a:pathLst>
          </a:custGeom>
          <a:ln w="60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535872" y="5227066"/>
            <a:ext cx="731058" cy="0"/>
          </a:xfrm>
          <a:custGeom>
            <a:avLst/>
            <a:gdLst/>
            <a:ahLst/>
            <a:cxnLst/>
            <a:rect l="l" t="t" r="r" b="b"/>
            <a:pathLst>
              <a:path w="731058">
                <a:moveTo>
                  <a:pt x="0" y="0"/>
                </a:moveTo>
                <a:lnTo>
                  <a:pt x="731058" y="0"/>
                </a:lnTo>
              </a:path>
            </a:pathLst>
          </a:custGeom>
          <a:ln w="60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461879" y="5227065"/>
            <a:ext cx="986928" cy="0"/>
          </a:xfrm>
          <a:custGeom>
            <a:avLst/>
            <a:gdLst/>
            <a:ahLst/>
            <a:cxnLst/>
            <a:rect l="l" t="t" r="r" b="b"/>
            <a:pathLst>
              <a:path w="986928">
                <a:moveTo>
                  <a:pt x="0" y="0"/>
                </a:moveTo>
                <a:lnTo>
                  <a:pt x="986928" y="0"/>
                </a:lnTo>
              </a:path>
            </a:pathLst>
          </a:custGeom>
          <a:ln w="60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460993" y="5220973"/>
            <a:ext cx="292423" cy="0"/>
          </a:xfrm>
          <a:custGeom>
            <a:avLst/>
            <a:gdLst/>
            <a:ahLst/>
            <a:cxnLst/>
            <a:rect l="l" t="t" r="r" b="b"/>
            <a:pathLst>
              <a:path w="292423">
                <a:moveTo>
                  <a:pt x="0" y="0"/>
                </a:moveTo>
                <a:lnTo>
                  <a:pt x="292423" y="0"/>
                </a:lnTo>
              </a:path>
            </a:pathLst>
          </a:custGeom>
          <a:ln w="6092">
            <a:solidFill>
              <a:srgbClr val="E3CDE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0079730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6304861" y="5623540"/>
            <a:ext cx="2858135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385" dirty="0" smtClean="0">
                <a:solidFill>
                  <a:srgbClr val="4B5455"/>
                </a:solidFill>
                <a:latin typeface="Arial"/>
                <a:cs typeface="Arial"/>
              </a:rPr>
              <a:t>15deodubre</a:t>
            </a:r>
            <a:endParaRPr sz="34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539911" y="6263216"/>
            <a:ext cx="686435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229" dirty="0" smtClean="0">
                <a:solidFill>
                  <a:srgbClr val="002279"/>
                </a:solidFill>
                <a:latin typeface="Arial"/>
                <a:cs typeface="Arial"/>
              </a:rPr>
              <a:t>E</a:t>
            </a:r>
            <a:r>
              <a:rPr sz="3450" spc="-254" dirty="0" smtClean="0">
                <a:solidFill>
                  <a:srgbClr val="002279"/>
                </a:solidFill>
                <a:latin typeface="Arial"/>
                <a:cs typeface="Arial"/>
              </a:rPr>
              <a:t>l</a:t>
            </a:r>
            <a:r>
              <a:rPr sz="3450" spc="210" dirty="0" smtClean="0">
                <a:solidFill>
                  <a:srgbClr val="002279"/>
                </a:solidFill>
                <a:latin typeface="Arial"/>
                <a:cs typeface="Arial"/>
              </a:rPr>
              <a:t>a</a:t>
            </a:r>
            <a:endParaRPr sz="34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465031" y="6313693"/>
            <a:ext cx="458470" cy="1263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1775" indent="-219710">
              <a:lnSpc>
                <a:spcPct val="100000"/>
              </a:lnSpc>
              <a:buClr>
                <a:srgbClr val="002279"/>
              </a:buClr>
              <a:buFont typeface="Arial"/>
              <a:buChar char="•"/>
              <a:tabLst>
                <a:tab pos="231775" algn="l"/>
              </a:tabLst>
            </a:pPr>
            <a:r>
              <a:rPr sz="750" i="1" spc="1260" dirty="0" smtClean="0">
                <a:solidFill>
                  <a:srgbClr val="002279"/>
                </a:solidFill>
                <a:latin typeface="Arial"/>
                <a:cs typeface="Arial"/>
              </a:rPr>
              <a:t>1</a:t>
            </a:r>
            <a:endParaRPr sz="7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453734" y="6811510"/>
            <a:ext cx="3147695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380" dirty="0" smtClean="0">
                <a:solidFill>
                  <a:srgbClr val="002279"/>
                </a:solidFill>
                <a:latin typeface="Arial"/>
                <a:cs typeface="Arial"/>
              </a:rPr>
              <a:t>e</a:t>
            </a:r>
            <a:r>
              <a:rPr sz="3450" spc="-195" dirty="0" smtClean="0">
                <a:solidFill>
                  <a:srgbClr val="002279"/>
                </a:solidFill>
                <a:latin typeface="Arial"/>
                <a:cs typeface="Arial"/>
              </a:rPr>
              <a:t> </a:t>
            </a:r>
            <a:r>
              <a:rPr sz="3450" spc="190" dirty="0" smtClean="0">
                <a:solidFill>
                  <a:srgbClr val="002279"/>
                </a:solidFill>
                <a:latin typeface="Arial"/>
                <a:cs typeface="Arial"/>
              </a:rPr>
              <a:t>Presupuesto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713551" y="6811510"/>
            <a:ext cx="2523878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s-MX" sz="3450" spc="380" dirty="0" smtClean="0">
                <a:solidFill>
                  <a:srgbClr val="002279"/>
                </a:solidFill>
                <a:latin typeface="Arial"/>
                <a:cs typeface="Arial"/>
              </a:rPr>
              <a:t>d</a:t>
            </a:r>
            <a:r>
              <a:rPr sz="3450" spc="380" dirty="0" smtClean="0">
                <a:solidFill>
                  <a:srgbClr val="002279"/>
                </a:solidFill>
                <a:latin typeface="Arial"/>
                <a:cs typeface="Arial"/>
              </a:rPr>
              <a:t>e</a:t>
            </a:r>
            <a:r>
              <a:rPr sz="3450" spc="-150" dirty="0" smtClean="0">
                <a:solidFill>
                  <a:srgbClr val="002279"/>
                </a:solidFill>
                <a:latin typeface="Arial"/>
                <a:cs typeface="Arial"/>
              </a:rPr>
              <a:t> </a:t>
            </a:r>
            <a:r>
              <a:rPr sz="3450" spc="160" dirty="0" smtClean="0">
                <a:solidFill>
                  <a:srgbClr val="002279"/>
                </a:solidFill>
                <a:latin typeface="Arial"/>
                <a:cs typeface="Arial"/>
              </a:rPr>
              <a:t>Egresos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689553" y="10186561"/>
            <a:ext cx="3352800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229" dirty="0" smtClean="0">
                <a:solidFill>
                  <a:srgbClr val="4B5455"/>
                </a:solidFill>
                <a:latin typeface="Arial"/>
                <a:cs typeface="Arial"/>
              </a:rPr>
              <a:t>31</a:t>
            </a:r>
            <a:r>
              <a:rPr sz="3450" spc="-37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285" dirty="0" smtClean="0">
                <a:solidFill>
                  <a:srgbClr val="4B5455"/>
                </a:solidFill>
                <a:latin typeface="Arial"/>
                <a:cs typeface="Arial"/>
              </a:rPr>
              <a:t>de</a:t>
            </a:r>
            <a:r>
              <a:rPr sz="3450" spc="-39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145" dirty="0" smtClean="0">
                <a:solidFill>
                  <a:srgbClr val="4B5455"/>
                </a:solidFill>
                <a:latin typeface="Arial"/>
                <a:cs typeface="Arial"/>
              </a:rPr>
              <a:t>diciembre</a:t>
            </a:r>
            <a:endParaRPr sz="34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673093" y="11457849"/>
            <a:ext cx="6300231" cy="13578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s-MX" sz="3450" spc="345" dirty="0" smtClean="0">
                <a:solidFill>
                  <a:srgbClr val="009CB9"/>
                </a:solidFill>
                <a:latin typeface="Arial"/>
                <a:cs typeface="Arial"/>
              </a:rPr>
              <a:t>del Estado aprueba el Decreto de Presupuesto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10100271" y="3369444"/>
            <a:ext cx="2652395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130" dirty="0" smtClean="0">
                <a:solidFill>
                  <a:srgbClr val="4B5455"/>
                </a:solidFill>
                <a:latin typeface="Arial"/>
                <a:cs typeface="Arial"/>
              </a:rPr>
              <a:t>15</a:t>
            </a:r>
            <a:r>
              <a:rPr sz="3450" spc="-465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285" dirty="0" smtClean="0">
                <a:solidFill>
                  <a:srgbClr val="4B5455"/>
                </a:solidFill>
                <a:latin typeface="Arial"/>
                <a:cs typeface="Arial"/>
              </a:rPr>
              <a:t>de</a:t>
            </a:r>
            <a:r>
              <a:rPr sz="3450" spc="-39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120" dirty="0" smtClean="0">
                <a:solidFill>
                  <a:srgbClr val="4B5455"/>
                </a:solidFill>
                <a:latin typeface="Arial"/>
                <a:cs typeface="Arial"/>
              </a:rPr>
              <a:t>agosto</a:t>
            </a:r>
            <a:endParaRPr sz="34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5479641" y="4126610"/>
            <a:ext cx="458470" cy="1263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1775" indent="-219710">
              <a:lnSpc>
                <a:spcPct val="100000"/>
              </a:lnSpc>
              <a:buClr>
                <a:srgbClr val="861B9B"/>
              </a:buClr>
              <a:buFont typeface="Arial"/>
              <a:buChar char="•"/>
              <a:tabLst>
                <a:tab pos="231775" algn="l"/>
              </a:tabLst>
            </a:pPr>
            <a:r>
              <a:rPr sz="750" i="1" spc="1260" dirty="0" smtClean="0">
                <a:solidFill>
                  <a:srgbClr val="861B9B"/>
                </a:solidFill>
                <a:latin typeface="Arial"/>
                <a:cs typeface="Arial"/>
              </a:rPr>
              <a:t>1</a:t>
            </a:r>
            <a:endParaRPr sz="7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0112455" y="7755794"/>
            <a:ext cx="3549015" cy="534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345" dirty="0" smtClean="0">
                <a:solidFill>
                  <a:srgbClr val="4B5455"/>
                </a:solidFill>
                <a:latin typeface="Arial"/>
                <a:cs typeface="Arial"/>
              </a:rPr>
              <a:t>30</a:t>
            </a:r>
            <a:r>
              <a:rPr sz="3450" spc="-360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245" dirty="0" smtClean="0">
                <a:solidFill>
                  <a:srgbClr val="4B5455"/>
                </a:solidFill>
                <a:latin typeface="Arial"/>
                <a:cs typeface="Arial"/>
              </a:rPr>
              <a:t>de</a:t>
            </a:r>
            <a:r>
              <a:rPr sz="3450" spc="-265" dirty="0" smtClean="0">
                <a:solidFill>
                  <a:srgbClr val="4B5455"/>
                </a:solidFill>
                <a:latin typeface="Arial"/>
                <a:cs typeface="Arial"/>
              </a:rPr>
              <a:t> </a:t>
            </a:r>
            <a:r>
              <a:rPr sz="3450" spc="160" dirty="0" smtClean="0">
                <a:solidFill>
                  <a:srgbClr val="4B5455"/>
                </a:solidFill>
                <a:latin typeface="Arial"/>
                <a:cs typeface="Arial"/>
              </a:rPr>
              <a:t>noviembre</a:t>
            </a:r>
            <a:endParaRPr sz="345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70" name="object 7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35222" cy="14426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93174" y="1315904"/>
            <a:ext cx="4045188" cy="5970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75223" y="1328088"/>
            <a:ext cx="962559" cy="5726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08364" y="1169693"/>
            <a:ext cx="5677885" cy="7432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72390" y="1328088"/>
            <a:ext cx="2132253" cy="5726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52765" y="2180990"/>
            <a:ext cx="5519489" cy="5970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418466" y="2193174"/>
            <a:ext cx="1060034" cy="5726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12528" y="2180990"/>
            <a:ext cx="3533447" cy="5970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67819" y="2180990"/>
            <a:ext cx="2083515" cy="5970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0990" y="2193174"/>
            <a:ext cx="1425563" cy="5726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46962" y="2985154"/>
            <a:ext cx="14523689" cy="1827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413142" y="4898089"/>
            <a:ext cx="1120955" cy="74324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313895" y="4764062"/>
            <a:ext cx="609215" cy="8163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215533" y="5300171"/>
            <a:ext cx="475187" cy="2071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634234" y="5921571"/>
            <a:ext cx="121843" cy="41426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132904" y="6006861"/>
            <a:ext cx="73105" cy="3898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830071" y="6786657"/>
            <a:ext cx="865085" cy="68232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754303" y="7627373"/>
            <a:ext cx="97474" cy="46300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158160" y="6957237"/>
            <a:ext cx="158395" cy="70668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669901" y="7152185"/>
            <a:ext cx="268054" cy="1583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486248" y="7261844"/>
            <a:ext cx="146211" cy="93819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915361" y="7980718"/>
            <a:ext cx="2266280" cy="300952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022358" y="5909386"/>
            <a:ext cx="4069557" cy="961341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157273" y="6046460"/>
            <a:ext cx="1486484" cy="0"/>
          </a:xfrm>
          <a:custGeom>
            <a:avLst/>
            <a:gdLst/>
            <a:ahLst/>
            <a:cxnLst/>
            <a:rect l="l" t="t" r="r" b="b"/>
            <a:pathLst>
              <a:path w="1486484">
                <a:moveTo>
                  <a:pt x="0" y="0"/>
                </a:moveTo>
                <a:lnTo>
                  <a:pt x="1486484" y="0"/>
                </a:lnTo>
              </a:path>
            </a:pathLst>
          </a:custGeom>
          <a:ln w="30460">
            <a:solidFill>
              <a:srgbClr val="A0B2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255633" y="5434198"/>
            <a:ext cx="475187" cy="0"/>
          </a:xfrm>
          <a:custGeom>
            <a:avLst/>
            <a:gdLst/>
            <a:ahLst/>
            <a:cxnLst/>
            <a:rect l="l" t="t" r="r" b="b"/>
            <a:pathLst>
              <a:path w="475187">
                <a:moveTo>
                  <a:pt x="0" y="0"/>
                </a:moveTo>
                <a:lnTo>
                  <a:pt x="475187" y="0"/>
                </a:lnTo>
              </a:path>
            </a:pathLst>
          </a:custGeom>
          <a:ln w="12184">
            <a:solidFill>
              <a:srgbClr val="FFD14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670787" y="5501212"/>
            <a:ext cx="0" cy="1297628"/>
          </a:xfrm>
          <a:custGeom>
            <a:avLst/>
            <a:gdLst/>
            <a:ahLst/>
            <a:cxnLst/>
            <a:rect l="l" t="t" r="r" b="b"/>
            <a:pathLst>
              <a:path h="1297628">
                <a:moveTo>
                  <a:pt x="0" y="1297628"/>
                </a:moveTo>
                <a:lnTo>
                  <a:pt x="0" y="0"/>
                </a:lnTo>
              </a:path>
            </a:pathLst>
          </a:custGeom>
          <a:ln w="54829">
            <a:solidFill>
              <a:srgbClr val="3642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868782" y="5878926"/>
            <a:ext cx="0" cy="371621"/>
          </a:xfrm>
          <a:custGeom>
            <a:avLst/>
            <a:gdLst/>
            <a:ahLst/>
            <a:cxnLst/>
            <a:rect l="l" t="t" r="r" b="b"/>
            <a:pathLst>
              <a:path h="371621">
                <a:moveTo>
                  <a:pt x="0" y="371621"/>
                </a:moveTo>
                <a:lnTo>
                  <a:pt x="0" y="0"/>
                </a:lnTo>
              </a:path>
            </a:pathLst>
          </a:custGeom>
          <a:ln w="24368">
            <a:solidFill>
              <a:srgbClr val="FF95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212989" y="6807979"/>
            <a:ext cx="444727" cy="0"/>
          </a:xfrm>
          <a:custGeom>
            <a:avLst/>
            <a:gdLst/>
            <a:ahLst/>
            <a:cxnLst/>
            <a:rect l="l" t="t" r="r" b="b"/>
            <a:pathLst>
              <a:path w="444727">
                <a:moveTo>
                  <a:pt x="0" y="0"/>
                </a:moveTo>
                <a:lnTo>
                  <a:pt x="444727" y="0"/>
                </a:lnTo>
              </a:path>
            </a:pathLst>
          </a:custGeom>
          <a:ln w="18276">
            <a:solidFill>
              <a:srgbClr val="FFB90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187733" y="6847578"/>
            <a:ext cx="0" cy="1364641"/>
          </a:xfrm>
          <a:custGeom>
            <a:avLst/>
            <a:gdLst/>
            <a:ahLst/>
            <a:cxnLst/>
            <a:rect l="l" t="t" r="r" b="b"/>
            <a:pathLst>
              <a:path h="1364641">
                <a:moveTo>
                  <a:pt x="0" y="1364641"/>
                </a:moveTo>
                <a:lnTo>
                  <a:pt x="0" y="0"/>
                </a:lnTo>
              </a:path>
            </a:pathLst>
          </a:custGeom>
          <a:ln w="60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669899" y="6954191"/>
            <a:ext cx="261962" cy="0"/>
          </a:xfrm>
          <a:custGeom>
            <a:avLst/>
            <a:gdLst/>
            <a:ahLst/>
            <a:cxnLst/>
            <a:rect l="l" t="t" r="r" b="b"/>
            <a:pathLst>
              <a:path w="261962">
                <a:moveTo>
                  <a:pt x="0" y="0"/>
                </a:moveTo>
                <a:lnTo>
                  <a:pt x="261962" y="0"/>
                </a:lnTo>
              </a:path>
            </a:pathLst>
          </a:custGeom>
          <a:ln w="18276">
            <a:solidFill>
              <a:srgbClr val="C4D5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778672" y="7213107"/>
            <a:ext cx="0" cy="414266"/>
          </a:xfrm>
          <a:custGeom>
            <a:avLst/>
            <a:gdLst/>
            <a:ahLst/>
            <a:cxnLst/>
            <a:rect l="l" t="t" r="r" b="b"/>
            <a:pathLst>
              <a:path h="414266">
                <a:moveTo>
                  <a:pt x="0" y="414266"/>
                </a:moveTo>
                <a:lnTo>
                  <a:pt x="0" y="0"/>
                </a:lnTo>
              </a:path>
            </a:pathLst>
          </a:custGeom>
          <a:ln w="1218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872715" y="7401963"/>
            <a:ext cx="0" cy="475187"/>
          </a:xfrm>
          <a:custGeom>
            <a:avLst/>
            <a:gdLst/>
            <a:ahLst/>
            <a:cxnLst/>
            <a:rect l="l" t="t" r="r" b="b"/>
            <a:pathLst>
              <a:path h="475187">
                <a:moveTo>
                  <a:pt x="0" y="475187"/>
                </a:moveTo>
                <a:lnTo>
                  <a:pt x="0" y="0"/>
                </a:lnTo>
              </a:path>
            </a:pathLst>
          </a:custGeom>
          <a:ln w="36552">
            <a:solidFill>
              <a:srgbClr val="FF89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285208" y="10411486"/>
            <a:ext cx="1139232" cy="0"/>
          </a:xfrm>
          <a:custGeom>
            <a:avLst/>
            <a:gdLst/>
            <a:ahLst/>
            <a:cxnLst/>
            <a:rect l="l" t="t" r="r" b="b"/>
            <a:pathLst>
              <a:path w="1139232">
                <a:moveTo>
                  <a:pt x="0" y="0"/>
                </a:moveTo>
                <a:lnTo>
                  <a:pt x="1139232" y="0"/>
                </a:lnTo>
              </a:path>
            </a:pathLst>
          </a:custGeom>
          <a:ln w="18276">
            <a:solidFill>
              <a:srgbClr val="C6B6D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629414" y="9095582"/>
            <a:ext cx="0" cy="359436"/>
          </a:xfrm>
          <a:custGeom>
            <a:avLst/>
            <a:gdLst/>
            <a:ahLst/>
            <a:cxnLst/>
            <a:rect l="l" t="t" r="r" b="b"/>
            <a:pathLst>
              <a:path h="359436">
                <a:moveTo>
                  <a:pt x="0" y="359436"/>
                </a:moveTo>
                <a:lnTo>
                  <a:pt x="0" y="0"/>
                </a:lnTo>
              </a:path>
            </a:pathLst>
          </a:custGeom>
          <a:ln w="18276">
            <a:solidFill>
              <a:srgbClr val="CAD5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619388" y="5720530"/>
            <a:ext cx="280238" cy="0"/>
          </a:xfrm>
          <a:custGeom>
            <a:avLst/>
            <a:gdLst/>
            <a:ahLst/>
            <a:cxnLst/>
            <a:rect l="l" t="t" r="r" b="b"/>
            <a:pathLst>
              <a:path w="280238">
                <a:moveTo>
                  <a:pt x="0" y="0"/>
                </a:moveTo>
                <a:lnTo>
                  <a:pt x="280238" y="0"/>
                </a:lnTo>
              </a:path>
            </a:pathLst>
          </a:custGeom>
          <a:ln w="24368">
            <a:solidFill>
              <a:srgbClr val="7889A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806470" y="5647424"/>
            <a:ext cx="0" cy="286331"/>
          </a:xfrm>
          <a:custGeom>
            <a:avLst/>
            <a:gdLst/>
            <a:ahLst/>
            <a:cxnLst/>
            <a:rect l="l" t="t" r="r" b="b"/>
            <a:pathLst>
              <a:path h="286331">
                <a:moveTo>
                  <a:pt x="0" y="286331"/>
                </a:moveTo>
                <a:lnTo>
                  <a:pt x="0" y="0"/>
                </a:lnTo>
              </a:path>
            </a:pathLst>
          </a:custGeom>
          <a:ln w="42645">
            <a:solidFill>
              <a:srgbClr val="FF8D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0079730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186566" y="4025210"/>
            <a:ext cx="9865995" cy="10331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12065" algn="just">
              <a:lnSpc>
                <a:spcPct val="101800"/>
              </a:lnSpc>
              <a:tabLst>
                <a:tab pos="584835" algn="l"/>
                <a:tab pos="3174365" algn="l"/>
                <a:tab pos="3898900" algn="l"/>
                <a:tab pos="5641340" algn="l"/>
                <a:tab pos="6871970" algn="l"/>
                <a:tab pos="7706995" algn="l"/>
                <a:tab pos="9217660" algn="l"/>
              </a:tabLst>
            </a:pPr>
            <a:r>
              <a:rPr lang="es-MX" sz="3300" spc="-45" dirty="0" smtClean="0">
                <a:solidFill>
                  <a:srgbClr val="4B5454"/>
                </a:solidFill>
                <a:latin typeface="Arial"/>
                <a:cs typeface="Arial"/>
              </a:rPr>
              <a:t>El Presupuesto de Egresos 2022 del Estado fue elaborado bajo el Modelo de Presupuesto basado en Resultados; es decir exigirle a cada gestor detalladamente la totalidad de sus peticiones presupuestarias, determinando la necesidad de cada importe a gastar.</a:t>
            </a:r>
            <a:endParaRPr lang="es-MX" sz="3300" spc="-45" dirty="0" smtClean="0">
              <a:solidFill>
                <a:srgbClr val="4B5454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357799" y="6419580"/>
            <a:ext cx="146685" cy="590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00" spc="110" dirty="0" smtClean="0">
                <a:solidFill>
                  <a:srgbClr val="87A6B7"/>
                </a:solidFill>
                <a:latin typeface="Times New Roman"/>
                <a:cs typeface="Times New Roman"/>
              </a:rPr>
              <a:t>1'    </a:t>
            </a:r>
            <a:r>
              <a:rPr sz="300" spc="5" dirty="0" smtClean="0">
                <a:solidFill>
                  <a:srgbClr val="87A6B7"/>
                </a:solidFill>
                <a:latin typeface="Times New Roman"/>
                <a:cs typeface="Times New Roman"/>
              </a:rPr>
              <a:t> </a:t>
            </a:r>
            <a:r>
              <a:rPr sz="300" spc="25" dirty="0" smtClean="0">
                <a:solidFill>
                  <a:srgbClr val="87A6B7"/>
                </a:solidFill>
                <a:latin typeface="Times New Roman"/>
                <a:cs typeface="Times New Roman"/>
              </a:rPr>
              <a:t>•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5631945" y="6419580"/>
            <a:ext cx="448309" cy="590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00" spc="495" dirty="0" smtClean="0">
                <a:solidFill>
                  <a:srgbClr val="87A6B7"/>
                </a:solidFill>
                <a:latin typeface="Times New Roman"/>
                <a:cs typeface="Times New Roman"/>
              </a:rPr>
              <a:t>-     </a:t>
            </a:r>
            <a:r>
              <a:rPr sz="300" spc="20" dirty="0" smtClean="0">
                <a:solidFill>
                  <a:srgbClr val="87A6B7"/>
                </a:solidFill>
                <a:latin typeface="Times New Roman"/>
                <a:cs typeface="Times New Roman"/>
              </a:rPr>
              <a:t> </a:t>
            </a:r>
            <a:r>
              <a:rPr sz="300" spc="495" dirty="0" smtClean="0">
                <a:solidFill>
                  <a:srgbClr val="87A6B7"/>
                </a:solidFill>
                <a:latin typeface="Times New Roman"/>
                <a:cs typeface="Times New Roman"/>
              </a:rPr>
              <a:t>-       </a:t>
            </a:r>
            <a:r>
              <a:rPr sz="300" spc="20" dirty="0" smtClean="0">
                <a:solidFill>
                  <a:srgbClr val="87A6B7"/>
                </a:solidFill>
                <a:latin typeface="Times New Roman"/>
                <a:cs typeface="Times New Roman"/>
              </a:rPr>
              <a:t> </a:t>
            </a:r>
            <a:r>
              <a:rPr sz="300" spc="385" dirty="0" smtClean="0">
                <a:solidFill>
                  <a:srgbClr val="87A6B7"/>
                </a:solidFill>
                <a:latin typeface="Times New Roman"/>
                <a:cs typeface="Times New Roman"/>
              </a:rPr>
              <a:t>--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5357799" y="6416486"/>
            <a:ext cx="140335" cy="1498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800" spc="25" dirty="0" smtClean="0">
                <a:solidFill>
                  <a:srgbClr val="87A6B7"/>
                </a:solidFill>
                <a:latin typeface="Arial"/>
                <a:cs typeface="Arial"/>
              </a:rPr>
              <a:t>' </a:t>
            </a:r>
            <a:r>
              <a:rPr sz="800" spc="-100" dirty="0" smtClean="0">
                <a:solidFill>
                  <a:srgbClr val="87A6B7"/>
                </a:solidFill>
                <a:latin typeface="Arial"/>
                <a:cs typeface="Arial"/>
              </a:rPr>
              <a:t> </a:t>
            </a:r>
            <a:r>
              <a:rPr sz="900" spc="70" dirty="0" smtClean="0">
                <a:solidFill>
                  <a:srgbClr val="87A6B7"/>
                </a:solidFill>
                <a:latin typeface="Times New Roman"/>
                <a:cs typeface="Times New Roman"/>
              </a:rPr>
              <a:t>-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998362" y="5556461"/>
            <a:ext cx="494665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481330" algn="l"/>
              </a:tabLst>
            </a:pPr>
            <a:r>
              <a:rPr sz="1100" i="1" strike="sngStrike" spc="5" dirty="0" smtClean="0">
                <a:solidFill>
                  <a:srgbClr val="5D5478"/>
                </a:solidFill>
                <a:latin typeface="Times New Roman"/>
                <a:cs typeface="Times New Roman"/>
              </a:rPr>
              <a:t>r. 	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  <p:sp>
        <p:nvSpPr>
          <p:cNvPr id="57" name="object 42"/>
          <p:cNvSpPr txBox="1"/>
          <p:nvPr/>
        </p:nvSpPr>
        <p:spPr>
          <a:xfrm>
            <a:off x="2308232" y="7726736"/>
            <a:ext cx="9865995" cy="55320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12065" algn="just">
              <a:lnSpc>
                <a:spcPct val="101800"/>
              </a:lnSpc>
              <a:tabLst>
                <a:tab pos="584835" algn="l"/>
                <a:tab pos="3174365" algn="l"/>
                <a:tab pos="3898900" algn="l"/>
                <a:tab pos="5641340" algn="l"/>
                <a:tab pos="6871970" algn="l"/>
                <a:tab pos="7706995" algn="l"/>
                <a:tab pos="9217660" algn="l"/>
              </a:tabLst>
            </a:pPr>
            <a:r>
              <a:rPr lang="es-MX" sz="3300" spc="-45" dirty="0" smtClean="0">
                <a:solidFill>
                  <a:srgbClr val="4B5454"/>
                </a:solidFill>
                <a:latin typeface="Arial"/>
                <a:cs typeface="Arial"/>
              </a:rPr>
              <a:t>Así mismo, éste se elaboró observando criterios de racionalidad, austeridad y disciplina presupuestaria.</a:t>
            </a:r>
          </a:p>
          <a:p>
            <a:pPr marL="12700" marR="12700" indent="12065" algn="just">
              <a:lnSpc>
                <a:spcPct val="101800"/>
              </a:lnSpc>
              <a:tabLst>
                <a:tab pos="584835" algn="l"/>
                <a:tab pos="3174365" algn="l"/>
                <a:tab pos="3898900" algn="l"/>
                <a:tab pos="5641340" algn="l"/>
                <a:tab pos="6871970" algn="l"/>
                <a:tab pos="7706995" algn="l"/>
                <a:tab pos="9217660" algn="l"/>
              </a:tabLst>
            </a:pPr>
            <a:r>
              <a:rPr lang="es-MX" sz="3300" spc="-45" dirty="0" smtClean="0">
                <a:solidFill>
                  <a:srgbClr val="4B5454"/>
                </a:solidFill>
                <a:latin typeface="Arial"/>
                <a:cs typeface="Arial"/>
              </a:rPr>
              <a:t>En concordancia con lo establecido en la Ley de Disciplina Financiera el gasto total propuesto por el Ejecutivo en el proyecto de Presupuesto de Egresos, deberá contribuir a un Balance Presupuestario Sostenible.</a:t>
            </a:r>
          </a:p>
        </p:txBody>
      </p:sp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35222" cy="13719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49488" y="645768"/>
            <a:ext cx="2765836" cy="7310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98089" y="645768"/>
            <a:ext cx="8309694" cy="7310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25119" y="1510853"/>
            <a:ext cx="11416691" cy="1705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67339" y="2887679"/>
            <a:ext cx="1047850" cy="1060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66623" y="2875495"/>
            <a:ext cx="1060034" cy="10478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48021" y="4020820"/>
            <a:ext cx="2339386" cy="3777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35973" y="5385461"/>
            <a:ext cx="2643993" cy="14377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12700" y="6128704"/>
            <a:ext cx="1047850" cy="10600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91264" y="7225291"/>
            <a:ext cx="6250547" cy="16205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559355" y="7237476"/>
            <a:ext cx="2595256" cy="3898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55290" y="8455906"/>
            <a:ext cx="1060034" cy="10478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13107" y="9004200"/>
            <a:ext cx="767611" cy="76761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70172" y="9004200"/>
            <a:ext cx="2400307" cy="7797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53824" y="9004200"/>
            <a:ext cx="755426" cy="7676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71639" y="9552493"/>
            <a:ext cx="1961672" cy="37771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31402" y="8992015"/>
            <a:ext cx="1571775" cy="7797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303484" y="10088602"/>
            <a:ext cx="1096587" cy="109658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79830" y="10527238"/>
            <a:ext cx="1060034" cy="106003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849116" y="6469864"/>
            <a:ext cx="1242798" cy="905293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276" y="13695156"/>
            <a:ext cx="0" cy="475187"/>
          </a:xfrm>
          <a:custGeom>
            <a:avLst/>
            <a:gdLst/>
            <a:ahLst/>
            <a:cxnLst/>
            <a:rect l="l" t="t" r="r" b="b"/>
            <a:pathLst>
              <a:path h="475187">
                <a:moveTo>
                  <a:pt x="0" y="475187"/>
                </a:moveTo>
                <a:lnTo>
                  <a:pt x="0" y="0"/>
                </a:lnTo>
              </a:path>
            </a:pathLst>
          </a:custGeom>
          <a:ln w="30460">
            <a:solidFill>
              <a:srgbClr val="001F7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079730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3786023" y="7196089"/>
            <a:ext cx="5539105" cy="25482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45540">
              <a:lnSpc>
                <a:spcPct val="100000"/>
              </a:lnSpc>
            </a:pPr>
            <a:r>
              <a:rPr sz="3300" spc="540" dirty="0" smtClean="0">
                <a:solidFill>
                  <a:srgbClr val="FF0065"/>
                </a:solidFill>
                <a:latin typeface="Times New Roman"/>
                <a:cs typeface="Times New Roman"/>
              </a:rPr>
              <a:t>06</a:t>
            </a:r>
            <a:endParaRPr sz="3300">
              <a:latin typeface="Times New Roman"/>
              <a:cs typeface="Times New Roman"/>
            </a:endParaRPr>
          </a:p>
          <a:p>
            <a:pPr marR="5080" algn="ctr">
              <a:lnSpc>
                <a:spcPts val="2585"/>
              </a:lnSpc>
            </a:pPr>
            <a:r>
              <a:rPr sz="2150" spc="35" dirty="0" smtClean="0">
                <a:solidFill>
                  <a:srgbClr val="4B5454"/>
                </a:solidFill>
                <a:latin typeface="Arial"/>
                <a:cs typeface="Arial"/>
              </a:rPr>
              <a:t>Análisis</a:t>
            </a:r>
            <a:r>
              <a:rPr sz="2150" spc="-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45" dirty="0" smtClean="0">
                <a:solidFill>
                  <a:srgbClr val="4B5454"/>
                </a:solidFill>
                <a:latin typeface="Arial"/>
                <a:cs typeface="Arial"/>
              </a:rPr>
              <a:t>sistemático</a:t>
            </a:r>
            <a:r>
              <a:rPr sz="2150" spc="-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550" spc="-11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150" spc="110" dirty="0" smtClean="0">
                <a:solidFill>
                  <a:srgbClr val="4B5454"/>
                </a:solidFill>
                <a:latin typeface="Arial"/>
                <a:cs typeface="Arial"/>
              </a:rPr>
              <a:t>objetivo</a:t>
            </a:r>
            <a:r>
              <a:rPr sz="2150" spc="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80" dirty="0" smtClean="0">
                <a:solidFill>
                  <a:srgbClr val="4B5454"/>
                </a:solidFill>
                <a:latin typeface="Arial"/>
                <a:cs typeface="Arial"/>
              </a:rPr>
              <a:t>le</a:t>
            </a:r>
            <a:r>
              <a:rPr sz="2150" spc="-1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endParaRPr sz="2150">
              <a:latin typeface="Arial"/>
              <a:cs typeface="Arial"/>
            </a:endParaRPr>
          </a:p>
          <a:p>
            <a:pPr marL="13335" algn="ctr">
              <a:lnSpc>
                <a:spcPct val="100000"/>
              </a:lnSpc>
              <a:spcBef>
                <a:spcPts val="25"/>
              </a:spcBef>
            </a:pPr>
            <a:r>
              <a:rPr sz="2150" spc="75" dirty="0" smtClean="0">
                <a:solidFill>
                  <a:srgbClr val="4B5454"/>
                </a:solidFill>
                <a:latin typeface="Arial"/>
                <a:cs typeface="Arial"/>
              </a:rPr>
              <a:t>programas</a:t>
            </a:r>
            <a:r>
              <a:rPr sz="2150" spc="-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65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150" spc="-1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05" dirty="0" smtClean="0">
                <a:solidFill>
                  <a:srgbClr val="4B5454"/>
                </a:solidFill>
                <a:latin typeface="Arial"/>
                <a:cs typeface="Arial"/>
              </a:rPr>
              <a:t>gobierno,</a:t>
            </a:r>
            <a:endParaRPr sz="2150">
              <a:latin typeface="Arial"/>
              <a:cs typeface="Arial"/>
            </a:endParaRPr>
          </a:p>
          <a:p>
            <a:pPr marL="12700" marR="12700" indent="5080" algn="ctr">
              <a:lnSpc>
                <a:spcPts val="2690"/>
              </a:lnSpc>
              <a:spcBef>
                <a:spcPts val="105"/>
              </a:spcBef>
            </a:pPr>
            <a:r>
              <a:rPr sz="2150" spc="130" dirty="0" smtClean="0">
                <a:solidFill>
                  <a:srgbClr val="4B5454"/>
                </a:solidFill>
                <a:latin typeface="Arial"/>
                <a:cs typeface="Arial"/>
              </a:rPr>
              <a:t>que</a:t>
            </a:r>
            <a:r>
              <a:rPr sz="2150" spc="-229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05" dirty="0" smtClean="0">
                <a:solidFill>
                  <a:srgbClr val="4B5454"/>
                </a:solidFill>
                <a:latin typeface="Arial"/>
                <a:cs typeface="Arial"/>
              </a:rPr>
              <a:t>tienen</a:t>
            </a:r>
            <a:r>
              <a:rPr sz="2150" spc="-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40" dirty="0" smtClean="0">
                <a:solidFill>
                  <a:srgbClr val="4B5454"/>
                </a:solidFill>
                <a:latin typeface="Arial"/>
                <a:cs typeface="Arial"/>
              </a:rPr>
              <a:t>como</a:t>
            </a:r>
            <a:r>
              <a:rPr sz="2150" spc="-2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05" dirty="0" smtClean="0">
                <a:solidFill>
                  <a:srgbClr val="4B5454"/>
                </a:solidFill>
                <a:latin typeface="Arial"/>
                <a:cs typeface="Arial"/>
              </a:rPr>
              <a:t>finalidad</a:t>
            </a:r>
            <a:r>
              <a:rPr sz="2150" spc="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90" dirty="0" smtClean="0">
                <a:solidFill>
                  <a:srgbClr val="4B5454"/>
                </a:solidFill>
                <a:latin typeface="Arial"/>
                <a:cs typeface="Arial"/>
              </a:rPr>
              <a:t>determinar</a:t>
            </a:r>
            <a:r>
              <a:rPr sz="2150" spc="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90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2150" spc="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20" dirty="0" smtClean="0">
                <a:solidFill>
                  <a:srgbClr val="4B5454"/>
                </a:solidFill>
                <a:latin typeface="Arial"/>
                <a:cs typeface="Arial"/>
              </a:rPr>
              <a:t>logro</a:t>
            </a:r>
            <a:r>
              <a:rPr sz="2150" spc="-1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65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150" spc="-1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-25" dirty="0" smtClean="0">
                <a:solidFill>
                  <a:srgbClr val="4B5454"/>
                </a:solidFill>
                <a:latin typeface="Arial"/>
                <a:cs typeface="Arial"/>
              </a:rPr>
              <a:t>sus</a:t>
            </a:r>
            <a:r>
              <a:rPr sz="2150" spc="-1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80" dirty="0" smtClean="0">
                <a:solidFill>
                  <a:srgbClr val="4B5454"/>
                </a:solidFill>
                <a:latin typeface="Arial"/>
                <a:cs typeface="Arial"/>
              </a:rPr>
              <a:t>objetivos</a:t>
            </a:r>
            <a:r>
              <a:rPr sz="2150" spc="-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550" spc="-6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150" spc="50" dirty="0" smtClean="0">
                <a:solidFill>
                  <a:srgbClr val="4B5454"/>
                </a:solidFill>
                <a:latin typeface="Arial"/>
                <a:cs typeface="Arial"/>
              </a:rPr>
              <a:t>metas,</a:t>
            </a:r>
            <a:r>
              <a:rPr sz="2150" spc="-3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5" dirty="0" smtClean="0">
                <a:solidFill>
                  <a:srgbClr val="4B5454"/>
                </a:solidFill>
                <a:latin typeface="Arial"/>
                <a:cs typeface="Arial"/>
              </a:rPr>
              <a:t>así</a:t>
            </a:r>
            <a:r>
              <a:rPr sz="2150" spc="-2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40" dirty="0" smtClean="0">
                <a:solidFill>
                  <a:srgbClr val="4B5454"/>
                </a:solidFill>
                <a:latin typeface="Arial"/>
                <a:cs typeface="Arial"/>
              </a:rPr>
              <a:t>como</a:t>
            </a:r>
            <a:r>
              <a:rPr sz="2150" spc="-1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0" dirty="0" smtClean="0">
                <a:solidFill>
                  <a:srgbClr val="4B5454"/>
                </a:solidFill>
                <a:latin typeface="Arial"/>
                <a:cs typeface="Arial"/>
              </a:rPr>
              <a:t>su</a:t>
            </a:r>
            <a:r>
              <a:rPr sz="2150" spc="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50" dirty="0" smtClean="0">
                <a:solidFill>
                  <a:srgbClr val="4B5454"/>
                </a:solidFill>
                <a:latin typeface="Arial"/>
                <a:cs typeface="Arial"/>
              </a:rPr>
              <a:t>eficiencia,</a:t>
            </a:r>
            <a:r>
              <a:rPr sz="2150" spc="-1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35" dirty="0" smtClean="0">
                <a:solidFill>
                  <a:srgbClr val="4B5454"/>
                </a:solidFill>
                <a:latin typeface="Arial"/>
                <a:cs typeface="Arial"/>
              </a:rPr>
              <a:t>eficacia,</a:t>
            </a:r>
            <a:r>
              <a:rPr sz="2150" spc="-1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0" dirty="0" smtClean="0">
                <a:solidFill>
                  <a:srgbClr val="4B5454"/>
                </a:solidFill>
                <a:latin typeface="Arial"/>
                <a:cs typeface="Arial"/>
              </a:rPr>
              <a:t>calidad,</a:t>
            </a:r>
            <a:endParaRPr sz="2150">
              <a:latin typeface="Arial"/>
              <a:cs typeface="Arial"/>
            </a:endParaRPr>
          </a:p>
          <a:p>
            <a:pPr marR="635" algn="ctr">
              <a:lnSpc>
                <a:spcPts val="2660"/>
              </a:lnSpc>
            </a:pPr>
            <a:r>
              <a:rPr sz="2150" spc="35" dirty="0" smtClean="0">
                <a:solidFill>
                  <a:srgbClr val="4B5454"/>
                </a:solidFill>
                <a:latin typeface="Arial"/>
                <a:cs typeface="Arial"/>
              </a:rPr>
              <a:t>resultados,</a:t>
            </a:r>
            <a:r>
              <a:rPr sz="2150" spc="-1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14" dirty="0" smtClean="0">
                <a:solidFill>
                  <a:srgbClr val="4B5454"/>
                </a:solidFill>
                <a:latin typeface="Arial"/>
                <a:cs typeface="Arial"/>
              </a:rPr>
              <a:t>impacto</a:t>
            </a:r>
            <a:r>
              <a:rPr sz="2150" spc="-1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550" spc="-15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150" spc="70" dirty="0" smtClean="0">
                <a:solidFill>
                  <a:srgbClr val="4B5454"/>
                </a:solidFill>
                <a:latin typeface="Arial"/>
                <a:cs typeface="Arial"/>
              </a:rPr>
              <a:t>sostenibilidad.</a:t>
            </a:r>
            <a:endParaRPr sz="21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936788" y="1755463"/>
            <a:ext cx="16898620" cy="986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5715">
              <a:lnSpc>
                <a:spcPct val="101499"/>
              </a:lnSpc>
              <a:tabLst>
                <a:tab pos="3691890" algn="l"/>
              </a:tabLst>
            </a:pPr>
            <a:r>
              <a:rPr sz="3150" spc="55" dirty="0" smtClean="0">
                <a:solidFill>
                  <a:srgbClr val="4B5454"/>
                </a:solidFill>
                <a:latin typeface="Times New Roman"/>
                <a:cs typeface="Times New Roman"/>
              </a:rPr>
              <a:t>Consta</a:t>
            </a:r>
            <a:r>
              <a:rPr sz="3150" spc="12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de</a:t>
            </a:r>
            <a:r>
              <a:rPr sz="3150" spc="-18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00" dirty="0" smtClean="0">
                <a:solidFill>
                  <a:srgbClr val="4B5454"/>
                </a:solidFill>
                <a:latin typeface="Times New Roman"/>
                <a:cs typeface="Times New Roman"/>
              </a:rPr>
              <a:t>siete</a:t>
            </a:r>
            <a:r>
              <a:rPr sz="3150" spc="-13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70" dirty="0" smtClean="0">
                <a:solidFill>
                  <a:srgbClr val="4B5454"/>
                </a:solidFill>
                <a:latin typeface="Times New Roman"/>
                <a:cs typeface="Times New Roman"/>
              </a:rPr>
              <a:t>etapas</a:t>
            </a:r>
            <a:r>
              <a:rPr sz="3150" spc="-204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80" dirty="0" smtClean="0">
                <a:solidFill>
                  <a:srgbClr val="4B5454"/>
                </a:solidFill>
                <a:latin typeface="Times New Roman"/>
                <a:cs typeface="Times New Roman"/>
              </a:rPr>
              <a:t>a</a:t>
            </a:r>
            <a:r>
              <a:rPr sz="3150" spc="-1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75" dirty="0" smtClean="0">
                <a:solidFill>
                  <a:srgbClr val="4B5454"/>
                </a:solidFill>
                <a:latin typeface="Times New Roman"/>
                <a:cs typeface="Times New Roman"/>
              </a:rPr>
              <a:t>través</a:t>
            </a:r>
            <a:r>
              <a:rPr sz="3150" spc="-5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de</a:t>
            </a:r>
            <a:r>
              <a:rPr sz="3150" spc="-4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0" dirty="0" smtClean="0">
                <a:solidFill>
                  <a:srgbClr val="4B5454"/>
                </a:solidFill>
                <a:latin typeface="Times New Roman"/>
                <a:cs typeface="Times New Roman"/>
              </a:rPr>
              <a:t>las</a:t>
            </a:r>
            <a:r>
              <a:rPr sz="3150" spc="-21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75" dirty="0" smtClean="0">
                <a:solidFill>
                  <a:srgbClr val="4B5454"/>
                </a:solidFill>
                <a:latin typeface="Times New Roman"/>
                <a:cs typeface="Times New Roman"/>
              </a:rPr>
              <a:t>cuales</a:t>
            </a:r>
            <a:r>
              <a:rPr sz="3150" spc="-8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-25" dirty="0" smtClean="0">
                <a:solidFill>
                  <a:srgbClr val="4B5454"/>
                </a:solidFill>
                <a:latin typeface="Times New Roman"/>
                <a:cs typeface="Times New Roman"/>
              </a:rPr>
              <a:t>el</a:t>
            </a:r>
            <a:r>
              <a:rPr sz="3150" spc="-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00" dirty="0" smtClean="0">
                <a:solidFill>
                  <a:srgbClr val="4B5454"/>
                </a:solidFill>
                <a:latin typeface="Times New Roman"/>
                <a:cs typeface="Times New Roman"/>
              </a:rPr>
              <a:t>Gobierno</a:t>
            </a:r>
            <a:r>
              <a:rPr sz="3150" spc="7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0" dirty="0" smtClean="0">
                <a:solidFill>
                  <a:srgbClr val="4B5454"/>
                </a:solidFill>
                <a:latin typeface="Times New Roman"/>
                <a:cs typeface="Times New Roman"/>
              </a:rPr>
              <a:t>definirá</a:t>
            </a:r>
            <a:r>
              <a:rPr sz="3150" spc="1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-25" dirty="0" smtClean="0">
                <a:solidFill>
                  <a:srgbClr val="4B5454"/>
                </a:solidFill>
                <a:latin typeface="Times New Roman"/>
                <a:cs typeface="Times New Roman"/>
              </a:rPr>
              <a:t>el</a:t>
            </a:r>
            <a:r>
              <a:rPr sz="3150" spc="-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00" dirty="0" smtClean="0">
                <a:solidFill>
                  <a:srgbClr val="4B5454"/>
                </a:solidFill>
                <a:latin typeface="Times New Roman"/>
                <a:cs typeface="Times New Roman"/>
              </a:rPr>
              <a:t>destino</a:t>
            </a:r>
            <a:r>
              <a:rPr sz="3150" spc="1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2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de</a:t>
            </a:r>
            <a:r>
              <a:rPr sz="3150" spc="-4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0" dirty="0" smtClean="0">
                <a:solidFill>
                  <a:srgbClr val="4B5454"/>
                </a:solidFill>
                <a:latin typeface="Times New Roman"/>
                <a:cs typeface="Times New Roman"/>
              </a:rPr>
              <a:t>los</a:t>
            </a:r>
            <a:r>
              <a:rPr sz="3150" spc="-6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0" dirty="0" smtClean="0">
                <a:solidFill>
                  <a:srgbClr val="4B5454"/>
                </a:solidFill>
                <a:latin typeface="Times New Roman"/>
                <a:cs typeface="Times New Roman"/>
              </a:rPr>
              <a:t>Recursos</a:t>
            </a:r>
            <a:r>
              <a:rPr sz="3150" spc="14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-15" dirty="0" smtClean="0">
                <a:solidFill>
                  <a:srgbClr val="4B5454"/>
                </a:solidFill>
                <a:latin typeface="Times New Roman"/>
                <a:cs typeface="Times New Roman"/>
              </a:rPr>
              <a:t>Públicos,</a:t>
            </a:r>
            <a:r>
              <a:rPr sz="3150" spc="-1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05" dirty="0" smtClean="0">
                <a:solidFill>
                  <a:srgbClr val="4B5454"/>
                </a:solidFill>
                <a:latin typeface="Times New Roman"/>
                <a:cs typeface="Times New Roman"/>
              </a:rPr>
              <a:t>así</a:t>
            </a:r>
            <a:r>
              <a:rPr sz="3150" spc="-34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55" dirty="0" smtClean="0">
                <a:solidFill>
                  <a:srgbClr val="4B5454"/>
                </a:solidFill>
                <a:latin typeface="Times New Roman"/>
                <a:cs typeface="Times New Roman"/>
              </a:rPr>
              <a:t>como</a:t>
            </a:r>
            <a:r>
              <a:rPr sz="3150" spc="10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-175" dirty="0" smtClean="0">
                <a:solidFill>
                  <a:srgbClr val="4B5454"/>
                </a:solidFill>
                <a:latin typeface="Times New Roman"/>
                <a:cs typeface="Times New Roman"/>
              </a:rPr>
              <a:t>la</a:t>
            </a:r>
            <a:r>
              <a:rPr sz="3150" spc="18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0" dirty="0" smtClean="0">
                <a:solidFill>
                  <a:srgbClr val="4B5454"/>
                </a:solidFill>
                <a:latin typeface="Times New Roman"/>
                <a:cs typeface="Times New Roman"/>
              </a:rPr>
              <a:t>rendición	</a:t>
            </a:r>
            <a:r>
              <a:rPr sz="3150" spc="265" dirty="0" smtClean="0">
                <a:solidFill>
                  <a:srgbClr val="4B5454"/>
                </a:solidFill>
                <a:latin typeface="Times New Roman"/>
                <a:cs typeface="Times New Roman"/>
              </a:rPr>
              <a:t>de</a:t>
            </a:r>
            <a:r>
              <a:rPr sz="31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20" dirty="0" smtClean="0">
                <a:solidFill>
                  <a:srgbClr val="4B5454"/>
                </a:solidFill>
                <a:latin typeface="Times New Roman"/>
                <a:cs typeface="Times New Roman"/>
              </a:rPr>
              <a:t>cuentas</a:t>
            </a:r>
            <a:r>
              <a:rPr sz="3150" spc="-7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85" dirty="0" smtClean="0">
                <a:solidFill>
                  <a:srgbClr val="4B5454"/>
                </a:solidFill>
                <a:latin typeface="Times New Roman"/>
                <a:cs typeface="Times New Roman"/>
              </a:rPr>
              <a:t>del</a:t>
            </a:r>
            <a:r>
              <a:rPr sz="3150" spc="2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45" dirty="0" smtClean="0">
                <a:solidFill>
                  <a:srgbClr val="4B5454"/>
                </a:solidFill>
                <a:latin typeface="Times New Roman"/>
                <a:cs typeface="Times New Roman"/>
              </a:rPr>
              <a:t>gasto</a:t>
            </a:r>
            <a:r>
              <a:rPr sz="3150" spc="-8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80" dirty="0" smtClean="0">
                <a:solidFill>
                  <a:srgbClr val="4B5454"/>
                </a:solidFill>
                <a:latin typeface="Times New Roman"/>
                <a:cs typeface="Times New Roman"/>
              </a:rPr>
              <a:t>a</a:t>
            </a:r>
            <a:r>
              <a:rPr sz="3150" spc="12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0" dirty="0" smtClean="0">
                <a:solidFill>
                  <a:srgbClr val="4B5454"/>
                </a:solidFill>
                <a:latin typeface="Times New Roman"/>
                <a:cs typeface="Times New Roman"/>
              </a:rPr>
              <a:t>las</a:t>
            </a:r>
            <a:r>
              <a:rPr sz="3150" spc="-21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000" spc="15" dirty="0" smtClean="0">
                <a:solidFill>
                  <a:srgbClr val="4B5454"/>
                </a:solidFill>
                <a:latin typeface="Arial"/>
                <a:cs typeface="Arial"/>
              </a:rPr>
              <a:t>y</a:t>
            </a:r>
            <a:r>
              <a:rPr sz="3000" spc="-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0" dirty="0" smtClean="0">
                <a:solidFill>
                  <a:srgbClr val="4B5454"/>
                </a:solidFill>
                <a:latin typeface="Times New Roman"/>
                <a:cs typeface="Times New Roman"/>
              </a:rPr>
              <a:t>los</a:t>
            </a:r>
            <a:r>
              <a:rPr sz="3150" spc="-10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3150" spc="105" dirty="0" smtClean="0">
                <a:solidFill>
                  <a:srgbClr val="4B5454"/>
                </a:solidFill>
                <a:latin typeface="Times New Roman"/>
                <a:cs typeface="Times New Roman"/>
              </a:rPr>
              <a:t>ciudadanos.</a:t>
            </a:r>
            <a:endParaRPr sz="31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201177" y="3958254"/>
            <a:ext cx="165735" cy="241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500" spc="-135" dirty="0" smtClean="0">
                <a:solidFill>
                  <a:srgbClr val="AD00DF"/>
                </a:solidFill>
                <a:latin typeface="Times New Roman"/>
                <a:cs typeface="Times New Roman"/>
              </a:rPr>
              <a:t>""'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813053" y="4005348"/>
            <a:ext cx="6817631" cy="4660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1456055" algn="l"/>
                <a:tab pos="3015615" algn="l"/>
              </a:tabLst>
            </a:pPr>
            <a:r>
              <a:rPr sz="3000" spc="500" dirty="0" smtClean="0">
                <a:solidFill>
                  <a:srgbClr val="AD00DF"/>
                </a:solidFill>
                <a:latin typeface="Arial"/>
                <a:cs typeface="Arial"/>
              </a:rPr>
              <a:t>07</a:t>
            </a:r>
            <a:r>
              <a:rPr sz="3000" spc="-215" dirty="0" smtClean="0">
                <a:solidFill>
                  <a:srgbClr val="AD00DF"/>
                </a:solidFill>
                <a:latin typeface="Arial"/>
                <a:cs typeface="Arial"/>
              </a:rPr>
              <a:t> </a:t>
            </a:r>
            <a:r>
              <a:rPr sz="3000" spc="-45" dirty="0" smtClean="0">
                <a:solidFill>
                  <a:srgbClr val="AD00DF"/>
                </a:solidFill>
                <a:latin typeface="Arial"/>
                <a:cs typeface="Arial"/>
              </a:rPr>
              <a:t>R</a:t>
            </a:r>
            <a:r>
              <a:rPr lang="es-MX" sz="3000" spc="-45" dirty="0" smtClean="0">
                <a:solidFill>
                  <a:srgbClr val="AD00DF"/>
                </a:solidFill>
                <a:latin typeface="Arial"/>
                <a:cs typeface="Arial"/>
              </a:rPr>
              <a:t>ENDICIÓN DE CUENTAS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935783" y="4460297"/>
            <a:ext cx="7249159" cy="17030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 algn="ctr">
              <a:lnSpc>
                <a:spcPts val="2690"/>
              </a:lnSpc>
            </a:pPr>
            <a:r>
              <a:rPr sz="2150" spc="20" dirty="0" smtClean="0">
                <a:solidFill>
                  <a:srgbClr val="4B5454"/>
                </a:solidFill>
                <a:latin typeface="Arial"/>
                <a:cs typeface="Arial"/>
              </a:rPr>
              <a:t>Consiste</a:t>
            </a:r>
            <a:r>
              <a:rPr sz="2150" spc="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95" dirty="0" smtClean="0">
                <a:solidFill>
                  <a:srgbClr val="4B5454"/>
                </a:solidFill>
                <a:latin typeface="Arial"/>
                <a:cs typeface="Arial"/>
              </a:rPr>
              <a:t>en</a:t>
            </a:r>
            <a:r>
              <a:rPr sz="2150" spc="-1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85" dirty="0" smtClean="0">
                <a:solidFill>
                  <a:srgbClr val="4B5454"/>
                </a:solidFill>
                <a:latin typeface="Arial"/>
                <a:cs typeface="Arial"/>
              </a:rPr>
              <a:t>informar</a:t>
            </a:r>
            <a:r>
              <a:rPr sz="2150" spc="-1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550" spc="-11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150" spc="60" dirty="0" smtClean="0">
                <a:solidFill>
                  <a:srgbClr val="4B5454"/>
                </a:solidFill>
                <a:latin typeface="Arial"/>
                <a:cs typeface="Arial"/>
              </a:rPr>
              <a:t>explicar</a:t>
            </a:r>
            <a:r>
              <a:rPr sz="2150" spc="-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55" dirty="0" smtClean="0">
                <a:solidFill>
                  <a:srgbClr val="4B5454"/>
                </a:solidFill>
                <a:latin typeface="Arial"/>
                <a:cs typeface="Arial"/>
              </a:rPr>
              <a:t>a</a:t>
            </a:r>
            <a:r>
              <a:rPr sz="2150" spc="-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5" dirty="0" smtClean="0">
                <a:solidFill>
                  <a:srgbClr val="4B5454"/>
                </a:solidFill>
                <a:latin typeface="Arial"/>
                <a:cs typeface="Arial"/>
              </a:rPr>
              <a:t>las</a:t>
            </a:r>
            <a:r>
              <a:rPr sz="2150" spc="-2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550" spc="-6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150" spc="7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150" spc="-2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65" dirty="0" smtClean="0">
                <a:solidFill>
                  <a:srgbClr val="4B5454"/>
                </a:solidFill>
                <a:latin typeface="Arial"/>
                <a:cs typeface="Arial"/>
              </a:rPr>
              <a:t>ciudadanos</a:t>
            </a:r>
            <a:r>
              <a:rPr sz="2150" spc="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5" dirty="0" smtClean="0">
                <a:solidFill>
                  <a:srgbClr val="4B5454"/>
                </a:solidFill>
                <a:latin typeface="Arial"/>
                <a:cs typeface="Arial"/>
              </a:rPr>
              <a:t>las</a:t>
            </a:r>
            <a:r>
              <a:rPr sz="2150" spc="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40" dirty="0" smtClean="0">
                <a:solidFill>
                  <a:srgbClr val="4B5454"/>
                </a:solidFill>
                <a:latin typeface="Arial"/>
                <a:cs typeface="Arial"/>
              </a:rPr>
              <a:t>acciones</a:t>
            </a:r>
            <a:r>
              <a:rPr sz="2150" spc="-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25" dirty="0" smtClean="0">
                <a:solidFill>
                  <a:srgbClr val="4B5454"/>
                </a:solidFill>
                <a:latin typeface="Arial"/>
                <a:cs typeface="Arial"/>
              </a:rPr>
              <a:t>realizadas</a:t>
            </a:r>
            <a:r>
              <a:rPr sz="2150" spc="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45" dirty="0" smtClean="0">
                <a:solidFill>
                  <a:srgbClr val="4B5454"/>
                </a:solidFill>
                <a:latin typeface="Arial"/>
                <a:cs typeface="Arial"/>
              </a:rPr>
              <a:t>por</a:t>
            </a:r>
            <a:r>
              <a:rPr sz="2150" spc="-1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90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2150" spc="-1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25" dirty="0" smtClean="0">
                <a:solidFill>
                  <a:srgbClr val="4B5454"/>
                </a:solidFill>
                <a:latin typeface="Arial"/>
                <a:cs typeface="Arial"/>
              </a:rPr>
              <a:t>gobierno</a:t>
            </a:r>
            <a:r>
              <a:rPr sz="2150" spc="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4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150" spc="-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0" dirty="0" smtClean="0">
                <a:solidFill>
                  <a:srgbClr val="4B5454"/>
                </a:solidFill>
                <a:latin typeface="Arial"/>
                <a:cs typeface="Arial"/>
              </a:rPr>
              <a:t>manera</a:t>
            </a:r>
            <a:r>
              <a:rPr sz="2150" spc="55" dirty="0" smtClean="0">
                <a:solidFill>
                  <a:srgbClr val="4B5454"/>
                </a:solidFill>
                <a:latin typeface="Arial"/>
                <a:cs typeface="Arial"/>
              </a:rPr>
              <a:t> transparente</a:t>
            </a:r>
            <a:r>
              <a:rPr sz="2150" spc="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550" spc="-11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150" spc="15" dirty="0" smtClean="0">
                <a:solidFill>
                  <a:srgbClr val="4B5454"/>
                </a:solidFill>
                <a:latin typeface="Arial"/>
                <a:cs typeface="Arial"/>
              </a:rPr>
              <a:t>clara,</a:t>
            </a:r>
            <a:r>
              <a:rPr sz="2150" spc="-2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00" dirty="0" smtClean="0">
                <a:solidFill>
                  <a:srgbClr val="4B5454"/>
                </a:solidFill>
                <a:latin typeface="Arial"/>
                <a:cs typeface="Arial"/>
              </a:rPr>
              <a:t>dar</a:t>
            </a:r>
            <a:r>
              <a:rPr sz="2150" spc="-1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55" dirty="0" smtClean="0">
                <a:solidFill>
                  <a:srgbClr val="4B5454"/>
                </a:solidFill>
                <a:latin typeface="Arial"/>
                <a:cs typeface="Arial"/>
              </a:rPr>
              <a:t>a</a:t>
            </a:r>
            <a:r>
              <a:rPr sz="2150" spc="-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65" dirty="0" smtClean="0">
                <a:solidFill>
                  <a:srgbClr val="4B5454"/>
                </a:solidFill>
                <a:latin typeface="Arial"/>
                <a:cs typeface="Arial"/>
              </a:rPr>
              <a:t>conocer</a:t>
            </a:r>
            <a:r>
              <a:rPr sz="2150" spc="-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-25" dirty="0" smtClean="0">
                <a:solidFill>
                  <a:srgbClr val="4B5454"/>
                </a:solidFill>
                <a:latin typeface="Arial"/>
                <a:cs typeface="Arial"/>
              </a:rPr>
              <a:t>sus</a:t>
            </a:r>
            <a:r>
              <a:rPr sz="2150" spc="-1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5" dirty="0" smtClean="0">
                <a:solidFill>
                  <a:srgbClr val="4B5454"/>
                </a:solidFill>
                <a:latin typeface="Arial"/>
                <a:cs typeface="Arial"/>
              </a:rPr>
              <a:t>estructuras,</a:t>
            </a:r>
            <a:r>
              <a:rPr sz="2150" spc="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90" dirty="0" smtClean="0">
                <a:solidFill>
                  <a:srgbClr val="4B5454"/>
                </a:solidFill>
                <a:latin typeface="Arial"/>
                <a:cs typeface="Arial"/>
              </a:rPr>
              <a:t>funcionamiento</a:t>
            </a:r>
            <a:r>
              <a:rPr sz="2150" spc="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550" spc="-1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150" spc="145" dirty="0" smtClean="0">
                <a:solidFill>
                  <a:srgbClr val="4B5454"/>
                </a:solidFill>
                <a:latin typeface="Arial"/>
                <a:cs typeface="Arial"/>
              </a:rPr>
              <a:t>por</a:t>
            </a:r>
            <a:r>
              <a:rPr sz="2150" spc="-1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30" dirty="0" smtClean="0">
                <a:solidFill>
                  <a:srgbClr val="4B5454"/>
                </a:solidFill>
                <a:latin typeface="Arial"/>
                <a:cs typeface="Arial"/>
              </a:rPr>
              <a:t>consecuencia,</a:t>
            </a:r>
            <a:r>
              <a:rPr sz="2150" spc="-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5" dirty="0" smtClean="0">
                <a:solidFill>
                  <a:srgbClr val="4B5454"/>
                </a:solidFill>
                <a:latin typeface="Arial"/>
                <a:cs typeface="Arial"/>
              </a:rPr>
              <a:t>ser</a:t>
            </a:r>
            <a:r>
              <a:rPr sz="2150" spc="-1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65" dirty="0" smtClean="0">
                <a:solidFill>
                  <a:srgbClr val="4B5454"/>
                </a:solidFill>
                <a:latin typeface="Arial"/>
                <a:cs typeface="Arial"/>
              </a:rPr>
              <a:t>sujeto</a:t>
            </a:r>
            <a:r>
              <a:rPr sz="2150" spc="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65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150" spc="-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30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2150" spc="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25" dirty="0" smtClean="0">
                <a:solidFill>
                  <a:srgbClr val="4B5454"/>
                </a:solidFill>
                <a:latin typeface="Arial"/>
                <a:cs typeface="Arial"/>
              </a:rPr>
              <a:t>opinión</a:t>
            </a:r>
            <a:r>
              <a:rPr sz="2150" spc="-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80" dirty="0" smtClean="0">
                <a:solidFill>
                  <a:srgbClr val="4B5454"/>
                </a:solidFill>
                <a:latin typeface="Arial"/>
                <a:cs typeface="Arial"/>
              </a:rPr>
              <a:t>pública.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21942" y="3942880"/>
            <a:ext cx="4315460" cy="18853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30225">
              <a:lnSpc>
                <a:spcPct val="100000"/>
              </a:lnSpc>
            </a:pPr>
            <a:r>
              <a:rPr sz="3300" spc="509" dirty="0" smtClean="0">
                <a:solidFill>
                  <a:srgbClr val="2CA700"/>
                </a:solidFill>
                <a:latin typeface="Times New Roman"/>
                <a:cs typeface="Times New Roman"/>
              </a:rPr>
              <a:t>01</a:t>
            </a:r>
            <a:r>
              <a:rPr sz="3300" spc="-175" dirty="0" smtClean="0">
                <a:solidFill>
                  <a:srgbClr val="2CA700"/>
                </a:solidFill>
                <a:latin typeface="Times New Roman"/>
                <a:cs typeface="Times New Roman"/>
              </a:rPr>
              <a:t> </a:t>
            </a:r>
            <a:r>
              <a:rPr lang="es-MX" sz="3250" spc="370" dirty="0">
                <a:solidFill>
                  <a:srgbClr val="2CA700"/>
                </a:solidFill>
                <a:latin typeface="Times New Roman"/>
                <a:cs typeface="Times New Roman"/>
              </a:rPr>
              <a:t>p</a:t>
            </a:r>
            <a:endParaRPr sz="3250" dirty="0">
              <a:latin typeface="Times New Roman"/>
              <a:cs typeface="Times New Roman"/>
            </a:endParaRPr>
          </a:p>
          <a:p>
            <a:pPr marL="12700" marR="12700" indent="8255" algn="ctr">
              <a:lnSpc>
                <a:spcPts val="2690"/>
              </a:lnSpc>
              <a:spcBef>
                <a:spcPts val="160"/>
              </a:spcBef>
            </a:pPr>
            <a:r>
              <a:rPr sz="2150" spc="50" dirty="0" smtClean="0">
                <a:solidFill>
                  <a:srgbClr val="4B5454"/>
                </a:solidFill>
                <a:latin typeface="Arial"/>
                <a:cs typeface="Arial"/>
              </a:rPr>
              <a:t>En</a:t>
            </a:r>
            <a:r>
              <a:rPr sz="2150" spc="-2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0" dirty="0" smtClean="0">
                <a:solidFill>
                  <a:srgbClr val="4B5454"/>
                </a:solidFill>
                <a:latin typeface="Arial"/>
                <a:cs typeface="Arial"/>
              </a:rPr>
              <a:t>esta</a:t>
            </a:r>
            <a:r>
              <a:rPr sz="2150" spc="-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5" dirty="0" smtClean="0">
                <a:solidFill>
                  <a:srgbClr val="4B5454"/>
                </a:solidFill>
                <a:latin typeface="Arial"/>
                <a:cs typeface="Arial"/>
              </a:rPr>
              <a:t>etapa</a:t>
            </a:r>
            <a:r>
              <a:rPr sz="2150" spc="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0" dirty="0" smtClean="0">
                <a:solidFill>
                  <a:srgbClr val="4B5454"/>
                </a:solidFill>
                <a:latin typeface="Arial"/>
                <a:cs typeface="Arial"/>
              </a:rPr>
              <a:t>es</a:t>
            </a:r>
            <a:r>
              <a:rPr sz="2150" spc="-1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40" dirty="0" smtClean="0">
                <a:solidFill>
                  <a:srgbClr val="4B5454"/>
                </a:solidFill>
                <a:latin typeface="Arial"/>
                <a:cs typeface="Arial"/>
              </a:rPr>
              <a:t>donde</a:t>
            </a:r>
            <a:r>
              <a:rPr sz="2150" spc="-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0" dirty="0" smtClean="0">
                <a:solidFill>
                  <a:srgbClr val="4B5454"/>
                </a:solidFill>
                <a:latin typeface="Arial"/>
                <a:cs typeface="Arial"/>
              </a:rPr>
              <a:t>se </a:t>
            </a:r>
            <a:r>
              <a:rPr sz="2150" spc="50" dirty="0" smtClean="0">
                <a:solidFill>
                  <a:srgbClr val="4B5454"/>
                </a:solidFill>
                <a:latin typeface="Arial"/>
                <a:cs typeface="Arial"/>
              </a:rPr>
              <a:t>establecen</a:t>
            </a:r>
            <a:r>
              <a:rPr sz="2150" spc="1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150" spc="-2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45" dirty="0" smtClean="0">
                <a:solidFill>
                  <a:srgbClr val="4B5454"/>
                </a:solidFill>
                <a:latin typeface="Arial"/>
                <a:cs typeface="Arial"/>
              </a:rPr>
              <a:t>planes,</a:t>
            </a:r>
            <a:r>
              <a:rPr sz="2150" spc="-1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5" dirty="0" smtClean="0">
                <a:solidFill>
                  <a:srgbClr val="4B5454"/>
                </a:solidFill>
                <a:latin typeface="Arial"/>
                <a:cs typeface="Arial"/>
              </a:rPr>
              <a:t>programas</a:t>
            </a:r>
            <a:r>
              <a:rPr sz="2150" spc="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550" spc="-11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150" spc="25" dirty="0" smtClean="0">
                <a:solidFill>
                  <a:srgbClr val="4B5454"/>
                </a:solidFill>
                <a:latin typeface="Arial"/>
                <a:cs typeface="Arial"/>
              </a:rPr>
              <a:t>estrategias,</a:t>
            </a:r>
            <a:r>
              <a:rPr sz="2150" spc="-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20" dirty="0" smtClean="0">
                <a:solidFill>
                  <a:srgbClr val="4B5454"/>
                </a:solidFill>
                <a:latin typeface="Arial"/>
                <a:cs typeface="Arial"/>
              </a:rPr>
              <a:t>es</a:t>
            </a:r>
            <a:r>
              <a:rPr sz="2150" spc="-1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40" dirty="0" smtClean="0">
                <a:solidFill>
                  <a:srgbClr val="4B5454"/>
                </a:solidFill>
                <a:latin typeface="Arial"/>
                <a:cs typeface="Arial"/>
              </a:rPr>
              <a:t>decir,</a:t>
            </a:r>
            <a:r>
              <a:rPr sz="2150" spc="-2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20" dirty="0" smtClean="0">
                <a:solidFill>
                  <a:srgbClr val="4B5454"/>
                </a:solidFill>
                <a:latin typeface="Arial"/>
                <a:cs typeface="Arial"/>
              </a:rPr>
              <a:t>se</a:t>
            </a:r>
            <a:r>
              <a:rPr sz="2150" spc="-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10" dirty="0" smtClean="0">
                <a:solidFill>
                  <a:srgbClr val="4B5454"/>
                </a:solidFill>
                <a:latin typeface="Arial"/>
                <a:cs typeface="Arial"/>
              </a:rPr>
              <a:t>definen</a:t>
            </a:r>
            <a:r>
              <a:rPr sz="2150" spc="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150" spc="-2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80" dirty="0" smtClean="0">
                <a:solidFill>
                  <a:srgbClr val="4B5454"/>
                </a:solidFill>
                <a:latin typeface="Arial"/>
                <a:cs typeface="Arial"/>
              </a:rPr>
              <a:t>objetivos</a:t>
            </a:r>
            <a:r>
              <a:rPr sz="2150" spc="-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14" dirty="0" smtClean="0">
                <a:solidFill>
                  <a:srgbClr val="4B5454"/>
                </a:solidFill>
                <a:latin typeface="Arial"/>
                <a:cs typeface="Arial"/>
              </a:rPr>
              <a:t>e</a:t>
            </a:r>
            <a:r>
              <a:rPr sz="2150" spc="-1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65" dirty="0" smtClean="0">
                <a:solidFill>
                  <a:srgbClr val="4B5454"/>
                </a:solidFill>
                <a:latin typeface="Arial"/>
                <a:cs typeface="Arial"/>
              </a:rPr>
              <a:t>indicadores.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33665" y="6430024"/>
            <a:ext cx="5487670" cy="18167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94690">
              <a:lnSpc>
                <a:spcPct val="100000"/>
              </a:lnSpc>
            </a:pPr>
            <a:r>
              <a:rPr sz="3000" spc="280" dirty="0" smtClean="0">
                <a:solidFill>
                  <a:srgbClr val="88262E"/>
                </a:solidFill>
                <a:latin typeface="Arial"/>
                <a:cs typeface="Arial"/>
              </a:rPr>
              <a:t>02</a:t>
            </a:r>
            <a:r>
              <a:rPr lang="es-MX" sz="3000" spc="280" dirty="0" smtClean="0">
                <a:solidFill>
                  <a:srgbClr val="88262E"/>
                </a:solidFill>
                <a:latin typeface="Arial"/>
                <a:cs typeface="Arial"/>
              </a:rPr>
              <a:t> </a:t>
            </a:r>
            <a:r>
              <a:rPr sz="3000" spc="280" dirty="0" smtClean="0">
                <a:solidFill>
                  <a:srgbClr val="88262E"/>
                </a:solidFill>
                <a:latin typeface="Arial"/>
                <a:cs typeface="Arial"/>
              </a:rPr>
              <a:t>PROG</a:t>
            </a:r>
            <a:endParaRPr sz="3000" dirty="0">
              <a:latin typeface="Arial"/>
              <a:cs typeface="Arial"/>
            </a:endParaRPr>
          </a:p>
          <a:p>
            <a:pPr marR="33020" algn="ctr">
              <a:lnSpc>
                <a:spcPts val="2565"/>
              </a:lnSpc>
            </a:pPr>
            <a:r>
              <a:rPr sz="2150" dirty="0" smtClean="0">
                <a:solidFill>
                  <a:srgbClr val="4B5454"/>
                </a:solidFill>
                <a:latin typeface="Arial"/>
                <a:cs typeface="Arial"/>
              </a:rPr>
              <a:t>Se</a:t>
            </a:r>
            <a:r>
              <a:rPr sz="2150" spc="-1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10" dirty="0" smtClean="0">
                <a:solidFill>
                  <a:srgbClr val="4B5454"/>
                </a:solidFill>
                <a:latin typeface="Arial"/>
                <a:cs typeface="Arial"/>
              </a:rPr>
              <a:t>definen</a:t>
            </a:r>
            <a:r>
              <a:rPr sz="2150" spc="-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150" spc="-1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5" dirty="0" smtClean="0">
                <a:solidFill>
                  <a:srgbClr val="4B5454"/>
                </a:solidFill>
                <a:latin typeface="Arial"/>
                <a:cs typeface="Arial"/>
              </a:rPr>
              <a:t>programas</a:t>
            </a:r>
            <a:r>
              <a:rPr sz="2150" spc="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50" dirty="0" smtClean="0">
                <a:solidFill>
                  <a:srgbClr val="4B5454"/>
                </a:solidFill>
                <a:latin typeface="Arial"/>
                <a:cs typeface="Arial"/>
              </a:rPr>
              <a:t>presupuestarios</a:t>
            </a:r>
            <a:endParaRPr sz="2150" dirty="0">
              <a:latin typeface="Arial"/>
              <a:cs typeface="Arial"/>
            </a:endParaRPr>
          </a:p>
          <a:p>
            <a:pPr marL="18415" marR="12700" indent="0" algn="ctr">
              <a:lnSpc>
                <a:spcPct val="104099"/>
              </a:lnSpc>
            </a:pPr>
            <a:r>
              <a:rPr sz="2150" spc="114" dirty="0" smtClean="0">
                <a:solidFill>
                  <a:srgbClr val="4B5454"/>
                </a:solidFill>
                <a:latin typeface="Arial"/>
                <a:cs typeface="Arial"/>
              </a:rPr>
              <a:t>que</a:t>
            </a:r>
            <a:r>
              <a:rPr sz="2150" spc="-1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00" dirty="0" smtClean="0">
                <a:solidFill>
                  <a:srgbClr val="4B5454"/>
                </a:solidFill>
                <a:latin typeface="Arial"/>
                <a:cs typeface="Arial"/>
              </a:rPr>
              <a:t>tendrán</a:t>
            </a:r>
            <a:r>
              <a:rPr sz="2150" spc="-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55" dirty="0" smtClean="0">
                <a:solidFill>
                  <a:srgbClr val="4B5454"/>
                </a:solidFill>
                <a:latin typeface="Arial"/>
                <a:cs typeface="Arial"/>
              </a:rPr>
              <a:t>a</a:t>
            </a:r>
            <a:r>
              <a:rPr sz="2150" spc="-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60" dirty="0" smtClean="0">
                <a:solidFill>
                  <a:srgbClr val="4B5454"/>
                </a:solidFill>
                <a:latin typeface="Arial"/>
                <a:cs typeface="Arial"/>
              </a:rPr>
              <a:t>cargo</a:t>
            </a:r>
            <a:r>
              <a:rPr sz="2150" spc="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150" spc="-2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60" dirty="0" smtClean="0">
                <a:solidFill>
                  <a:srgbClr val="4B5454"/>
                </a:solidFill>
                <a:latin typeface="Arial"/>
                <a:cs typeface="Arial"/>
              </a:rPr>
              <a:t>entes</a:t>
            </a:r>
            <a:r>
              <a:rPr sz="2150" spc="-1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5" dirty="0" smtClean="0">
                <a:solidFill>
                  <a:srgbClr val="4B5454"/>
                </a:solidFill>
                <a:latin typeface="Arial"/>
                <a:cs typeface="Arial"/>
              </a:rPr>
              <a:t>públicos,</a:t>
            </a:r>
            <a:r>
              <a:rPr sz="2150" spc="-2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5" dirty="0" smtClean="0">
                <a:solidFill>
                  <a:srgbClr val="4B5454"/>
                </a:solidFill>
                <a:latin typeface="Arial"/>
                <a:cs typeface="Arial"/>
              </a:rPr>
              <a:t>así </a:t>
            </a:r>
            <a:r>
              <a:rPr sz="2150" spc="130" dirty="0" smtClean="0">
                <a:solidFill>
                  <a:srgbClr val="4B5454"/>
                </a:solidFill>
                <a:latin typeface="Arial"/>
                <a:cs typeface="Arial"/>
              </a:rPr>
              <a:t>como</a:t>
            </a:r>
            <a:r>
              <a:rPr sz="2150" spc="-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150" spc="-1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20" dirty="0" smtClean="0">
                <a:solidFill>
                  <a:srgbClr val="4B5454"/>
                </a:solidFill>
                <a:latin typeface="Arial"/>
                <a:cs typeface="Arial"/>
              </a:rPr>
              <a:t>recursos</a:t>
            </a:r>
            <a:r>
              <a:rPr sz="2150" spc="-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30" dirty="0" smtClean="0">
                <a:solidFill>
                  <a:srgbClr val="4B5454"/>
                </a:solidFill>
                <a:latin typeface="Arial"/>
                <a:cs typeface="Arial"/>
              </a:rPr>
              <a:t>necesarios</a:t>
            </a:r>
            <a:r>
              <a:rPr sz="2150" spc="-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60" dirty="0" smtClean="0">
                <a:solidFill>
                  <a:srgbClr val="4B5454"/>
                </a:solidFill>
                <a:latin typeface="Arial"/>
                <a:cs typeface="Arial"/>
              </a:rPr>
              <a:t>para</a:t>
            </a:r>
            <a:r>
              <a:rPr sz="2150" spc="-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85" dirty="0" smtClean="0">
                <a:solidFill>
                  <a:srgbClr val="4B5454"/>
                </a:solidFill>
                <a:latin typeface="Arial"/>
                <a:cs typeface="Arial"/>
              </a:rPr>
              <a:t>cumplir</a:t>
            </a:r>
            <a:r>
              <a:rPr sz="2150" spc="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-25" dirty="0" smtClean="0">
                <a:solidFill>
                  <a:srgbClr val="4B5454"/>
                </a:solidFill>
                <a:latin typeface="Arial"/>
                <a:cs typeface="Arial"/>
              </a:rPr>
              <a:t>sus</a:t>
            </a:r>
            <a:r>
              <a:rPr sz="2150" spc="-1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0" dirty="0" smtClean="0">
                <a:solidFill>
                  <a:srgbClr val="4B5454"/>
                </a:solidFill>
                <a:latin typeface="Arial"/>
                <a:cs typeface="Arial"/>
              </a:rPr>
              <a:t>objetivos.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317814" y="8992500"/>
            <a:ext cx="494030" cy="5365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120" dirty="0" smtClean="0">
                <a:solidFill>
                  <a:srgbClr val="CB00FB"/>
                </a:solidFill>
                <a:latin typeface="Times New Roman"/>
                <a:cs typeface="Times New Roman"/>
              </a:rPr>
              <a:t>.</a:t>
            </a:r>
            <a:r>
              <a:rPr sz="3450" spc="55" dirty="0" smtClean="0">
                <a:solidFill>
                  <a:srgbClr val="CB00FB"/>
                </a:solidFill>
                <a:latin typeface="Times New Roman"/>
                <a:cs typeface="Times New Roman"/>
              </a:rPr>
              <a:t>a</a:t>
            </a:r>
            <a:r>
              <a:rPr sz="3450" spc="229" dirty="0" smtClean="0">
                <a:solidFill>
                  <a:srgbClr val="AD00DF"/>
                </a:solidFill>
                <a:latin typeface="Times New Roman"/>
                <a:cs typeface="Times New Roman"/>
              </a:rPr>
              <a:t>.</a:t>
            </a:r>
            <a:endParaRPr sz="34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248257" y="9018931"/>
            <a:ext cx="379730" cy="6750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spc="45" dirty="0" smtClean="0">
                <a:solidFill>
                  <a:srgbClr val="88262E"/>
                </a:solidFill>
                <a:latin typeface="Times New Roman"/>
                <a:cs typeface="Times New Roman"/>
              </a:rPr>
              <a:t>-</a:t>
            </a:r>
            <a:r>
              <a:rPr sz="2000" spc="-370" dirty="0" smtClean="0">
                <a:solidFill>
                  <a:srgbClr val="88262E"/>
                </a:solidFill>
                <a:latin typeface="Times New Roman"/>
                <a:cs typeface="Times New Roman"/>
              </a:rPr>
              <a:t>t</a:t>
            </a:r>
            <a:r>
              <a:rPr sz="4575" spc="-1019" baseline="-29143" dirty="0" smtClean="0">
                <a:solidFill>
                  <a:srgbClr val="88262E"/>
                </a:solidFill>
                <a:latin typeface="Arial"/>
                <a:cs typeface="Arial"/>
              </a:rPr>
              <a:t>•</a:t>
            </a:r>
            <a:r>
              <a:rPr sz="2000" spc="45" dirty="0" smtClean="0">
                <a:solidFill>
                  <a:srgbClr val="88262E"/>
                </a:solidFill>
                <a:latin typeface="Times New Roman"/>
                <a:cs typeface="Times New Roman"/>
              </a:rPr>
              <a:t>-•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632180" y="9543115"/>
            <a:ext cx="5173345" cy="21577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47345">
              <a:lnSpc>
                <a:spcPct val="100000"/>
              </a:lnSpc>
            </a:pPr>
            <a:r>
              <a:rPr sz="3000" spc="155" dirty="0" smtClean="0">
                <a:solidFill>
                  <a:srgbClr val="FF6500"/>
                </a:solidFill>
                <a:latin typeface="Arial"/>
                <a:cs typeface="Arial"/>
              </a:rPr>
              <a:t>03</a:t>
            </a:r>
            <a:r>
              <a:rPr lang="es-MX" sz="3000" spc="155" dirty="0" smtClean="0">
                <a:solidFill>
                  <a:srgbClr val="FF6500"/>
                </a:solidFill>
                <a:latin typeface="Arial"/>
                <a:cs typeface="Arial"/>
              </a:rPr>
              <a:t> </a:t>
            </a:r>
            <a:r>
              <a:rPr sz="3000" spc="155" dirty="0" smtClean="0">
                <a:solidFill>
                  <a:srgbClr val="FF6500"/>
                </a:solidFill>
                <a:latin typeface="Arial"/>
                <a:cs typeface="Arial"/>
              </a:rPr>
              <a:t>PRESUPU</a:t>
            </a:r>
            <a:endParaRPr sz="3000" dirty="0">
              <a:latin typeface="Arial"/>
              <a:cs typeface="Arial"/>
            </a:endParaRPr>
          </a:p>
          <a:p>
            <a:pPr marL="1270" algn="ctr">
              <a:lnSpc>
                <a:spcPts val="2645"/>
              </a:lnSpc>
            </a:pPr>
            <a:r>
              <a:rPr sz="2150" spc="-25" dirty="0" smtClean="0">
                <a:solidFill>
                  <a:srgbClr val="4B5454"/>
                </a:solidFill>
                <a:latin typeface="Arial"/>
                <a:cs typeface="Arial"/>
              </a:rPr>
              <a:t>Es</a:t>
            </a:r>
            <a:r>
              <a:rPr sz="2150" spc="-2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55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2150" spc="-1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60" dirty="0" smtClean="0">
                <a:solidFill>
                  <a:srgbClr val="4B5454"/>
                </a:solidFill>
                <a:latin typeface="Arial"/>
                <a:cs typeface="Arial"/>
              </a:rPr>
              <a:t>acción</a:t>
            </a:r>
            <a:r>
              <a:rPr sz="2150" spc="-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0" dirty="0" smtClean="0">
                <a:solidFill>
                  <a:srgbClr val="4B5454"/>
                </a:solidFill>
                <a:latin typeface="Arial"/>
                <a:cs typeface="Arial"/>
              </a:rPr>
              <a:t>encaminada</a:t>
            </a:r>
            <a:r>
              <a:rPr sz="2150" spc="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55" dirty="0" smtClean="0">
                <a:solidFill>
                  <a:srgbClr val="4B5454"/>
                </a:solidFill>
                <a:latin typeface="Arial"/>
                <a:cs typeface="Arial"/>
              </a:rPr>
              <a:t>a</a:t>
            </a:r>
            <a:r>
              <a:rPr sz="2150" spc="-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50" dirty="0" smtClean="0">
                <a:solidFill>
                  <a:srgbClr val="4B5454"/>
                </a:solidFill>
                <a:latin typeface="Arial"/>
                <a:cs typeface="Arial"/>
              </a:rPr>
              <a:t>estimar</a:t>
            </a:r>
            <a:r>
              <a:rPr sz="2150" spc="-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550" spc="-155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150" spc="55" dirty="0" smtClean="0">
                <a:solidFill>
                  <a:srgbClr val="4B5454"/>
                </a:solidFill>
                <a:latin typeface="Arial"/>
                <a:cs typeface="Arial"/>
              </a:rPr>
              <a:t>a</a:t>
            </a:r>
            <a:endParaRPr sz="2150" dirty="0">
              <a:latin typeface="Arial"/>
              <a:cs typeface="Arial"/>
            </a:endParaRPr>
          </a:p>
          <a:p>
            <a:pPr marL="12700" marR="12700" algn="ctr">
              <a:lnSpc>
                <a:spcPts val="2690"/>
              </a:lnSpc>
              <a:spcBef>
                <a:spcPts val="25"/>
              </a:spcBef>
            </a:pPr>
            <a:r>
              <a:rPr sz="2150" spc="50" dirty="0" smtClean="0">
                <a:solidFill>
                  <a:srgbClr val="4B5454"/>
                </a:solidFill>
                <a:latin typeface="Arial"/>
                <a:cs typeface="Arial"/>
              </a:rPr>
              <a:t>cuantificar</a:t>
            </a:r>
            <a:r>
              <a:rPr sz="2150" spc="10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0" dirty="0" smtClean="0">
                <a:solidFill>
                  <a:srgbClr val="4B5454"/>
                </a:solidFill>
                <a:latin typeface="Arial"/>
                <a:cs typeface="Arial"/>
              </a:rPr>
              <a:t>monetaria</a:t>
            </a:r>
            <a:r>
              <a:rPr sz="2150" spc="-409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14" dirty="0" smtClean="0">
                <a:solidFill>
                  <a:srgbClr val="4B5454"/>
                </a:solidFill>
                <a:latin typeface="Arial"/>
                <a:cs typeface="Arial"/>
              </a:rPr>
              <a:t>mente</a:t>
            </a:r>
            <a:r>
              <a:rPr sz="2150" spc="-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150" spc="-1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20" dirty="0" smtClean="0">
                <a:solidFill>
                  <a:srgbClr val="4B5454"/>
                </a:solidFill>
                <a:latin typeface="Arial"/>
                <a:cs typeface="Arial"/>
              </a:rPr>
              <a:t>recursos</a:t>
            </a:r>
            <a:r>
              <a:rPr sz="2150" spc="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5" dirty="0" smtClean="0">
                <a:solidFill>
                  <a:srgbClr val="4B5454"/>
                </a:solidFill>
                <a:latin typeface="Arial"/>
                <a:cs typeface="Arial"/>
              </a:rPr>
              <a:t>humanos</a:t>
            </a:r>
            <a:r>
              <a:rPr sz="2150" spc="-1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550" spc="-6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150" spc="55" dirty="0" smtClean="0">
                <a:solidFill>
                  <a:srgbClr val="4B5454"/>
                </a:solidFill>
                <a:latin typeface="Arial"/>
                <a:cs typeface="Arial"/>
              </a:rPr>
              <a:t>materiales</a:t>
            </a:r>
            <a:r>
              <a:rPr sz="2150" spc="-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30" dirty="0" smtClean="0">
                <a:solidFill>
                  <a:srgbClr val="4B5454"/>
                </a:solidFill>
                <a:latin typeface="Arial"/>
                <a:cs typeface="Arial"/>
              </a:rPr>
              <a:t>necesarios</a:t>
            </a:r>
            <a:r>
              <a:rPr sz="2150" spc="-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50" dirty="0" smtClean="0">
                <a:solidFill>
                  <a:srgbClr val="4B5454"/>
                </a:solidFill>
                <a:latin typeface="Arial"/>
                <a:cs typeface="Arial"/>
              </a:rPr>
              <a:t>para</a:t>
            </a:r>
            <a:r>
              <a:rPr sz="2150" spc="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85" dirty="0" smtClean="0">
                <a:solidFill>
                  <a:srgbClr val="4B5454"/>
                </a:solidFill>
                <a:latin typeface="Arial"/>
                <a:cs typeface="Arial"/>
              </a:rPr>
              <a:t>cumplir</a:t>
            </a:r>
            <a:r>
              <a:rPr sz="2150" spc="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00" dirty="0" smtClean="0">
                <a:solidFill>
                  <a:srgbClr val="4B5454"/>
                </a:solidFill>
                <a:latin typeface="Arial"/>
                <a:cs typeface="Arial"/>
              </a:rPr>
              <a:t>con</a:t>
            </a:r>
            <a:r>
              <a:rPr sz="2150" spc="-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2150" spc="-2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5" dirty="0" smtClean="0">
                <a:solidFill>
                  <a:srgbClr val="4B5454"/>
                </a:solidFill>
                <a:latin typeface="Arial"/>
                <a:cs typeface="Arial"/>
              </a:rPr>
              <a:t>programas</a:t>
            </a:r>
            <a:r>
              <a:rPr sz="2150" spc="-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55" dirty="0" smtClean="0">
                <a:solidFill>
                  <a:srgbClr val="4B5454"/>
                </a:solidFill>
                <a:latin typeface="Arial"/>
                <a:cs typeface="Arial"/>
              </a:rPr>
              <a:t>establecidos</a:t>
            </a:r>
            <a:r>
              <a:rPr sz="2150" spc="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30" dirty="0" smtClean="0">
                <a:solidFill>
                  <a:srgbClr val="4B5454"/>
                </a:solidFill>
                <a:latin typeface="Arial"/>
                <a:cs typeface="Arial"/>
              </a:rPr>
              <a:t>en</a:t>
            </a:r>
            <a:r>
              <a:rPr sz="2150" spc="-1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65" dirty="0" smtClean="0">
                <a:solidFill>
                  <a:srgbClr val="4B5454"/>
                </a:solidFill>
                <a:latin typeface="Arial"/>
                <a:cs typeface="Arial"/>
              </a:rPr>
              <a:t>un</a:t>
            </a:r>
            <a:r>
              <a:rPr sz="2150" spc="-2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30" dirty="0" smtClean="0">
                <a:solidFill>
                  <a:srgbClr val="4B5454"/>
                </a:solidFill>
                <a:latin typeface="Arial"/>
                <a:cs typeface="Arial"/>
              </a:rPr>
              <a:t>periodo</a:t>
            </a:r>
            <a:r>
              <a:rPr sz="2150" spc="-1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00" dirty="0" smtClean="0">
                <a:solidFill>
                  <a:srgbClr val="4B5454"/>
                </a:solidFill>
                <a:latin typeface="Arial"/>
                <a:cs typeface="Arial"/>
              </a:rPr>
              <a:t>determinado.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72779" y="10699688"/>
            <a:ext cx="168910" cy="3168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spc="120" dirty="0" smtClean="0">
                <a:solidFill>
                  <a:srgbClr val="00C0DC"/>
                </a:solidFill>
                <a:latin typeface="Times New Roman"/>
                <a:cs typeface="Times New Roman"/>
              </a:rPr>
              <a:t>$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201177" y="11353800"/>
            <a:ext cx="5825490" cy="14757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94435">
              <a:lnSpc>
                <a:spcPct val="100000"/>
              </a:lnSpc>
              <a:tabLst>
                <a:tab pos="3411854" algn="l"/>
              </a:tabLst>
            </a:pPr>
            <a:r>
              <a:rPr lang="es-MX" sz="3000" spc="55" dirty="0" smtClean="0">
                <a:solidFill>
                  <a:srgbClr val="FEB500"/>
                </a:solidFill>
                <a:latin typeface="Arial"/>
                <a:cs typeface="Arial"/>
              </a:rPr>
              <a:t>05 SEGUIMIENTO</a:t>
            </a:r>
            <a:endParaRPr sz="3000" dirty="0" smtClean="0">
              <a:latin typeface="Arial"/>
              <a:cs typeface="Arial"/>
            </a:endParaRPr>
          </a:p>
          <a:p>
            <a:pPr marL="12700" marR="12700" indent="0" algn="ctr">
              <a:lnSpc>
                <a:spcPct val="88600"/>
              </a:lnSpc>
              <a:spcBef>
                <a:spcPts val="275"/>
              </a:spcBef>
            </a:pPr>
            <a:r>
              <a:rPr lang="es-MX" sz="2150" spc="-25" dirty="0" smtClean="0">
                <a:solidFill>
                  <a:srgbClr val="4B5454"/>
                </a:solidFill>
                <a:latin typeface="Arial"/>
                <a:cs typeface="Arial"/>
              </a:rPr>
              <a:t>Es</a:t>
            </a:r>
            <a:r>
              <a:rPr lang="es-MX" sz="2150" spc="-2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150" spc="55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lang="es-MX" sz="2150" spc="-2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150" spc="60" dirty="0" smtClean="0">
                <a:solidFill>
                  <a:srgbClr val="4B5454"/>
                </a:solidFill>
                <a:latin typeface="Arial"/>
                <a:cs typeface="Arial"/>
              </a:rPr>
              <a:t>verificación</a:t>
            </a:r>
            <a:r>
              <a:rPr lang="es-MX" sz="2150" spc="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150" spc="140" dirty="0" smtClean="0">
                <a:solidFill>
                  <a:srgbClr val="4B5454"/>
                </a:solidFill>
                <a:latin typeface="Arial"/>
                <a:cs typeface="Arial"/>
              </a:rPr>
              <a:t>del</a:t>
            </a:r>
            <a:r>
              <a:rPr lang="es-MX" sz="2150" spc="-1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150" spc="95" dirty="0" smtClean="0">
                <a:solidFill>
                  <a:srgbClr val="4B5454"/>
                </a:solidFill>
                <a:latin typeface="Arial"/>
                <a:cs typeface="Arial"/>
              </a:rPr>
              <a:t>desempeño</a:t>
            </a:r>
            <a:r>
              <a:rPr lang="es-MX" sz="2150" spc="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150" spc="130" dirty="0" smtClean="0">
                <a:solidFill>
                  <a:srgbClr val="4B5454"/>
                </a:solidFill>
                <a:latin typeface="Arial"/>
                <a:cs typeface="Arial"/>
              </a:rPr>
              <a:t>del</a:t>
            </a:r>
            <a:r>
              <a:rPr lang="es-MX" sz="2150" spc="-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150" spc="75" dirty="0" smtClean="0">
                <a:solidFill>
                  <a:srgbClr val="4B5454"/>
                </a:solidFill>
                <a:latin typeface="Arial"/>
                <a:cs typeface="Arial"/>
              </a:rPr>
              <a:t>nivel</a:t>
            </a:r>
            <a:r>
              <a:rPr lang="es-MX" sz="2150" spc="-1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150" spc="165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lang="es-MX" sz="2150" spc="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150" spc="105" dirty="0" smtClean="0">
                <a:solidFill>
                  <a:srgbClr val="4B5454"/>
                </a:solidFill>
                <a:latin typeface="Arial"/>
                <a:cs typeface="Arial"/>
              </a:rPr>
              <a:t>cumplimiento</a:t>
            </a:r>
            <a:r>
              <a:rPr lang="es-MX" sz="2150" spc="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150" spc="14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lang="es-MX" sz="2150" spc="-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150" spc="7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lang="es-MX" sz="2150" spc="-2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150" spc="80" dirty="0" smtClean="0">
                <a:solidFill>
                  <a:srgbClr val="4B5454"/>
                </a:solidFill>
                <a:latin typeface="Arial"/>
                <a:cs typeface="Arial"/>
              </a:rPr>
              <a:t>objetivos</a:t>
            </a:r>
            <a:r>
              <a:rPr lang="es-MX" sz="2150" spc="-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5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lang="es-MX" sz="2550" spc="-6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lang="es-MX" sz="2150" spc="80" dirty="0" smtClean="0">
                <a:solidFill>
                  <a:srgbClr val="4B5454"/>
                </a:solidFill>
                <a:latin typeface="Arial"/>
                <a:cs typeface="Arial"/>
              </a:rPr>
              <a:t>metas</a:t>
            </a:r>
            <a:endParaRPr lang="es-MX" sz="2150" dirty="0" smtClean="0">
              <a:latin typeface="Arial"/>
              <a:cs typeface="Arial"/>
            </a:endParaRPr>
          </a:p>
          <a:p>
            <a:pPr marR="19050" algn="ctr">
              <a:lnSpc>
                <a:spcPct val="100000"/>
              </a:lnSpc>
              <a:spcBef>
                <a:spcPts val="25"/>
              </a:spcBef>
            </a:pPr>
            <a:r>
              <a:rPr lang="es-MX" sz="2150" spc="14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lang="es-MX" sz="2150" spc="-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150" spc="5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lang="es-MX" sz="2150" spc="-1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150" spc="75" dirty="0" smtClean="0">
                <a:solidFill>
                  <a:srgbClr val="4B5454"/>
                </a:solidFill>
                <a:latin typeface="Arial"/>
                <a:cs typeface="Arial"/>
              </a:rPr>
              <a:t>programas</a:t>
            </a:r>
            <a:r>
              <a:rPr lang="es-MX" sz="2150" spc="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lang="es-MX" sz="2150" spc="35" dirty="0" smtClean="0">
                <a:solidFill>
                  <a:srgbClr val="4B5454"/>
                </a:solidFill>
                <a:latin typeface="Arial"/>
                <a:cs typeface="Arial"/>
              </a:rPr>
              <a:t>presupuestarios.</a:t>
            </a:r>
            <a:endParaRPr lang="es-MX" sz="21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780048" y="11663183"/>
            <a:ext cx="5842635" cy="18275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75" algn="ctr">
              <a:lnSpc>
                <a:spcPct val="100000"/>
              </a:lnSpc>
              <a:tabLst>
                <a:tab pos="4026535" algn="l"/>
              </a:tabLst>
            </a:pPr>
            <a:r>
              <a:rPr sz="3000" spc="550" dirty="0" smtClean="0">
                <a:solidFill>
                  <a:srgbClr val="4B5454"/>
                </a:solidFill>
                <a:latin typeface="Arial"/>
                <a:cs typeface="Arial"/>
              </a:rPr>
              <a:t>04</a:t>
            </a:r>
            <a:r>
              <a:rPr sz="3000" spc="-3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000" spc="15" dirty="0" smtClean="0">
                <a:solidFill>
                  <a:srgbClr val="4B5454"/>
                </a:solidFill>
                <a:latin typeface="Arial"/>
                <a:cs typeface="Arial"/>
              </a:rPr>
              <a:t>EJERCICIO</a:t>
            </a:r>
            <a:r>
              <a:rPr sz="3000" spc="-4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000" spc="480" dirty="0" smtClean="0">
                <a:solidFill>
                  <a:srgbClr val="4B5454"/>
                </a:solidFill>
                <a:latin typeface="Arial"/>
                <a:cs typeface="Arial"/>
              </a:rPr>
              <a:t>Y</a:t>
            </a:r>
            <a:r>
              <a:rPr sz="3000" spc="-3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000" spc="135" dirty="0" smtClean="0">
                <a:solidFill>
                  <a:srgbClr val="4B5454"/>
                </a:solidFill>
                <a:latin typeface="Arial"/>
                <a:cs typeface="Arial"/>
              </a:rPr>
              <a:t>CO</a:t>
            </a:r>
            <a:r>
              <a:rPr lang="es-MX" sz="3000" spc="135" dirty="0">
                <a:solidFill>
                  <a:srgbClr val="4B5454"/>
                </a:solidFill>
                <a:latin typeface="Arial"/>
                <a:cs typeface="Arial"/>
              </a:rPr>
              <a:t>N</a:t>
            </a:r>
            <a:r>
              <a:rPr sz="3000" spc="60" dirty="0" smtClean="0">
                <a:solidFill>
                  <a:srgbClr val="4B5454"/>
                </a:solidFill>
                <a:latin typeface="Arial"/>
                <a:cs typeface="Arial"/>
              </a:rPr>
              <a:t>TROL</a:t>
            </a:r>
            <a:endParaRPr sz="3000" dirty="0">
              <a:latin typeface="Arial"/>
              <a:cs typeface="Arial"/>
            </a:endParaRPr>
          </a:p>
          <a:p>
            <a:pPr algn="ctr">
              <a:lnSpc>
                <a:spcPts val="2645"/>
              </a:lnSpc>
            </a:pPr>
            <a:r>
              <a:rPr sz="2150" spc="-25" dirty="0" smtClean="0">
                <a:solidFill>
                  <a:srgbClr val="4B5454"/>
                </a:solidFill>
                <a:latin typeface="Arial"/>
                <a:cs typeface="Arial"/>
              </a:rPr>
              <a:t>Es</a:t>
            </a:r>
            <a:r>
              <a:rPr sz="2150" spc="-2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30" dirty="0" smtClean="0">
                <a:solidFill>
                  <a:srgbClr val="4B5454"/>
                </a:solidFill>
                <a:latin typeface="Arial"/>
                <a:cs typeface="Arial"/>
              </a:rPr>
              <a:t>un</a:t>
            </a:r>
            <a:r>
              <a:rPr sz="2150" spc="-1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90" dirty="0" smtClean="0">
                <a:solidFill>
                  <a:srgbClr val="4B5454"/>
                </a:solidFill>
                <a:latin typeface="Arial"/>
                <a:cs typeface="Arial"/>
              </a:rPr>
              <a:t>conjunto</a:t>
            </a:r>
            <a:r>
              <a:rPr sz="2150" spc="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4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2150" spc="-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90" dirty="0" smtClean="0">
                <a:solidFill>
                  <a:srgbClr val="4B5454"/>
                </a:solidFill>
                <a:latin typeface="Arial"/>
                <a:cs typeface="Arial"/>
              </a:rPr>
              <a:t>procedimientos</a:t>
            </a:r>
            <a:r>
              <a:rPr sz="2150" spc="-1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550" spc="-6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150" spc="5" dirty="0" smtClean="0">
                <a:solidFill>
                  <a:srgbClr val="4B5454"/>
                </a:solidFill>
                <a:latin typeface="Arial"/>
                <a:cs typeface="Arial"/>
              </a:rPr>
              <a:t>recursos,</a:t>
            </a:r>
            <a:endParaRPr sz="2150" dirty="0">
              <a:latin typeface="Arial"/>
              <a:cs typeface="Arial"/>
            </a:endParaRPr>
          </a:p>
          <a:p>
            <a:pPr marL="164465" marR="168910" algn="ctr">
              <a:lnSpc>
                <a:spcPts val="2690"/>
              </a:lnSpc>
              <a:spcBef>
                <a:spcPts val="25"/>
              </a:spcBef>
            </a:pPr>
            <a:r>
              <a:rPr sz="2150" spc="45" dirty="0" smtClean="0">
                <a:solidFill>
                  <a:srgbClr val="4B5454"/>
                </a:solidFill>
                <a:latin typeface="Arial"/>
                <a:cs typeface="Arial"/>
              </a:rPr>
              <a:t>usados</a:t>
            </a:r>
            <a:r>
              <a:rPr sz="2150" spc="-11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00" dirty="0" smtClean="0">
                <a:solidFill>
                  <a:srgbClr val="4B5454"/>
                </a:solidFill>
                <a:latin typeface="Arial"/>
                <a:cs typeface="Arial"/>
              </a:rPr>
              <a:t>con</a:t>
            </a:r>
            <a:r>
              <a:rPr sz="2150" spc="-1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60" dirty="0" smtClean="0">
                <a:solidFill>
                  <a:srgbClr val="4B5454"/>
                </a:solidFill>
                <a:latin typeface="Arial"/>
                <a:cs typeface="Arial"/>
              </a:rPr>
              <a:t>pericia</a:t>
            </a:r>
            <a:r>
              <a:rPr sz="2150" spc="-1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550" spc="-6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150" spc="100" dirty="0" smtClean="0">
                <a:solidFill>
                  <a:srgbClr val="4B5454"/>
                </a:solidFill>
                <a:latin typeface="Arial"/>
                <a:cs typeface="Arial"/>
              </a:rPr>
              <a:t>habilidad,</a:t>
            </a:r>
            <a:r>
              <a:rPr sz="2150" spc="-2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14" dirty="0" smtClean="0">
                <a:solidFill>
                  <a:srgbClr val="4B5454"/>
                </a:solidFill>
                <a:latin typeface="Arial"/>
                <a:cs typeface="Arial"/>
              </a:rPr>
              <a:t>que</a:t>
            </a:r>
            <a:r>
              <a:rPr sz="2150" spc="-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65" dirty="0" smtClean="0">
                <a:solidFill>
                  <a:srgbClr val="4B5454"/>
                </a:solidFill>
                <a:latin typeface="Arial"/>
                <a:cs typeface="Arial"/>
              </a:rPr>
              <a:t>utilizan</a:t>
            </a:r>
            <a:r>
              <a:rPr sz="2150" spc="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15" dirty="0" smtClean="0">
                <a:solidFill>
                  <a:srgbClr val="4B5454"/>
                </a:solidFill>
                <a:latin typeface="Arial"/>
                <a:cs typeface="Arial"/>
              </a:rPr>
              <a:t>las</a:t>
            </a:r>
            <a:r>
              <a:rPr sz="2150" spc="-2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60" dirty="0" smtClean="0">
                <a:solidFill>
                  <a:srgbClr val="4B5454"/>
                </a:solidFill>
                <a:latin typeface="Arial"/>
                <a:cs typeface="Arial"/>
              </a:rPr>
              <a:t>administraciones</a:t>
            </a:r>
            <a:r>
              <a:rPr sz="2150" spc="1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65" dirty="0" smtClean="0">
                <a:solidFill>
                  <a:srgbClr val="4B5454"/>
                </a:solidFill>
                <a:latin typeface="Arial"/>
                <a:cs typeface="Arial"/>
              </a:rPr>
              <a:t>públicas</a:t>
            </a:r>
            <a:endParaRPr sz="2150" dirty="0">
              <a:latin typeface="Arial"/>
              <a:cs typeface="Arial"/>
            </a:endParaRPr>
          </a:p>
          <a:p>
            <a:pPr marR="635" algn="ctr">
              <a:lnSpc>
                <a:spcPts val="2660"/>
              </a:lnSpc>
            </a:pPr>
            <a:r>
              <a:rPr sz="2150" spc="60" dirty="0" smtClean="0">
                <a:solidFill>
                  <a:srgbClr val="4B5454"/>
                </a:solidFill>
                <a:latin typeface="Arial"/>
                <a:cs typeface="Arial"/>
              </a:rPr>
              <a:t>para</a:t>
            </a:r>
            <a:r>
              <a:rPr sz="2150" spc="-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45" dirty="0" smtClean="0">
                <a:solidFill>
                  <a:srgbClr val="4B5454"/>
                </a:solidFill>
                <a:latin typeface="Arial"/>
                <a:cs typeface="Arial"/>
              </a:rPr>
              <a:t>planear,</a:t>
            </a:r>
            <a:r>
              <a:rPr sz="2150" spc="-2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150" spc="75" dirty="0" smtClean="0">
                <a:solidFill>
                  <a:srgbClr val="4B5454"/>
                </a:solidFill>
                <a:latin typeface="Arial"/>
                <a:cs typeface="Arial"/>
              </a:rPr>
              <a:t>coordinar</a:t>
            </a:r>
            <a:r>
              <a:rPr sz="2150" spc="-1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2550" spc="-90" dirty="0" smtClean="0">
                <a:solidFill>
                  <a:srgbClr val="4B5454"/>
                </a:solidFill>
                <a:latin typeface="Times New Roman"/>
                <a:cs typeface="Times New Roman"/>
              </a:rPr>
              <a:t>y</a:t>
            </a:r>
            <a:r>
              <a:rPr sz="2550" spc="-110" dirty="0" smtClean="0">
                <a:solidFill>
                  <a:srgbClr val="4B5454"/>
                </a:solidFill>
                <a:latin typeface="Times New Roman"/>
                <a:cs typeface="Times New Roman"/>
              </a:rPr>
              <a:t> </a:t>
            </a:r>
            <a:r>
              <a:rPr sz="2150" spc="50" dirty="0" smtClean="0">
                <a:solidFill>
                  <a:srgbClr val="4B5454"/>
                </a:solidFill>
                <a:latin typeface="Arial"/>
                <a:cs typeface="Arial"/>
              </a:rPr>
              <a:t>controlar.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35222" cy="14426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78464" y="718873"/>
            <a:ext cx="6201810" cy="9016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66280" y="1815461"/>
            <a:ext cx="6213994" cy="1705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29727" y="2375939"/>
            <a:ext cx="438634" cy="353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51126" y="2351570"/>
            <a:ext cx="584846" cy="3777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84710" y="2363754"/>
            <a:ext cx="1608327" cy="3655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51434" y="2473413"/>
            <a:ext cx="499556" cy="2558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33755" y="2351570"/>
            <a:ext cx="316791" cy="3777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21127" y="2473413"/>
            <a:ext cx="255870" cy="3655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25735" y="2473413"/>
            <a:ext cx="487372" cy="2558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59319" y="2473413"/>
            <a:ext cx="450819" cy="25587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80718" y="2351570"/>
            <a:ext cx="1218430" cy="377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45360" y="2351570"/>
            <a:ext cx="1194061" cy="37771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97818" y="2351570"/>
            <a:ext cx="572662" cy="37771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428876" y="2473413"/>
            <a:ext cx="962559" cy="36552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440173" y="2473413"/>
            <a:ext cx="1230614" cy="25587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41367" y="2363754"/>
            <a:ext cx="3289761" cy="475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289526" y="2363754"/>
            <a:ext cx="1608328" cy="47518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17543" y="3082628"/>
            <a:ext cx="791979" cy="36552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80103" y="3021707"/>
            <a:ext cx="1462116" cy="42645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37168" y="2960785"/>
            <a:ext cx="2241911" cy="37771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249660" y="3094813"/>
            <a:ext cx="255870" cy="35334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76110" y="3082628"/>
            <a:ext cx="523925" cy="25587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58431" y="3082628"/>
            <a:ext cx="463003" cy="25587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004200" y="2960785"/>
            <a:ext cx="1583959" cy="37771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783108" y="2960785"/>
            <a:ext cx="523925" cy="37771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01982" y="2960785"/>
            <a:ext cx="572662" cy="37771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245224" y="2960785"/>
            <a:ext cx="1900751" cy="4873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316555" y="2960785"/>
            <a:ext cx="2302833" cy="37771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789968" y="3082628"/>
            <a:ext cx="499556" cy="25587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472290" y="2960785"/>
            <a:ext cx="341160" cy="37771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032769" y="2960785"/>
            <a:ext cx="584846" cy="37771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666352" y="3082628"/>
            <a:ext cx="219317" cy="25587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29727" y="3570000"/>
            <a:ext cx="1328089" cy="37771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679659" y="3570000"/>
            <a:ext cx="536109" cy="37771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337611" y="3570000"/>
            <a:ext cx="1705802" cy="37771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092151" y="3570000"/>
            <a:ext cx="450819" cy="37771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52629" y="3594369"/>
            <a:ext cx="499556" cy="35334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274028" y="3630922"/>
            <a:ext cx="828532" cy="31679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212220" y="3630922"/>
            <a:ext cx="1169693" cy="42645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503756" y="3691843"/>
            <a:ext cx="450819" cy="25587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052050" y="3570000"/>
            <a:ext cx="1364641" cy="37771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514166" y="3691843"/>
            <a:ext cx="450819" cy="25587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074644" y="3630922"/>
            <a:ext cx="816348" cy="31679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939729" y="3570000"/>
            <a:ext cx="1364641" cy="37771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426214" y="3570000"/>
            <a:ext cx="572662" cy="37771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108535" y="3570000"/>
            <a:ext cx="1437747" cy="48737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655941" y="3691843"/>
            <a:ext cx="2254096" cy="36552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193174" y="4313243"/>
            <a:ext cx="255870" cy="36552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546519" y="4203584"/>
            <a:ext cx="2339386" cy="475187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995564" y="4313243"/>
            <a:ext cx="450819" cy="25587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556042" y="4179215"/>
            <a:ext cx="1096587" cy="43863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750104" y="4313243"/>
            <a:ext cx="463003" cy="25587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322766" y="4179215"/>
            <a:ext cx="1583959" cy="38989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052937" y="4179215"/>
            <a:ext cx="560477" cy="3898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723073" y="4179215"/>
            <a:ext cx="1900751" cy="49955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733483" y="4313243"/>
            <a:ext cx="243686" cy="255870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2099012" y="4179215"/>
            <a:ext cx="2509966" cy="389897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831845" y="5738806"/>
            <a:ext cx="694505" cy="97474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786657" y="5909386"/>
            <a:ext cx="6835393" cy="372839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849116" y="5909386"/>
            <a:ext cx="1242798" cy="961341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200923" y="6043414"/>
            <a:ext cx="194948" cy="121843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223517" y="6006861"/>
            <a:ext cx="194948" cy="121843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566452" y="6323653"/>
            <a:ext cx="438634" cy="134027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114745" y="6335837"/>
            <a:ext cx="877269" cy="243686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823209" y="7030342"/>
            <a:ext cx="255870" cy="560477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334950" y="6811025"/>
            <a:ext cx="243686" cy="26805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165257" y="9649968"/>
            <a:ext cx="7456793" cy="3131365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998994" y="5842373"/>
            <a:ext cx="188856" cy="0"/>
          </a:xfrm>
          <a:custGeom>
            <a:avLst/>
            <a:gdLst/>
            <a:ahLst/>
            <a:cxnLst/>
            <a:rect l="l" t="t" r="r" b="b"/>
            <a:pathLst>
              <a:path w="188856">
                <a:moveTo>
                  <a:pt x="0" y="0"/>
                </a:moveTo>
                <a:lnTo>
                  <a:pt x="188856" y="0"/>
                </a:lnTo>
              </a:path>
            </a:pathLst>
          </a:custGeom>
          <a:ln w="36552">
            <a:solidFill>
              <a:srgbClr val="72AAD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419353" y="5833235"/>
            <a:ext cx="182764" cy="0"/>
          </a:xfrm>
          <a:custGeom>
            <a:avLst/>
            <a:gdLst/>
            <a:ahLst/>
            <a:cxnLst/>
            <a:rect l="l" t="t" r="r" b="b"/>
            <a:pathLst>
              <a:path w="182764">
                <a:moveTo>
                  <a:pt x="0" y="0"/>
                </a:moveTo>
                <a:lnTo>
                  <a:pt x="182764" y="0"/>
                </a:lnTo>
              </a:path>
            </a:pathLst>
          </a:custGeom>
          <a:ln w="36552">
            <a:solidFill>
              <a:srgbClr val="72AAD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606051" y="6463772"/>
            <a:ext cx="0" cy="359436"/>
          </a:xfrm>
          <a:custGeom>
            <a:avLst/>
            <a:gdLst/>
            <a:ahLst/>
            <a:cxnLst/>
            <a:rect l="l" t="t" r="r" b="b"/>
            <a:pathLst>
              <a:path h="359436">
                <a:moveTo>
                  <a:pt x="0" y="359436"/>
                </a:moveTo>
                <a:lnTo>
                  <a:pt x="0" y="0"/>
                </a:lnTo>
              </a:path>
            </a:pathLst>
          </a:custGeom>
          <a:ln w="36552">
            <a:solidFill>
              <a:srgbClr val="54AAE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135181" y="6475957"/>
            <a:ext cx="0" cy="371621"/>
          </a:xfrm>
          <a:custGeom>
            <a:avLst/>
            <a:gdLst/>
            <a:ahLst/>
            <a:cxnLst/>
            <a:rect l="l" t="t" r="r" b="b"/>
            <a:pathLst>
              <a:path h="371621">
                <a:moveTo>
                  <a:pt x="0" y="371621"/>
                </a:moveTo>
                <a:lnTo>
                  <a:pt x="0" y="0"/>
                </a:lnTo>
              </a:path>
            </a:pathLst>
          </a:custGeom>
          <a:ln w="36552">
            <a:solidFill>
              <a:srgbClr val="61AEE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0079730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054711" y="7079079"/>
            <a:ext cx="304607" cy="0"/>
          </a:xfrm>
          <a:custGeom>
            <a:avLst/>
            <a:gdLst/>
            <a:ahLst/>
            <a:cxnLst/>
            <a:rect l="l" t="t" r="r" b="b"/>
            <a:pathLst>
              <a:path w="304607">
                <a:moveTo>
                  <a:pt x="0" y="0"/>
                </a:moveTo>
                <a:lnTo>
                  <a:pt x="304607" y="0"/>
                </a:lnTo>
              </a:path>
            </a:pathLst>
          </a:custGeom>
          <a:ln w="18276">
            <a:solidFill>
              <a:srgbClr val="70AEE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082125" y="7566452"/>
            <a:ext cx="0" cy="353344"/>
          </a:xfrm>
          <a:custGeom>
            <a:avLst/>
            <a:gdLst/>
            <a:ahLst/>
            <a:cxnLst/>
            <a:rect l="l" t="t" r="r" b="b"/>
            <a:pathLst>
              <a:path h="353344">
                <a:moveTo>
                  <a:pt x="0" y="353344"/>
                </a:moveTo>
                <a:lnTo>
                  <a:pt x="0" y="0"/>
                </a:lnTo>
              </a:path>
            </a:pathLst>
          </a:custGeom>
          <a:ln w="30460">
            <a:solidFill>
              <a:srgbClr val="5CAAE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6676482" y="8921715"/>
            <a:ext cx="1290320" cy="10217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000" spc="775" dirty="0" smtClean="0">
                <a:solidFill>
                  <a:srgbClr val="6CA1D5"/>
                </a:solidFill>
                <a:latin typeface="Arial"/>
                <a:cs typeface="Arial"/>
              </a:rPr>
              <a:t>'</a:t>
            </a:r>
            <a:endParaRPr sz="3000">
              <a:latin typeface="Arial"/>
              <a:cs typeface="Arial"/>
            </a:endParaRPr>
          </a:p>
          <a:p>
            <a:pPr marR="12700" algn="r">
              <a:lnSpc>
                <a:spcPts val="3879"/>
              </a:lnSpc>
            </a:pPr>
            <a:r>
              <a:rPr sz="550" spc="320" dirty="0" smtClean="0">
                <a:solidFill>
                  <a:srgbClr val="6CA1D5"/>
                </a:solidFill>
                <a:latin typeface="Times New Roman"/>
                <a:cs typeface="Times New Roman"/>
              </a:rPr>
              <a:t>-</a:t>
            </a:r>
            <a:r>
              <a:rPr sz="550" spc="220" dirty="0" smtClean="0">
                <a:solidFill>
                  <a:srgbClr val="6CA1D5"/>
                </a:solidFill>
                <a:latin typeface="Times New Roman"/>
                <a:cs typeface="Times New Roman"/>
              </a:rPr>
              <a:t>.</a:t>
            </a:r>
            <a:r>
              <a:rPr sz="5175" spc="-517" baseline="-8051" dirty="0" smtClean="0">
                <a:solidFill>
                  <a:srgbClr val="6CA1D5"/>
                </a:solidFill>
                <a:latin typeface="Times New Roman"/>
                <a:cs typeface="Times New Roman"/>
              </a:rPr>
              <a:t>..</a:t>
            </a:r>
            <a:endParaRPr sz="5175" baseline="-8051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572028" y="5538250"/>
            <a:ext cx="367665" cy="5365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50" spc="-415" dirty="0" smtClean="0">
                <a:solidFill>
                  <a:srgbClr val="6CA1D5"/>
                </a:solidFill>
                <a:latin typeface="Times New Roman"/>
                <a:cs typeface="Times New Roman"/>
              </a:rPr>
              <a:t>.</a:t>
            </a:r>
            <a:r>
              <a:rPr sz="3450" spc="-500" dirty="0" smtClean="0">
                <a:solidFill>
                  <a:srgbClr val="6CA1D5"/>
                </a:solidFill>
                <a:latin typeface="Times New Roman"/>
                <a:cs typeface="Times New Roman"/>
              </a:rPr>
              <a:t>.</a:t>
            </a:r>
            <a:r>
              <a:rPr sz="975" spc="1350" baseline="51282" dirty="0" smtClean="0">
                <a:solidFill>
                  <a:srgbClr val="6CA1D5"/>
                </a:solidFill>
                <a:latin typeface="Arial"/>
                <a:cs typeface="Arial"/>
              </a:rPr>
              <a:t>,</a:t>
            </a:r>
            <a:endParaRPr sz="975" baseline="51282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808735" y="5502471"/>
            <a:ext cx="257810" cy="5435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300" spc="-375" dirty="0" smtClean="0">
                <a:solidFill>
                  <a:srgbClr val="6CA1D5"/>
                </a:solidFill>
                <a:latin typeface="Times New Roman"/>
                <a:cs typeface="Times New Roman"/>
              </a:rPr>
              <a:t>.</a:t>
            </a:r>
            <a:r>
              <a:rPr sz="3300" spc="-330" dirty="0" smtClean="0">
                <a:solidFill>
                  <a:srgbClr val="6CA1D5"/>
                </a:solidFill>
                <a:latin typeface="Times New Roman"/>
                <a:cs typeface="Times New Roman"/>
              </a:rPr>
              <a:t>.</a:t>
            </a:r>
            <a:r>
              <a:rPr sz="2325" spc="487" baseline="-21505" dirty="0" smtClean="0">
                <a:solidFill>
                  <a:srgbClr val="6CA1D5"/>
                </a:solidFill>
                <a:latin typeface="Arial"/>
                <a:cs typeface="Arial"/>
              </a:rPr>
              <a:t>•</a:t>
            </a:r>
            <a:endParaRPr sz="2325" baseline="-21505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887046" y="6417324"/>
            <a:ext cx="209550" cy="4819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100" spc="850" dirty="0" smtClean="0">
                <a:solidFill>
                  <a:srgbClr val="6CA1D5"/>
                </a:solidFill>
                <a:latin typeface="Arial"/>
                <a:cs typeface="Arial"/>
              </a:rPr>
              <a:t>'</a:t>
            </a:r>
            <a:endParaRPr sz="31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2202063" y="6483307"/>
            <a:ext cx="142240" cy="7575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0480">
              <a:lnSpc>
                <a:spcPts val="3760"/>
              </a:lnSpc>
            </a:pPr>
            <a:r>
              <a:rPr sz="3300" spc="175" dirty="0" smtClean="0">
                <a:solidFill>
                  <a:srgbClr val="6CA1D5"/>
                </a:solidFill>
                <a:latin typeface="Times New Roman"/>
                <a:cs typeface="Times New Roman"/>
              </a:rPr>
              <a:t>'</a:t>
            </a:r>
            <a:endParaRPr sz="3300">
              <a:latin typeface="Times New Roman"/>
              <a:cs typeface="Times New Roman"/>
            </a:endParaRPr>
          </a:p>
          <a:p>
            <a:pPr marL="12700">
              <a:lnSpc>
                <a:spcPts val="2110"/>
              </a:lnSpc>
            </a:pPr>
            <a:r>
              <a:rPr sz="2300" i="1" spc="-300" dirty="0" smtClean="0">
                <a:solidFill>
                  <a:srgbClr val="6CA1D5"/>
                </a:solidFill>
                <a:latin typeface="Times New Roman"/>
                <a:cs typeface="Times New Roman"/>
              </a:rPr>
              <a:t>1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871430" y="6230369"/>
            <a:ext cx="181610" cy="2489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550" spc="790" dirty="0" smtClean="0">
                <a:solidFill>
                  <a:srgbClr val="6CA1D5"/>
                </a:solidFill>
                <a:latin typeface="Times New Roman"/>
                <a:cs typeface="Times New Roman"/>
              </a:rPr>
              <a:t>/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603376" y="6534462"/>
            <a:ext cx="158115" cy="2622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50" spc="575" dirty="0" smtClean="0">
                <a:solidFill>
                  <a:srgbClr val="6CA1D5"/>
                </a:solidFill>
                <a:latin typeface="Arial"/>
                <a:cs typeface="Arial"/>
              </a:rPr>
              <a:t>/</a:t>
            </a:r>
            <a:endParaRPr sz="165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414519" y="6861891"/>
            <a:ext cx="197485" cy="307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i="1" spc="260" dirty="0" smtClean="0">
                <a:solidFill>
                  <a:srgbClr val="6CA1D5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304861" y="7232222"/>
            <a:ext cx="116839" cy="3473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i="1" spc="-385" dirty="0" smtClean="0">
                <a:solidFill>
                  <a:srgbClr val="6CA1D5"/>
                </a:solidFill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0185562" y="6155201"/>
            <a:ext cx="247650" cy="3079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i="1" spc="660" dirty="0" smtClean="0">
                <a:solidFill>
                  <a:srgbClr val="6CA1D5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2001022" y="7300268"/>
            <a:ext cx="219710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i="1" spc="520" dirty="0" smtClean="0">
                <a:solidFill>
                  <a:srgbClr val="6CA1D5"/>
                </a:solidFill>
                <a:latin typeface="Times New Roman"/>
                <a:cs typeface="Times New Roman"/>
              </a:rPr>
              <a:t>1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96" name="object 9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35222" cy="13719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22150" y="1011297"/>
            <a:ext cx="8882356" cy="986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09966" y="2156621"/>
            <a:ext cx="8857988" cy="194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51570" y="4276690"/>
            <a:ext cx="2461229" cy="40451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60206" y="3399420"/>
            <a:ext cx="1206246" cy="7797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849116" y="6469864"/>
            <a:ext cx="1242798" cy="90529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82936" y="4008635"/>
            <a:ext cx="158395" cy="27536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21571" y="4788430"/>
            <a:ext cx="438634" cy="4386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97202" y="5348909"/>
            <a:ext cx="450819" cy="4264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98397" y="5458567"/>
            <a:ext cx="389897" cy="1096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85018" y="5885018"/>
            <a:ext cx="450819" cy="43863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72834" y="6421127"/>
            <a:ext cx="450819" cy="4508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16076" y="6530786"/>
            <a:ext cx="1267167" cy="1340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72834" y="6969421"/>
            <a:ext cx="438634" cy="4386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74916" y="14158160"/>
            <a:ext cx="3241024" cy="106003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27681" y="14158160"/>
            <a:ext cx="877269" cy="9869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76" y="13695156"/>
            <a:ext cx="0" cy="475187"/>
          </a:xfrm>
          <a:custGeom>
            <a:avLst/>
            <a:gdLst/>
            <a:ahLst/>
            <a:cxnLst/>
            <a:rect l="l" t="t" r="r" b="b"/>
            <a:pathLst>
              <a:path h="475187">
                <a:moveTo>
                  <a:pt x="0" y="475187"/>
                </a:moveTo>
                <a:lnTo>
                  <a:pt x="0" y="0"/>
                </a:lnTo>
              </a:path>
            </a:pathLst>
          </a:custGeom>
          <a:ln w="30460">
            <a:solidFill>
              <a:srgbClr val="001F7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88430" y="8282279"/>
            <a:ext cx="4898089" cy="0"/>
          </a:xfrm>
          <a:custGeom>
            <a:avLst/>
            <a:gdLst/>
            <a:ahLst/>
            <a:cxnLst/>
            <a:rect l="l" t="t" r="r" b="b"/>
            <a:pathLst>
              <a:path w="4898089">
                <a:moveTo>
                  <a:pt x="0" y="0"/>
                </a:moveTo>
                <a:lnTo>
                  <a:pt x="4898089" y="0"/>
                </a:lnTo>
              </a:path>
            </a:pathLst>
          </a:custGeom>
          <a:ln w="24368">
            <a:solidFill>
              <a:srgbClr val="172C4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83959" y="8282279"/>
            <a:ext cx="791979" cy="0"/>
          </a:xfrm>
          <a:custGeom>
            <a:avLst/>
            <a:gdLst/>
            <a:ahLst/>
            <a:cxnLst/>
            <a:rect l="l" t="t" r="r" b="b"/>
            <a:pathLst>
              <a:path w="791979">
                <a:moveTo>
                  <a:pt x="0" y="0"/>
                </a:moveTo>
                <a:lnTo>
                  <a:pt x="791979" y="0"/>
                </a:lnTo>
              </a:path>
            </a:pathLst>
          </a:custGeom>
          <a:ln w="30460">
            <a:solidFill>
              <a:srgbClr val="333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28030" y="4709233"/>
            <a:ext cx="0" cy="194948"/>
          </a:xfrm>
          <a:custGeom>
            <a:avLst/>
            <a:gdLst/>
            <a:ahLst/>
            <a:cxnLst/>
            <a:rect l="l" t="t" r="r" b="b"/>
            <a:pathLst>
              <a:path h="194948">
                <a:moveTo>
                  <a:pt x="0" y="194948"/>
                </a:moveTo>
                <a:lnTo>
                  <a:pt x="0" y="0"/>
                </a:lnTo>
              </a:path>
            </a:pathLst>
          </a:custGeom>
          <a:ln w="42645">
            <a:solidFill>
              <a:srgbClr val="FFAE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74318" y="3859377"/>
            <a:ext cx="810256" cy="0"/>
          </a:xfrm>
          <a:custGeom>
            <a:avLst/>
            <a:gdLst/>
            <a:ahLst/>
            <a:cxnLst/>
            <a:rect l="l" t="t" r="r" b="b"/>
            <a:pathLst>
              <a:path w="810256">
                <a:moveTo>
                  <a:pt x="0" y="0"/>
                </a:moveTo>
                <a:lnTo>
                  <a:pt x="810256" y="0"/>
                </a:lnTo>
              </a:path>
            </a:pathLst>
          </a:custGeom>
          <a:ln w="30460">
            <a:solidFill>
              <a:srgbClr val="A6B2D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24925" y="3996451"/>
            <a:ext cx="0" cy="3923345"/>
          </a:xfrm>
          <a:custGeom>
            <a:avLst/>
            <a:gdLst/>
            <a:ahLst/>
            <a:cxnLst/>
            <a:rect l="l" t="t" r="r" b="b"/>
            <a:pathLst>
              <a:path h="3923345">
                <a:moveTo>
                  <a:pt x="0" y="3923345"/>
                </a:moveTo>
                <a:lnTo>
                  <a:pt x="0" y="0"/>
                </a:lnTo>
              </a:path>
            </a:pathLst>
          </a:custGeom>
          <a:ln w="30460">
            <a:solidFill>
              <a:srgbClr val="99B6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80794" y="4130478"/>
            <a:ext cx="0" cy="3941621"/>
          </a:xfrm>
          <a:custGeom>
            <a:avLst/>
            <a:gdLst/>
            <a:ahLst/>
            <a:cxnLst/>
            <a:rect l="l" t="t" r="r" b="b"/>
            <a:pathLst>
              <a:path h="3941621">
                <a:moveTo>
                  <a:pt x="0" y="3941621"/>
                </a:moveTo>
                <a:lnTo>
                  <a:pt x="0" y="0"/>
                </a:lnTo>
              </a:path>
            </a:pathLst>
          </a:custGeom>
          <a:ln w="6092">
            <a:solidFill>
              <a:srgbClr val="AFC5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079730" y="6171349"/>
            <a:ext cx="0" cy="322884"/>
          </a:xfrm>
          <a:custGeom>
            <a:avLst/>
            <a:gdLst/>
            <a:ahLst/>
            <a:cxnLst/>
            <a:rect l="l" t="t" r="r" b="b"/>
            <a:pathLst>
              <a:path h="322884">
                <a:moveTo>
                  <a:pt x="0" y="322884"/>
                </a:moveTo>
                <a:lnTo>
                  <a:pt x="0" y="0"/>
                </a:lnTo>
              </a:path>
            </a:pathLst>
          </a:custGeom>
          <a:ln w="36552">
            <a:solidFill>
              <a:srgbClr val="FF026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42083" y="3859377"/>
            <a:ext cx="846809" cy="0"/>
          </a:xfrm>
          <a:custGeom>
            <a:avLst/>
            <a:gdLst/>
            <a:ahLst/>
            <a:cxnLst/>
            <a:rect l="l" t="t" r="r" b="b"/>
            <a:pathLst>
              <a:path w="846809">
                <a:moveTo>
                  <a:pt x="0" y="0"/>
                </a:moveTo>
                <a:lnTo>
                  <a:pt x="846809" y="0"/>
                </a:lnTo>
              </a:path>
            </a:pathLst>
          </a:custGeom>
          <a:ln w="30460">
            <a:solidFill>
              <a:srgbClr val="A8AED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64139" y="4020820"/>
            <a:ext cx="0" cy="4087833"/>
          </a:xfrm>
          <a:custGeom>
            <a:avLst/>
            <a:gdLst/>
            <a:ahLst/>
            <a:cxnLst/>
            <a:rect l="l" t="t" r="r" b="b"/>
            <a:pathLst>
              <a:path h="4087833">
                <a:moveTo>
                  <a:pt x="0" y="4087833"/>
                </a:moveTo>
                <a:lnTo>
                  <a:pt x="0" y="0"/>
                </a:lnTo>
              </a:path>
            </a:pathLst>
          </a:custGeom>
          <a:ln w="30460">
            <a:solidFill>
              <a:srgbClr val="92B6D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616963" y="4011681"/>
            <a:ext cx="767611" cy="0"/>
          </a:xfrm>
          <a:custGeom>
            <a:avLst/>
            <a:gdLst/>
            <a:ahLst/>
            <a:cxnLst/>
            <a:rect l="l" t="t" r="r" b="b"/>
            <a:pathLst>
              <a:path w="767611">
                <a:moveTo>
                  <a:pt x="0" y="0"/>
                </a:moveTo>
                <a:lnTo>
                  <a:pt x="767611" y="0"/>
                </a:lnTo>
              </a:path>
            </a:pathLst>
          </a:custGeom>
          <a:ln w="30460">
            <a:solidFill>
              <a:srgbClr val="A0B2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42083" y="4008635"/>
            <a:ext cx="791979" cy="0"/>
          </a:xfrm>
          <a:custGeom>
            <a:avLst/>
            <a:gdLst/>
            <a:ahLst/>
            <a:cxnLst/>
            <a:rect l="l" t="t" r="r" b="b"/>
            <a:pathLst>
              <a:path w="791979">
                <a:moveTo>
                  <a:pt x="0" y="0"/>
                </a:moveTo>
                <a:lnTo>
                  <a:pt x="791979" y="0"/>
                </a:lnTo>
              </a:path>
            </a:pathLst>
          </a:custGeom>
          <a:ln w="24368">
            <a:solidFill>
              <a:srgbClr val="A8AED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62288" y="5504258"/>
            <a:ext cx="919914" cy="0"/>
          </a:xfrm>
          <a:custGeom>
            <a:avLst/>
            <a:gdLst/>
            <a:ahLst/>
            <a:cxnLst/>
            <a:rect l="l" t="t" r="r" b="b"/>
            <a:pathLst>
              <a:path w="919914">
                <a:moveTo>
                  <a:pt x="0" y="0"/>
                </a:moveTo>
                <a:lnTo>
                  <a:pt x="919914" y="0"/>
                </a:lnTo>
              </a:path>
            </a:pathLst>
          </a:custGeom>
          <a:ln w="91382">
            <a:solidFill>
              <a:srgbClr val="4285C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34353" y="6049506"/>
            <a:ext cx="1261075" cy="0"/>
          </a:xfrm>
          <a:custGeom>
            <a:avLst/>
            <a:gdLst/>
            <a:ahLst/>
            <a:cxnLst/>
            <a:rect l="l" t="t" r="r" b="b"/>
            <a:pathLst>
              <a:path w="1261075">
                <a:moveTo>
                  <a:pt x="0" y="0"/>
                </a:moveTo>
                <a:lnTo>
                  <a:pt x="1261075" y="0"/>
                </a:lnTo>
              </a:path>
            </a:pathLst>
          </a:custGeom>
          <a:ln w="91382">
            <a:solidFill>
              <a:srgbClr val="4285C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495120" y="7213107"/>
            <a:ext cx="0" cy="584846"/>
          </a:xfrm>
          <a:custGeom>
            <a:avLst/>
            <a:gdLst/>
            <a:ahLst/>
            <a:cxnLst/>
            <a:rect l="l" t="t" r="r" b="b"/>
            <a:pathLst>
              <a:path h="584846">
                <a:moveTo>
                  <a:pt x="0" y="584846"/>
                </a:moveTo>
                <a:lnTo>
                  <a:pt x="0" y="0"/>
                </a:lnTo>
              </a:path>
            </a:pathLst>
          </a:custGeom>
          <a:ln w="24368">
            <a:solidFill>
              <a:srgbClr val="94B2D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29147" y="7898474"/>
            <a:ext cx="2704915" cy="0"/>
          </a:xfrm>
          <a:custGeom>
            <a:avLst/>
            <a:gdLst/>
            <a:ahLst/>
            <a:cxnLst/>
            <a:rect l="l" t="t" r="r" b="b"/>
            <a:pathLst>
              <a:path w="2704915">
                <a:moveTo>
                  <a:pt x="0" y="0"/>
                </a:moveTo>
                <a:lnTo>
                  <a:pt x="2704915" y="0"/>
                </a:lnTo>
              </a:path>
            </a:pathLst>
          </a:custGeom>
          <a:ln w="30460">
            <a:solidFill>
              <a:srgbClr val="92B6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0130732" y="3234849"/>
            <a:ext cx="8652510" cy="39890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24130" algn="just">
              <a:lnSpc>
                <a:spcPct val="114399"/>
              </a:lnSpc>
            </a:pPr>
            <a:r>
              <a:rPr sz="3150" spc="-70" dirty="0" smtClean="0">
                <a:solidFill>
                  <a:srgbClr val="4B5454"/>
                </a:solidFill>
                <a:latin typeface="Arial"/>
                <a:cs typeface="Arial"/>
              </a:rPr>
              <a:t>La  </a:t>
            </a:r>
            <a:r>
              <a:rPr sz="3150" spc="-3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60" dirty="0" smtClean="0">
                <a:solidFill>
                  <a:srgbClr val="4B5454"/>
                </a:solidFill>
                <a:latin typeface="Arial"/>
                <a:cs typeface="Arial"/>
              </a:rPr>
              <a:t>programación  </a:t>
            </a:r>
            <a:r>
              <a:rPr sz="3150" spc="-1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30" dirty="0" smtClean="0">
                <a:solidFill>
                  <a:srgbClr val="4B5454"/>
                </a:solidFill>
                <a:latin typeface="Arial"/>
                <a:cs typeface="Arial"/>
              </a:rPr>
              <a:t>es  </a:t>
            </a:r>
            <a:r>
              <a:rPr sz="3150" spc="-3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25" dirty="0" smtClean="0">
                <a:solidFill>
                  <a:srgbClr val="4B5454"/>
                </a:solidFill>
                <a:latin typeface="Arial"/>
                <a:cs typeface="Arial"/>
              </a:rPr>
              <a:t>un </a:t>
            </a:r>
            <a:r>
              <a:rPr sz="3150" spc="4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30" dirty="0" smtClean="0">
                <a:solidFill>
                  <a:srgbClr val="4B5454"/>
                </a:solidFill>
                <a:latin typeface="Arial"/>
                <a:cs typeface="Arial"/>
              </a:rPr>
              <a:t>instrumento  </a:t>
            </a:r>
            <a:r>
              <a:rPr sz="3150" spc="-1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10" dirty="0" smtClean="0">
                <a:solidFill>
                  <a:srgbClr val="4B5454"/>
                </a:solidFill>
                <a:latin typeface="Arial"/>
                <a:cs typeface="Arial"/>
              </a:rPr>
              <a:t>que</a:t>
            </a:r>
            <a:r>
              <a:rPr sz="3150" spc="10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40" dirty="0" smtClean="0">
                <a:solidFill>
                  <a:srgbClr val="4B5454"/>
                </a:solidFill>
                <a:latin typeface="Arial"/>
                <a:cs typeface="Arial"/>
              </a:rPr>
              <a:t>sistematiza,</a:t>
            </a:r>
            <a:r>
              <a:rPr sz="3150" spc="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45" dirty="0" smtClean="0">
                <a:solidFill>
                  <a:srgbClr val="4B5454"/>
                </a:solidFill>
                <a:latin typeface="Arial"/>
                <a:cs typeface="Arial"/>
              </a:rPr>
              <a:t>ordena</a:t>
            </a:r>
            <a:r>
              <a:rPr sz="3150" spc="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400" spc="85" dirty="0" smtClean="0">
                <a:solidFill>
                  <a:srgbClr val="4B5454"/>
                </a:solidFill>
                <a:latin typeface="Arial"/>
                <a:cs typeface="Arial"/>
              </a:rPr>
              <a:t>y</a:t>
            </a:r>
            <a:r>
              <a:rPr sz="3400" spc="-1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35" dirty="0" smtClean="0">
                <a:solidFill>
                  <a:srgbClr val="4B5454"/>
                </a:solidFill>
                <a:latin typeface="Arial"/>
                <a:cs typeface="Arial"/>
              </a:rPr>
              <a:t>clasifica</a:t>
            </a:r>
            <a:r>
              <a:rPr sz="3150" spc="3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-15" dirty="0" smtClean="0">
                <a:solidFill>
                  <a:srgbClr val="4B5454"/>
                </a:solidFill>
                <a:latin typeface="Arial"/>
                <a:cs typeface="Arial"/>
              </a:rPr>
              <a:t>las</a:t>
            </a:r>
            <a:r>
              <a:rPr sz="3150" spc="-1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75" dirty="0" smtClean="0">
                <a:solidFill>
                  <a:srgbClr val="4B5454"/>
                </a:solidFill>
                <a:latin typeface="Arial"/>
                <a:cs typeface="Arial"/>
              </a:rPr>
              <a:t>acciones</a:t>
            </a:r>
            <a:r>
              <a:rPr sz="3150" spc="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8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3150" spc="140" dirty="0" smtClean="0">
                <a:solidFill>
                  <a:srgbClr val="4B5454"/>
                </a:solidFill>
                <a:latin typeface="Arial"/>
                <a:cs typeface="Arial"/>
              </a:rPr>
              <a:t> la </a:t>
            </a:r>
            <a:r>
              <a:rPr sz="3150" spc="3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30" dirty="0" smtClean="0">
                <a:solidFill>
                  <a:srgbClr val="4B5454"/>
                </a:solidFill>
                <a:latin typeface="Arial"/>
                <a:cs typeface="Arial"/>
              </a:rPr>
              <a:t>Administración   </a:t>
            </a:r>
            <a:r>
              <a:rPr sz="3150" spc="-4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55" dirty="0" smtClean="0">
                <a:solidFill>
                  <a:srgbClr val="4B5454"/>
                </a:solidFill>
                <a:latin typeface="Arial"/>
                <a:cs typeface="Arial"/>
              </a:rPr>
              <a:t>Pública,  </a:t>
            </a:r>
            <a:r>
              <a:rPr sz="3150" spc="-4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85" dirty="0" smtClean="0">
                <a:solidFill>
                  <a:srgbClr val="4B5454"/>
                </a:solidFill>
                <a:latin typeface="Arial"/>
                <a:cs typeface="Arial"/>
              </a:rPr>
              <a:t>con  </a:t>
            </a:r>
            <a:r>
              <a:rPr sz="3150" spc="-2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30" dirty="0" smtClean="0">
                <a:solidFill>
                  <a:srgbClr val="4B5454"/>
                </a:solidFill>
                <a:latin typeface="Arial"/>
                <a:cs typeface="Arial"/>
              </a:rPr>
              <a:t>el  </a:t>
            </a:r>
            <a:r>
              <a:rPr sz="3150" spc="-3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10" dirty="0" smtClean="0">
                <a:solidFill>
                  <a:srgbClr val="4B5454"/>
                </a:solidFill>
                <a:latin typeface="Arial"/>
                <a:cs typeface="Arial"/>
              </a:rPr>
              <a:t>fin  </a:t>
            </a:r>
            <a:r>
              <a:rPr sz="3150" spc="-1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8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3150" spc="14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14" dirty="0" smtClean="0">
                <a:solidFill>
                  <a:srgbClr val="4B5454"/>
                </a:solidFill>
                <a:latin typeface="Arial"/>
                <a:cs typeface="Arial"/>
              </a:rPr>
              <a:t>delimitar,</a:t>
            </a:r>
            <a:r>
              <a:rPr sz="3150" spc="-1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95" dirty="0" smtClean="0">
                <a:solidFill>
                  <a:srgbClr val="4B5454"/>
                </a:solidFill>
                <a:latin typeface="Arial"/>
                <a:cs typeface="Arial"/>
              </a:rPr>
              <a:t>relacionar</a:t>
            </a:r>
            <a:r>
              <a:rPr sz="3150" spc="-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0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3150" spc="-2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10" dirty="0" smtClean="0">
                <a:solidFill>
                  <a:srgbClr val="4B5454"/>
                </a:solidFill>
                <a:latin typeface="Arial"/>
                <a:cs typeface="Arial"/>
              </a:rPr>
              <a:t>aplicación</a:t>
            </a:r>
            <a:r>
              <a:rPr sz="3150" spc="-1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400" spc="85" dirty="0" smtClean="0">
                <a:solidFill>
                  <a:srgbClr val="4B5454"/>
                </a:solidFill>
                <a:latin typeface="Arial"/>
                <a:cs typeface="Arial"/>
              </a:rPr>
              <a:t>y</a:t>
            </a:r>
            <a:r>
              <a:rPr sz="3400" spc="-2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30" dirty="0" smtClean="0">
                <a:solidFill>
                  <a:srgbClr val="4B5454"/>
                </a:solidFill>
                <a:latin typeface="Arial"/>
                <a:cs typeface="Arial"/>
              </a:rPr>
              <a:t>el</a:t>
            </a:r>
            <a:r>
              <a:rPr sz="3150" spc="-2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85" dirty="0" smtClean="0">
                <a:solidFill>
                  <a:srgbClr val="4B5454"/>
                </a:solidFill>
                <a:latin typeface="Arial"/>
                <a:cs typeface="Arial"/>
              </a:rPr>
              <a:t>ejercicio</a:t>
            </a:r>
            <a:r>
              <a:rPr sz="3150" spc="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10" dirty="0" smtClean="0">
                <a:solidFill>
                  <a:srgbClr val="4B5454"/>
                </a:solidFill>
                <a:latin typeface="Arial"/>
                <a:cs typeface="Arial"/>
              </a:rPr>
              <a:t>del </a:t>
            </a:r>
            <a:r>
              <a:rPr sz="3150" spc="-3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20" dirty="0" smtClean="0">
                <a:solidFill>
                  <a:srgbClr val="4B5454"/>
                </a:solidFill>
                <a:latin typeface="Arial"/>
                <a:cs typeface="Arial"/>
              </a:rPr>
              <a:t>gasto </a:t>
            </a:r>
            <a:r>
              <a:rPr sz="3150" spc="-1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60" dirty="0" smtClean="0">
                <a:solidFill>
                  <a:srgbClr val="4B5454"/>
                </a:solidFill>
                <a:latin typeface="Arial"/>
                <a:cs typeface="Arial"/>
              </a:rPr>
              <a:t>público,</a:t>
            </a:r>
            <a:r>
              <a:rPr sz="3150" spc="3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10" dirty="0" smtClean="0">
                <a:solidFill>
                  <a:srgbClr val="4B5454"/>
                </a:solidFill>
                <a:latin typeface="Arial"/>
                <a:cs typeface="Arial"/>
              </a:rPr>
              <a:t>e </a:t>
            </a:r>
            <a:r>
              <a:rPr sz="3150" spc="-4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30" dirty="0" smtClean="0">
                <a:solidFill>
                  <a:srgbClr val="4B5454"/>
                </a:solidFill>
                <a:latin typeface="Arial"/>
                <a:cs typeface="Arial"/>
              </a:rPr>
              <a:t>integrar </a:t>
            </a:r>
            <a:r>
              <a:rPr sz="3150" spc="-3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45" dirty="0" smtClean="0">
                <a:solidFill>
                  <a:srgbClr val="4B5454"/>
                </a:solidFill>
                <a:latin typeface="Arial"/>
                <a:cs typeface="Arial"/>
              </a:rPr>
              <a:t>al </a:t>
            </a:r>
            <a:r>
              <a:rPr sz="3150" spc="-2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40" dirty="0" smtClean="0">
                <a:solidFill>
                  <a:srgbClr val="4B5454"/>
                </a:solidFill>
                <a:latin typeface="Arial"/>
                <a:cs typeface="Arial"/>
              </a:rPr>
              <a:t>proceso </a:t>
            </a:r>
            <a:r>
              <a:rPr sz="3150" spc="-3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6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3150" spc="1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70" dirty="0" smtClean="0">
                <a:solidFill>
                  <a:srgbClr val="4B5454"/>
                </a:solidFill>
                <a:latin typeface="Arial"/>
                <a:cs typeface="Arial"/>
              </a:rPr>
              <a:t>Planeación,</a:t>
            </a:r>
            <a:r>
              <a:rPr sz="3150" spc="2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10" dirty="0" smtClean="0">
                <a:solidFill>
                  <a:srgbClr val="4B5454"/>
                </a:solidFill>
                <a:latin typeface="Arial"/>
                <a:cs typeface="Arial"/>
              </a:rPr>
              <a:t>Programación </a:t>
            </a:r>
            <a:r>
              <a:rPr sz="3400" spc="85" dirty="0" smtClean="0">
                <a:solidFill>
                  <a:srgbClr val="4B5454"/>
                </a:solidFill>
                <a:latin typeface="Arial"/>
                <a:cs typeface="Arial"/>
              </a:rPr>
              <a:t>y </a:t>
            </a:r>
            <a:r>
              <a:rPr sz="3150" spc="60" dirty="0" smtClean="0">
                <a:solidFill>
                  <a:srgbClr val="4B5454"/>
                </a:solidFill>
                <a:latin typeface="Arial"/>
                <a:cs typeface="Arial"/>
              </a:rPr>
              <a:t>Presupuestación</a:t>
            </a:r>
            <a:r>
              <a:rPr sz="3150" spc="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8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3150" spc="-1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8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3150" spc="-2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45" dirty="0" smtClean="0">
                <a:solidFill>
                  <a:srgbClr val="4B5454"/>
                </a:solidFill>
                <a:latin typeface="Arial"/>
                <a:cs typeface="Arial"/>
              </a:rPr>
              <a:t>recursos</a:t>
            </a:r>
            <a:r>
              <a:rPr sz="3150" spc="-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20" dirty="0" smtClean="0">
                <a:solidFill>
                  <a:srgbClr val="4B5454"/>
                </a:solidFill>
                <a:latin typeface="Arial"/>
                <a:cs typeface="Arial"/>
              </a:rPr>
              <a:t>humanos,</a:t>
            </a:r>
            <a:r>
              <a:rPr sz="3150" spc="-229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80" dirty="0" smtClean="0">
                <a:solidFill>
                  <a:srgbClr val="4B5454"/>
                </a:solidFill>
                <a:latin typeface="Arial"/>
                <a:cs typeface="Arial"/>
              </a:rPr>
              <a:t>materiales,</a:t>
            </a:r>
            <a:r>
              <a:rPr sz="3150" spc="-509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85" dirty="0" smtClean="0">
                <a:solidFill>
                  <a:srgbClr val="4B5454"/>
                </a:solidFill>
                <a:latin typeface="Arial"/>
                <a:cs typeface="Arial"/>
              </a:rPr>
              <a:t>técnicos</a:t>
            </a:r>
            <a:endParaRPr sz="315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504797" y="4351275"/>
            <a:ext cx="32043" cy="53307"/>
          </a:xfrm>
          <a:custGeom>
            <a:avLst/>
            <a:gdLst/>
            <a:ahLst/>
            <a:cxnLst/>
            <a:rect l="l" t="t" r="r" b="b"/>
            <a:pathLst>
              <a:path w="32043" h="53307">
                <a:moveTo>
                  <a:pt x="16021" y="53307"/>
                </a:moveTo>
                <a:lnTo>
                  <a:pt x="16021" y="0"/>
                </a:lnTo>
              </a:path>
            </a:pathLst>
          </a:custGeom>
          <a:ln w="33313">
            <a:solidFill>
              <a:srgbClr val="347FC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309296" y="7879184"/>
            <a:ext cx="17635220" cy="38830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8839835">
              <a:lnSpc>
                <a:spcPct val="100000"/>
              </a:lnSpc>
            </a:pPr>
            <a:r>
              <a:rPr sz="3150" spc="200" dirty="0" smtClean="0">
                <a:solidFill>
                  <a:srgbClr val="4B5454"/>
                </a:solidFill>
                <a:latin typeface="Arial"/>
                <a:cs typeface="Arial"/>
              </a:rPr>
              <a:t>dirigido</a:t>
            </a:r>
            <a:r>
              <a:rPr sz="3150" spc="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0" dirty="0" smtClean="0">
                <a:solidFill>
                  <a:srgbClr val="4B5454"/>
                </a:solidFill>
                <a:latin typeface="Arial"/>
                <a:cs typeface="Arial"/>
              </a:rPr>
              <a:t>a</a:t>
            </a:r>
            <a:r>
              <a:rPr sz="3150" spc="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0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3150" spc="-1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80" dirty="0" smtClean="0">
                <a:solidFill>
                  <a:srgbClr val="4B5454"/>
                </a:solidFill>
                <a:latin typeface="Arial"/>
                <a:cs typeface="Arial"/>
              </a:rPr>
              <a:t>obtención</a:t>
            </a:r>
            <a:r>
              <a:rPr sz="3150" spc="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8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3150" spc="-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80" dirty="0" smtClean="0">
                <a:solidFill>
                  <a:srgbClr val="4B5454"/>
                </a:solidFill>
                <a:latin typeface="Arial"/>
                <a:cs typeface="Arial"/>
              </a:rPr>
              <a:t>resultados.</a:t>
            </a:r>
            <a:endParaRPr sz="3150" dirty="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400"/>
              </a:lnSpc>
              <a:spcBef>
                <a:spcPts val="22"/>
              </a:spcBef>
            </a:pPr>
            <a:endParaRPr sz="1400" dirty="0"/>
          </a:p>
          <a:p>
            <a:pPr marL="12700" marR="66675" indent="17780">
              <a:lnSpc>
                <a:spcPct val="112700"/>
              </a:lnSpc>
            </a:pPr>
            <a:r>
              <a:rPr sz="3150" spc="-55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3150" spc="1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20" dirty="0" smtClean="0">
                <a:solidFill>
                  <a:srgbClr val="4B5454"/>
                </a:solidFill>
                <a:latin typeface="Arial"/>
                <a:cs typeface="Arial"/>
              </a:rPr>
              <a:t>planeación</a:t>
            </a:r>
            <a:r>
              <a:rPr sz="3150" spc="2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60" dirty="0" smtClean="0">
                <a:solidFill>
                  <a:srgbClr val="4B5454"/>
                </a:solidFill>
                <a:latin typeface="Arial"/>
                <a:cs typeface="Arial"/>
              </a:rPr>
              <a:t>debe</a:t>
            </a:r>
            <a:r>
              <a:rPr sz="3150" spc="1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70" dirty="0" smtClean="0">
                <a:solidFill>
                  <a:srgbClr val="4B5454"/>
                </a:solidFill>
                <a:latin typeface="Arial"/>
                <a:cs typeface="Arial"/>
              </a:rPr>
              <a:t>concretarse</a:t>
            </a:r>
            <a:r>
              <a:rPr sz="3150" spc="40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0" dirty="0" smtClean="0">
                <a:solidFill>
                  <a:srgbClr val="4B5454"/>
                </a:solidFill>
                <a:latin typeface="Arial"/>
                <a:cs typeface="Arial"/>
              </a:rPr>
              <a:t>a</a:t>
            </a:r>
            <a:r>
              <a:rPr sz="3150" spc="-4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55" dirty="0" smtClean="0">
                <a:solidFill>
                  <a:srgbClr val="4B5454"/>
                </a:solidFill>
                <a:latin typeface="Arial"/>
                <a:cs typeface="Arial"/>
              </a:rPr>
              <a:t>través</a:t>
            </a:r>
            <a:r>
              <a:rPr sz="3150" spc="2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60" dirty="0" smtClean="0">
                <a:solidFill>
                  <a:srgbClr val="4B5454"/>
                </a:solidFill>
                <a:latin typeface="Arial"/>
                <a:cs typeface="Arial"/>
              </a:rPr>
              <a:t>de</a:t>
            </a:r>
            <a:r>
              <a:rPr sz="3150" spc="21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0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3150" spc="1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60" dirty="0" smtClean="0">
                <a:solidFill>
                  <a:srgbClr val="4B5454"/>
                </a:solidFill>
                <a:latin typeface="Arial"/>
                <a:cs typeface="Arial"/>
              </a:rPr>
              <a:t>programación</a:t>
            </a:r>
            <a:r>
              <a:rPr sz="3150" spc="409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10" dirty="0" smtClean="0">
                <a:solidFill>
                  <a:srgbClr val="4B5454"/>
                </a:solidFill>
                <a:latin typeface="Arial"/>
                <a:cs typeface="Arial"/>
              </a:rPr>
              <a:t>para</a:t>
            </a:r>
            <a:r>
              <a:rPr sz="3150" spc="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00" dirty="0" smtClean="0">
                <a:solidFill>
                  <a:srgbClr val="4B5454"/>
                </a:solidFill>
                <a:latin typeface="Arial"/>
                <a:cs typeface="Arial"/>
              </a:rPr>
              <a:t>establecer</a:t>
            </a:r>
            <a:r>
              <a:rPr sz="3150" spc="36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0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3150" spc="-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95" dirty="0" smtClean="0">
                <a:solidFill>
                  <a:srgbClr val="4B5454"/>
                </a:solidFill>
                <a:latin typeface="Arial"/>
                <a:cs typeface="Arial"/>
              </a:rPr>
              <a:t>vinculación</a:t>
            </a:r>
            <a:r>
              <a:rPr sz="3150" spc="6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25" dirty="0" smtClean="0">
                <a:solidFill>
                  <a:srgbClr val="4B5454"/>
                </a:solidFill>
                <a:latin typeface="Arial"/>
                <a:cs typeface="Arial"/>
              </a:rPr>
              <a:t>entre</a:t>
            </a:r>
            <a:r>
              <a:rPr sz="3150" spc="1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04" dirty="0" smtClean="0">
                <a:solidFill>
                  <a:srgbClr val="4B5454"/>
                </a:solidFill>
                <a:latin typeface="Arial"/>
                <a:cs typeface="Arial"/>
              </a:rPr>
              <a:t>lo</a:t>
            </a:r>
            <a:r>
              <a:rPr sz="3150" spc="-30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10" dirty="0" smtClean="0">
                <a:solidFill>
                  <a:srgbClr val="4B5454"/>
                </a:solidFill>
                <a:latin typeface="Arial"/>
                <a:cs typeface="Arial"/>
              </a:rPr>
              <a:t>estratégico</a:t>
            </a:r>
            <a:r>
              <a:rPr sz="3150" spc="-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400" spc="85" dirty="0" smtClean="0">
                <a:solidFill>
                  <a:srgbClr val="4B5454"/>
                </a:solidFill>
                <a:latin typeface="Arial"/>
                <a:cs typeface="Arial"/>
              </a:rPr>
              <a:t>y</a:t>
            </a:r>
            <a:r>
              <a:rPr sz="3400" spc="-5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80" dirty="0" smtClean="0">
                <a:solidFill>
                  <a:srgbClr val="4B5454"/>
                </a:solidFill>
                <a:latin typeface="Arial"/>
                <a:cs typeface="Arial"/>
              </a:rPr>
              <a:t>lo</a:t>
            </a:r>
            <a:r>
              <a:rPr sz="3150" spc="-25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20" dirty="0" smtClean="0">
                <a:solidFill>
                  <a:srgbClr val="4B5454"/>
                </a:solidFill>
                <a:latin typeface="Arial"/>
                <a:cs typeface="Arial"/>
              </a:rPr>
              <a:t>operativo.</a:t>
            </a:r>
            <a:endParaRPr sz="3150" dirty="0">
              <a:latin typeface="Arial"/>
              <a:cs typeface="Arial"/>
            </a:endParaRPr>
          </a:p>
          <a:p>
            <a:pPr>
              <a:lnSpc>
                <a:spcPts val="550"/>
              </a:lnSpc>
              <a:spcBef>
                <a:spcPts val="5"/>
              </a:spcBef>
            </a:pPr>
            <a:endParaRPr sz="55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12700" marR="12700" indent="17780">
              <a:lnSpc>
                <a:spcPct val="118000"/>
              </a:lnSpc>
            </a:pPr>
            <a:r>
              <a:rPr sz="3150" spc="140" dirty="0" smtClean="0">
                <a:solidFill>
                  <a:srgbClr val="4B5454"/>
                </a:solidFill>
                <a:latin typeface="Arial"/>
                <a:cs typeface="Arial"/>
              </a:rPr>
              <a:t>Durante</a:t>
            </a:r>
            <a:r>
              <a:rPr sz="3150" spc="-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0" dirty="0" smtClean="0">
                <a:solidFill>
                  <a:srgbClr val="4B5454"/>
                </a:solidFill>
                <a:latin typeface="Arial"/>
                <a:cs typeface="Arial"/>
              </a:rPr>
              <a:t>la</a:t>
            </a:r>
            <a:r>
              <a:rPr sz="3150" spc="-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60" dirty="0" smtClean="0">
                <a:solidFill>
                  <a:srgbClr val="4B5454"/>
                </a:solidFill>
                <a:latin typeface="Arial"/>
                <a:cs typeface="Arial"/>
              </a:rPr>
              <a:t>programación</a:t>
            </a:r>
            <a:r>
              <a:rPr sz="3150" spc="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5" dirty="0" smtClean="0">
                <a:solidFill>
                  <a:srgbClr val="4B5454"/>
                </a:solidFill>
                <a:latin typeface="Arial"/>
                <a:cs typeface="Arial"/>
              </a:rPr>
              <a:t>se</a:t>
            </a:r>
            <a:r>
              <a:rPr sz="3150" spc="-7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90" dirty="0" smtClean="0">
                <a:solidFill>
                  <a:srgbClr val="4B5454"/>
                </a:solidFill>
                <a:latin typeface="Arial"/>
                <a:cs typeface="Arial"/>
              </a:rPr>
              <a:t>definen</a:t>
            </a:r>
            <a:r>
              <a:rPr sz="3150" spc="7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65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3150" spc="-1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50" dirty="0" smtClean="0">
                <a:solidFill>
                  <a:srgbClr val="4B5454"/>
                </a:solidFill>
                <a:latin typeface="Arial"/>
                <a:cs typeface="Arial"/>
              </a:rPr>
              <a:t>programas</a:t>
            </a:r>
            <a:r>
              <a:rPr sz="3150" spc="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00" dirty="0" smtClean="0">
                <a:solidFill>
                  <a:srgbClr val="4B5454"/>
                </a:solidFill>
                <a:latin typeface="Arial"/>
                <a:cs typeface="Arial"/>
              </a:rPr>
              <a:t>presupuestarios</a:t>
            </a:r>
            <a:r>
              <a:rPr sz="3150" spc="1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25" dirty="0" smtClean="0">
                <a:solidFill>
                  <a:srgbClr val="4B5454"/>
                </a:solidFill>
                <a:latin typeface="Arial"/>
                <a:cs typeface="Arial"/>
              </a:rPr>
              <a:t>que</a:t>
            </a:r>
            <a:r>
              <a:rPr sz="3150" spc="-2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65" dirty="0" smtClean="0">
                <a:solidFill>
                  <a:srgbClr val="4B5454"/>
                </a:solidFill>
                <a:latin typeface="Arial"/>
                <a:cs typeface="Arial"/>
              </a:rPr>
              <a:t>tendrán</a:t>
            </a:r>
            <a:r>
              <a:rPr sz="3150" spc="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0" dirty="0" smtClean="0">
                <a:solidFill>
                  <a:srgbClr val="4B5454"/>
                </a:solidFill>
                <a:latin typeface="Arial"/>
                <a:cs typeface="Arial"/>
              </a:rPr>
              <a:t>a</a:t>
            </a:r>
            <a:r>
              <a:rPr sz="3150" spc="-9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40" dirty="0" smtClean="0">
                <a:solidFill>
                  <a:srgbClr val="4B5454"/>
                </a:solidFill>
                <a:latin typeface="Arial"/>
                <a:cs typeface="Arial"/>
              </a:rPr>
              <a:t>cargo</a:t>
            </a:r>
            <a:r>
              <a:rPr sz="3150" spc="10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5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3150" spc="3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90" dirty="0" smtClean="0">
                <a:solidFill>
                  <a:srgbClr val="4B5454"/>
                </a:solidFill>
                <a:latin typeface="Arial"/>
                <a:cs typeface="Arial"/>
              </a:rPr>
              <a:t>entes</a:t>
            </a:r>
            <a:r>
              <a:rPr sz="3150" spc="9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20" dirty="0" smtClean="0">
                <a:solidFill>
                  <a:srgbClr val="4B5454"/>
                </a:solidFill>
                <a:latin typeface="Arial"/>
                <a:cs typeface="Arial"/>
              </a:rPr>
              <a:t>públicos,</a:t>
            </a:r>
            <a:r>
              <a:rPr sz="3150" spc="-2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0" dirty="0" smtClean="0">
                <a:solidFill>
                  <a:srgbClr val="4B5454"/>
                </a:solidFill>
                <a:latin typeface="Arial"/>
                <a:cs typeface="Arial"/>
              </a:rPr>
              <a:t>así</a:t>
            </a:r>
            <a:r>
              <a:rPr sz="3150" spc="-28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250" dirty="0" smtClean="0">
                <a:solidFill>
                  <a:srgbClr val="4B5454"/>
                </a:solidFill>
                <a:latin typeface="Arial"/>
                <a:cs typeface="Arial"/>
              </a:rPr>
              <a:t>como</a:t>
            </a:r>
            <a:r>
              <a:rPr sz="3150" spc="3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80" dirty="0" smtClean="0">
                <a:solidFill>
                  <a:srgbClr val="4B5454"/>
                </a:solidFill>
                <a:latin typeface="Arial"/>
                <a:cs typeface="Arial"/>
              </a:rPr>
              <a:t>los</a:t>
            </a:r>
            <a:r>
              <a:rPr sz="3150" spc="-1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45" dirty="0" smtClean="0">
                <a:solidFill>
                  <a:srgbClr val="4B5454"/>
                </a:solidFill>
                <a:latin typeface="Arial"/>
                <a:cs typeface="Arial"/>
              </a:rPr>
              <a:t>recursos</a:t>
            </a:r>
            <a:r>
              <a:rPr sz="3150" spc="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60" dirty="0" smtClean="0">
                <a:solidFill>
                  <a:srgbClr val="4B5454"/>
                </a:solidFill>
                <a:latin typeface="Arial"/>
                <a:cs typeface="Arial"/>
              </a:rPr>
              <a:t>necesarios</a:t>
            </a:r>
            <a:r>
              <a:rPr sz="3150" spc="12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10" dirty="0" smtClean="0">
                <a:solidFill>
                  <a:srgbClr val="4B5454"/>
                </a:solidFill>
                <a:latin typeface="Arial"/>
                <a:cs typeface="Arial"/>
              </a:rPr>
              <a:t>para</a:t>
            </a:r>
            <a:r>
              <a:rPr sz="3150" spc="-114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70" dirty="0" smtClean="0">
                <a:solidFill>
                  <a:srgbClr val="4B5454"/>
                </a:solidFill>
                <a:latin typeface="Arial"/>
                <a:cs typeface="Arial"/>
              </a:rPr>
              <a:t>cumplir</a:t>
            </a:r>
            <a:r>
              <a:rPr sz="3150" spc="-55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-20" dirty="0" smtClean="0">
                <a:solidFill>
                  <a:srgbClr val="4B5454"/>
                </a:solidFill>
                <a:latin typeface="Arial"/>
                <a:cs typeface="Arial"/>
              </a:rPr>
              <a:t>sus</a:t>
            </a:r>
            <a:r>
              <a:rPr sz="3150" spc="-80" dirty="0" smtClean="0">
                <a:solidFill>
                  <a:srgbClr val="4B5454"/>
                </a:solidFill>
                <a:latin typeface="Arial"/>
                <a:cs typeface="Arial"/>
              </a:rPr>
              <a:t> </a:t>
            </a:r>
            <a:r>
              <a:rPr sz="3150" spc="114" dirty="0" smtClean="0">
                <a:solidFill>
                  <a:srgbClr val="4B5454"/>
                </a:solidFill>
                <a:latin typeface="Arial"/>
                <a:cs typeface="Arial"/>
              </a:rPr>
              <a:t>objetivos.</a:t>
            </a:r>
            <a:endParaRPr sz="31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493717" y="4354340"/>
            <a:ext cx="57785" cy="590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00" spc="145" dirty="0" smtClean="0">
                <a:solidFill>
                  <a:srgbClr val="A7C9E1"/>
                </a:solidFill>
                <a:latin typeface="Times New Roman"/>
                <a:cs typeface="Times New Roman"/>
              </a:rPr>
              <a:t>-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248244" y="4425104"/>
            <a:ext cx="12803" cy="29089"/>
          </a:xfrm>
          <a:custGeom>
            <a:avLst/>
            <a:gdLst/>
            <a:ahLst/>
            <a:cxnLst/>
            <a:rect l="l" t="t" r="r" b="b"/>
            <a:pathLst>
              <a:path w="12803" h="29089">
                <a:moveTo>
                  <a:pt x="0" y="14544"/>
                </a:moveTo>
                <a:lnTo>
                  <a:pt x="12803" y="14544"/>
                </a:lnTo>
              </a:path>
            </a:pathLst>
          </a:custGeom>
          <a:ln w="30359">
            <a:solidFill>
              <a:srgbClr val="5285B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6237847" y="4312373"/>
            <a:ext cx="1062355" cy="2076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5" spc="22" baseline="111111" dirty="0" smtClean="0">
                <a:solidFill>
                  <a:srgbClr val="B7D9E7"/>
                </a:solidFill>
                <a:latin typeface="Arial"/>
                <a:cs typeface="Arial"/>
              </a:rPr>
              <a:t>1   </a:t>
            </a:r>
            <a:r>
              <a:rPr sz="2025" spc="-960" baseline="8230" dirty="0" smtClean="0">
                <a:solidFill>
                  <a:srgbClr val="4288D8"/>
                </a:solidFill>
                <a:latin typeface="Times New Roman"/>
                <a:cs typeface="Times New Roman"/>
              </a:rPr>
              <a:t>n</a:t>
            </a:r>
            <a:r>
              <a:rPr sz="900" spc="-55" dirty="0" smtClean="0">
                <a:solidFill>
                  <a:srgbClr val="4288D8"/>
                </a:solidFill>
                <a:latin typeface="Times New Roman"/>
                <a:cs typeface="Times New Roman"/>
              </a:rPr>
              <a:t>I</a:t>
            </a:r>
            <a:r>
              <a:rPr sz="900" spc="-170" dirty="0" smtClean="0">
                <a:solidFill>
                  <a:srgbClr val="4288D8"/>
                </a:solidFill>
                <a:latin typeface="Times New Roman"/>
                <a:cs typeface="Times New Roman"/>
              </a:rPr>
              <a:t>J</a:t>
            </a:r>
            <a:r>
              <a:rPr sz="2025" spc="-202" baseline="8230" dirty="0" smtClean="0">
                <a:solidFill>
                  <a:srgbClr val="4288D8"/>
                </a:solidFill>
                <a:latin typeface="Times New Roman"/>
                <a:cs typeface="Times New Roman"/>
              </a:rPr>
              <a:t>·- </a:t>
            </a:r>
            <a:r>
              <a:rPr sz="2025" spc="-172" baseline="8230" dirty="0" smtClean="0">
                <a:solidFill>
                  <a:srgbClr val="4288D8"/>
                </a:solidFill>
                <a:latin typeface="Times New Roman"/>
                <a:cs typeface="Times New Roman"/>
              </a:rPr>
              <a:t> </a:t>
            </a:r>
            <a:r>
              <a:rPr sz="2025" spc="-405" baseline="8230" dirty="0" smtClean="0">
                <a:solidFill>
                  <a:srgbClr val="4288D8"/>
                </a:solidFill>
                <a:latin typeface="Times New Roman"/>
                <a:cs typeface="Times New Roman"/>
              </a:rPr>
              <a:t>-</a:t>
            </a:r>
            <a:r>
              <a:rPr sz="2025" spc="-277" baseline="8230" dirty="0" smtClean="0">
                <a:solidFill>
                  <a:srgbClr val="4288D8"/>
                </a:solidFill>
                <a:latin typeface="Times New Roman"/>
                <a:cs typeface="Times New Roman"/>
              </a:rPr>
              <a:t> </a:t>
            </a:r>
            <a:r>
              <a:rPr sz="900" spc="-135" dirty="0" smtClean="0">
                <a:solidFill>
                  <a:srgbClr val="4288D8"/>
                </a:solidFill>
                <a:latin typeface="Times New Roman"/>
                <a:cs typeface="Times New Roman"/>
              </a:rPr>
              <a:t>....</a:t>
            </a:r>
            <a:r>
              <a:rPr sz="900" spc="-125" dirty="0" smtClean="0">
                <a:solidFill>
                  <a:srgbClr val="4288D8"/>
                </a:solidFill>
                <a:latin typeface="Times New Roman"/>
                <a:cs typeface="Times New Roman"/>
              </a:rPr>
              <a:t>.</a:t>
            </a:r>
            <a:r>
              <a:rPr sz="900" spc="830" dirty="0" smtClean="0">
                <a:solidFill>
                  <a:srgbClr val="4288D8"/>
                </a:solidFill>
                <a:latin typeface="Times New Roman"/>
                <a:cs typeface="Times New Roman"/>
              </a:rPr>
              <a:t>-   </a:t>
            </a:r>
            <a:r>
              <a:rPr sz="900" spc="-114" dirty="0" smtClean="0">
                <a:solidFill>
                  <a:srgbClr val="4288D8"/>
                </a:solidFill>
                <a:latin typeface="Times New Roman"/>
                <a:cs typeface="Times New Roman"/>
              </a:rPr>
              <a:t> </a:t>
            </a:r>
            <a:r>
              <a:rPr sz="900" spc="370" dirty="0" smtClean="0">
                <a:solidFill>
                  <a:srgbClr val="4288D8"/>
                </a:solidFill>
                <a:latin typeface="Times New Roman"/>
                <a:cs typeface="Times New Roman"/>
              </a:rPr>
              <a:t>---  </a:t>
            </a:r>
            <a:r>
              <a:rPr sz="900" spc="85" dirty="0" smtClean="0">
                <a:solidFill>
                  <a:srgbClr val="4288D8"/>
                </a:solidFill>
                <a:latin typeface="Times New Roman"/>
                <a:cs typeface="Times New Roman"/>
              </a:rPr>
              <a:t> </a:t>
            </a:r>
            <a:r>
              <a:rPr sz="900" spc="425" dirty="0" smtClean="0">
                <a:solidFill>
                  <a:srgbClr val="4288D8"/>
                </a:solidFill>
                <a:latin typeface="Times New Roman"/>
                <a:cs typeface="Times New Roman"/>
              </a:rPr>
              <a:t>·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419724" y="4369523"/>
            <a:ext cx="81280" cy="1504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130" dirty="0" smtClean="0">
                <a:solidFill>
                  <a:srgbClr val="4288D8"/>
                </a:solidFill>
                <a:latin typeface="Times New Roman"/>
                <a:cs typeface="Times New Roman"/>
              </a:rPr>
              <a:t>-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317045" y="4377582"/>
            <a:ext cx="753745" cy="6788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700" spc="65" dirty="0" smtClean="0">
                <a:solidFill>
                  <a:srgbClr val="4288D8"/>
                </a:solidFill>
                <a:latin typeface="Arial"/>
                <a:cs typeface="Arial"/>
              </a:rPr>
              <a:t>.  </a:t>
            </a:r>
            <a:r>
              <a:rPr sz="300" spc="210" dirty="0" smtClean="0">
                <a:solidFill>
                  <a:srgbClr val="4288D8"/>
                </a:solidFill>
                <a:latin typeface="Times New Roman"/>
                <a:cs typeface="Times New Roman"/>
              </a:rPr>
              <a:t>-</a:t>
            </a:r>
            <a:r>
              <a:rPr sz="300" spc="-5" dirty="0" smtClean="0">
                <a:solidFill>
                  <a:srgbClr val="4288D8"/>
                </a:solidFill>
                <a:latin typeface="Times New Roman"/>
                <a:cs typeface="Times New Roman"/>
              </a:rPr>
              <a:t> </a:t>
            </a:r>
            <a:r>
              <a:rPr sz="900" spc="5" dirty="0" smtClean="0">
                <a:solidFill>
                  <a:srgbClr val="4288D8"/>
                </a:solidFill>
                <a:latin typeface="Times New Roman"/>
                <a:cs typeface="Times New Roman"/>
              </a:rPr>
              <a:t>-</a:t>
            </a:r>
            <a:r>
              <a:rPr sz="900" spc="-55" dirty="0" smtClean="0">
                <a:solidFill>
                  <a:srgbClr val="4288D8"/>
                </a:solidFill>
                <a:latin typeface="Times New Roman"/>
                <a:cs typeface="Times New Roman"/>
              </a:rPr>
              <a:t> </a:t>
            </a:r>
            <a:r>
              <a:rPr sz="900" spc="385" dirty="0" smtClean="0">
                <a:solidFill>
                  <a:srgbClr val="4288D8"/>
                </a:solidFill>
                <a:latin typeface="Times New Roman"/>
                <a:cs typeface="Times New Roman"/>
              </a:rPr>
              <a:t>-</a:t>
            </a:r>
            <a:r>
              <a:rPr sz="900" spc="-150" dirty="0" smtClean="0">
                <a:solidFill>
                  <a:srgbClr val="4288D8"/>
                </a:solidFill>
                <a:latin typeface="Times New Roman"/>
                <a:cs typeface="Times New Roman"/>
              </a:rPr>
              <a:t> </a:t>
            </a:r>
            <a:r>
              <a:rPr sz="1200" spc="475" dirty="0" smtClean="0">
                <a:solidFill>
                  <a:srgbClr val="4288D8"/>
                </a:solidFill>
                <a:latin typeface="Times New Roman"/>
                <a:cs typeface="Times New Roman"/>
              </a:rPr>
              <a:t>-</a:t>
            </a:r>
            <a:r>
              <a:rPr sz="1200" spc="-170" dirty="0" smtClean="0">
                <a:solidFill>
                  <a:srgbClr val="4288D8"/>
                </a:solidFill>
                <a:latin typeface="Times New Roman"/>
                <a:cs typeface="Times New Roman"/>
              </a:rPr>
              <a:t> </a:t>
            </a:r>
            <a:r>
              <a:rPr sz="1700" spc="25" dirty="0" smtClean="0">
                <a:solidFill>
                  <a:srgbClr val="4288D8"/>
                </a:solidFill>
                <a:latin typeface="Times New Roman"/>
                <a:cs typeface="Times New Roman"/>
              </a:rPr>
              <a:t>---</a:t>
            </a:r>
            <a:r>
              <a:rPr sz="1700" spc="-110" dirty="0" smtClean="0">
                <a:solidFill>
                  <a:srgbClr val="4288D8"/>
                </a:solidFill>
                <a:latin typeface="Times New Roman"/>
                <a:cs typeface="Times New Roman"/>
              </a:rPr>
              <a:t> </a:t>
            </a:r>
            <a:r>
              <a:rPr sz="650" spc="80" dirty="0" smtClean="0">
                <a:solidFill>
                  <a:srgbClr val="4288D8"/>
                </a:solidFill>
                <a:latin typeface="Arial"/>
                <a:cs typeface="Arial"/>
              </a:rPr>
              <a:t>.</a:t>
            </a:r>
            <a:endParaRPr sz="650">
              <a:latin typeface="Arial"/>
              <a:cs typeface="Arial"/>
            </a:endParaRPr>
          </a:p>
          <a:p>
            <a:pPr>
              <a:lnSpc>
                <a:spcPts val="1200"/>
              </a:lnSpc>
              <a:spcBef>
                <a:spcPts val="23"/>
              </a:spcBef>
            </a:pPr>
            <a:endParaRPr sz="1200"/>
          </a:p>
          <a:p>
            <a:pPr marL="377825">
              <a:lnSpc>
                <a:spcPct val="100000"/>
              </a:lnSpc>
            </a:pPr>
            <a:r>
              <a:rPr sz="1650" spc="-275" dirty="0" smtClean="0">
                <a:solidFill>
                  <a:srgbClr val="4288D8"/>
                </a:solidFill>
                <a:latin typeface="Times New Roman"/>
                <a:cs typeface="Times New Roman"/>
              </a:rPr>
              <a:t>----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383171" y="4441082"/>
            <a:ext cx="266700" cy="1955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00" spc="85" dirty="0" smtClean="0">
                <a:solidFill>
                  <a:srgbClr val="4288D8"/>
                </a:solidFill>
                <a:latin typeface="Times New Roman"/>
                <a:cs typeface="Times New Roman"/>
              </a:rPr>
              <a:t>-       </a:t>
            </a:r>
            <a:r>
              <a:rPr sz="300" spc="-20" dirty="0" smtClean="0">
                <a:solidFill>
                  <a:srgbClr val="4288D8"/>
                </a:solidFill>
                <a:latin typeface="Times New Roman"/>
                <a:cs typeface="Times New Roman"/>
              </a:rPr>
              <a:t> </a:t>
            </a:r>
            <a:r>
              <a:rPr sz="1200" spc="310" dirty="0" smtClean="0">
                <a:solidFill>
                  <a:srgbClr val="4288D8"/>
                </a:solidFill>
                <a:latin typeface="Times New Roman"/>
                <a:cs typeface="Times New Roman"/>
              </a:rPr>
              <a:t>-</a:t>
            </a:r>
            <a:r>
              <a:rPr sz="900" spc="-114" dirty="0" smtClean="0">
                <a:solidFill>
                  <a:srgbClr val="4288D8"/>
                </a:solidFill>
                <a:latin typeface="Arial"/>
                <a:cs typeface="Arial"/>
              </a:rPr>
              <a:t>...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431909" y="4887356"/>
            <a:ext cx="389255" cy="1498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600" spc="5" dirty="0" smtClean="0">
                <a:solidFill>
                  <a:srgbClr val="4288D8"/>
                </a:solidFill>
                <a:latin typeface="Times New Roman"/>
                <a:cs typeface="Times New Roman"/>
              </a:rPr>
              <a:t>-·_ </a:t>
            </a:r>
            <a:r>
              <a:rPr sz="600" spc="25" dirty="0" smtClean="0">
                <a:solidFill>
                  <a:srgbClr val="4288D8"/>
                </a:solidFill>
                <a:latin typeface="Times New Roman"/>
                <a:cs typeface="Times New Roman"/>
              </a:rPr>
              <a:t> </a:t>
            </a:r>
            <a:r>
              <a:rPr sz="750" spc="110" dirty="0" smtClean="0">
                <a:solidFill>
                  <a:srgbClr val="4288D8"/>
                </a:solidFill>
                <a:latin typeface="Arial"/>
                <a:cs typeface="Arial"/>
              </a:rPr>
              <a:t>·-  </a:t>
            </a:r>
            <a:r>
              <a:rPr sz="750" spc="-105" dirty="0" smtClean="0">
                <a:solidFill>
                  <a:srgbClr val="4288D8"/>
                </a:solidFill>
                <a:latin typeface="Arial"/>
                <a:cs typeface="Arial"/>
              </a:rPr>
              <a:t> </a:t>
            </a:r>
            <a:r>
              <a:rPr sz="900" spc="260" dirty="0" smtClean="0">
                <a:solidFill>
                  <a:srgbClr val="4288D8"/>
                </a:solidFill>
                <a:latin typeface="Times New Roman"/>
                <a:cs typeface="Times New Roman"/>
              </a:rPr>
              <a:t>-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894694" y="7070661"/>
            <a:ext cx="54460" cy="0"/>
          </a:xfrm>
          <a:custGeom>
            <a:avLst/>
            <a:gdLst/>
            <a:ahLst/>
            <a:cxnLst/>
            <a:rect l="l" t="t" r="r" b="b"/>
            <a:pathLst>
              <a:path w="54460">
                <a:moveTo>
                  <a:pt x="0" y="0"/>
                </a:moveTo>
                <a:lnTo>
                  <a:pt x="54459" y="0"/>
                </a:lnTo>
              </a:path>
            </a:pathLst>
          </a:custGeom>
          <a:ln w="54577">
            <a:solidFill>
              <a:srgbClr val="347FC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6883615" y="7047072"/>
            <a:ext cx="80645" cy="590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00" spc="114" dirty="0" smtClean="0">
                <a:solidFill>
                  <a:srgbClr val="A7C9E1"/>
                </a:solidFill>
                <a:latin typeface="Times New Roman"/>
                <a:cs typeface="Times New Roman"/>
              </a:rPr>
              <a:t>--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615560" y="7096067"/>
            <a:ext cx="132080" cy="514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50" spc="55" dirty="0" smtClean="0">
                <a:solidFill>
                  <a:srgbClr val="4288D8"/>
                </a:solidFill>
                <a:latin typeface="Times New Roman"/>
                <a:cs typeface="Times New Roman"/>
              </a:rPr>
              <a:t>1.;"..</a:t>
            </a:r>
            <a:endParaRPr sz="2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060287" y="7096067"/>
            <a:ext cx="61594" cy="514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6830" indent="-24765">
              <a:lnSpc>
                <a:spcPct val="100000"/>
              </a:lnSpc>
              <a:buClr>
                <a:srgbClr val="4288D8"/>
              </a:buClr>
              <a:buFont typeface="Times New Roman"/>
              <a:buChar char="•"/>
              <a:tabLst>
                <a:tab pos="36830" algn="l"/>
              </a:tabLst>
            </a:pPr>
            <a:r>
              <a:rPr sz="250" spc="-40" dirty="0" smtClean="0">
                <a:latin typeface="Times New Roman"/>
                <a:cs typeface="Times New Roman"/>
              </a:rPr>
              <a:t>1</a:t>
            </a:r>
            <a:endParaRPr sz="2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1070048" y="14768684"/>
            <a:ext cx="612595" cy="270116"/>
          </a:xfrm>
          <a:custGeom>
            <a:avLst/>
            <a:gdLst/>
            <a:ahLst/>
            <a:cxnLst/>
            <a:rect l="l" t="t" r="r" b="b"/>
            <a:pathLst>
              <a:path w="612595" h="270116">
                <a:moveTo>
                  <a:pt x="0" y="0"/>
                </a:moveTo>
                <a:lnTo>
                  <a:pt x="612595" y="0"/>
                </a:lnTo>
                <a:lnTo>
                  <a:pt x="612595" y="270116"/>
                </a:lnTo>
                <a:lnTo>
                  <a:pt x="0" y="270116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719703" y="14740697"/>
            <a:ext cx="201251" cy="303863"/>
          </a:xfrm>
          <a:custGeom>
            <a:avLst/>
            <a:gdLst/>
            <a:ahLst/>
            <a:cxnLst/>
            <a:rect l="l" t="t" r="r" b="b"/>
            <a:pathLst>
              <a:path w="201251" h="303863">
                <a:moveTo>
                  <a:pt x="0" y="0"/>
                </a:moveTo>
                <a:lnTo>
                  <a:pt x="201251" y="0"/>
                </a:lnTo>
                <a:lnTo>
                  <a:pt x="201251" y="303863"/>
                </a:lnTo>
                <a:lnTo>
                  <a:pt x="0" y="303863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936157" y="14770920"/>
            <a:ext cx="882247" cy="269857"/>
          </a:xfrm>
          <a:custGeom>
            <a:avLst/>
            <a:gdLst/>
            <a:ahLst/>
            <a:cxnLst/>
            <a:rect l="l" t="t" r="r" b="b"/>
            <a:pathLst>
              <a:path w="882247" h="269857">
                <a:moveTo>
                  <a:pt x="0" y="0"/>
                </a:moveTo>
                <a:lnTo>
                  <a:pt x="882247" y="0"/>
                </a:lnTo>
                <a:lnTo>
                  <a:pt x="882247" y="269857"/>
                </a:lnTo>
                <a:lnTo>
                  <a:pt x="0" y="269857"/>
                </a:lnTo>
                <a:lnTo>
                  <a:pt x="0" y="0"/>
                </a:lnTo>
                <a:close/>
              </a:path>
            </a:pathLst>
          </a:custGeom>
          <a:solidFill>
            <a:srgbClr val="780C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125551" y="14203187"/>
            <a:ext cx="1796599" cy="210678"/>
          </a:xfrm>
          <a:custGeom>
            <a:avLst/>
            <a:gdLst/>
            <a:ahLst/>
            <a:cxnLst/>
            <a:rect l="l" t="t" r="r" b="b"/>
            <a:pathLst>
              <a:path w="1796599" h="210678">
                <a:moveTo>
                  <a:pt x="0" y="0"/>
                </a:moveTo>
                <a:lnTo>
                  <a:pt x="1796599" y="0"/>
                </a:lnTo>
                <a:lnTo>
                  <a:pt x="1796599" y="210678"/>
                </a:lnTo>
                <a:lnTo>
                  <a:pt x="0" y="210678"/>
                </a:lnTo>
                <a:lnTo>
                  <a:pt x="0" y="0"/>
                </a:lnTo>
                <a:close/>
              </a:path>
            </a:pathLst>
          </a:custGeom>
          <a:solidFill>
            <a:srgbClr val="FF00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i="1" spc="195" dirty="0" smtClean="0">
                <a:solidFill>
                  <a:srgbClr val="FDFDFD"/>
                </a:solidFill>
                <a:latin typeface="Arial"/>
                <a:cs typeface="Arial"/>
              </a:rPr>
              <a:t>PRESUPUESTO  </a:t>
            </a:r>
            <a:r>
              <a:rPr sz="1200" i="1" spc="-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200" i="1" spc="130" dirty="0" smtClean="0">
                <a:solidFill>
                  <a:srgbClr val="FDFDFD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953172" y="14231073"/>
            <a:ext cx="2011045" cy="801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115" algn="ctr">
              <a:lnSpc>
                <a:spcPts val="2835"/>
              </a:lnSpc>
            </a:pPr>
            <a:r>
              <a:rPr sz="2400" b="1" spc="80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2400">
              <a:latin typeface="Arial"/>
              <a:cs typeface="Arial"/>
            </a:endParaRPr>
          </a:p>
          <a:p>
            <a:pPr marL="5715" algn="ctr">
              <a:lnSpc>
                <a:spcPts val="780"/>
              </a:lnSpc>
            </a:pPr>
            <a:r>
              <a:rPr sz="800" spc="305" dirty="0" smtClean="0">
                <a:solidFill>
                  <a:srgbClr val="696969"/>
                </a:solidFill>
                <a:latin typeface="Arial"/>
                <a:cs typeface="Arial"/>
              </a:rPr>
              <a:t>GOBIERNO   </a:t>
            </a:r>
            <a:r>
              <a:rPr sz="800" spc="25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10" dirty="0" smtClean="0">
                <a:solidFill>
                  <a:srgbClr val="696969"/>
                </a:solidFill>
                <a:latin typeface="Arial"/>
                <a:cs typeface="Arial"/>
              </a:rPr>
              <a:t>DEL  </a:t>
            </a:r>
            <a:r>
              <a:rPr sz="800" spc="100" dirty="0" smtClean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00" spc="260" dirty="0" smtClean="0">
                <a:solidFill>
                  <a:srgbClr val="696969"/>
                </a:solidFill>
                <a:latin typeface="Arial"/>
                <a:cs typeface="Arial"/>
              </a:rPr>
              <a:t>ESTADO</a:t>
            </a:r>
            <a:endParaRPr sz="800">
              <a:latin typeface="Arial"/>
              <a:cs typeface="Arial"/>
            </a:endParaRPr>
          </a:p>
          <a:p>
            <a:pPr marR="42545" algn="ctr">
              <a:lnSpc>
                <a:spcPct val="100000"/>
              </a:lnSpc>
              <a:spcBef>
                <a:spcPts val="434"/>
              </a:spcBef>
            </a:pPr>
            <a:r>
              <a:rPr sz="1550" spc="20" dirty="0" smtClean="0">
                <a:solidFill>
                  <a:srgbClr val="FDFDFD"/>
                </a:solidFill>
                <a:latin typeface="Arial"/>
                <a:cs typeface="Arial"/>
              </a:rPr>
              <a:t>Juntos</a:t>
            </a:r>
            <a:r>
              <a:rPr sz="1550" spc="-8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800" i="1" spc="90" dirty="0" smtClean="0">
                <a:solidFill>
                  <a:srgbClr val="FDFDFD"/>
                </a:solidFill>
                <a:latin typeface="Times New Roman"/>
                <a:cs typeface="Times New Roman"/>
              </a:rPr>
              <a:t>S</a:t>
            </a:r>
            <a:r>
              <a:rPr sz="1800" i="1" spc="175" dirty="0" smtClean="0">
                <a:solidFill>
                  <a:srgbClr val="FDFDFD"/>
                </a:solidFill>
                <a:latin typeface="Times New Roman"/>
                <a:cs typeface="Times New Roman"/>
              </a:rPr>
              <a:t>í</a:t>
            </a:r>
            <a:r>
              <a:rPr sz="1600" i="1" spc="25" dirty="0" smtClean="0">
                <a:solidFill>
                  <a:srgbClr val="FDFDFD"/>
                </a:solidFill>
                <a:latin typeface="Arial"/>
                <a:cs typeface="Arial"/>
              </a:rPr>
              <a:t>podemos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 smtClean="0">
                <a:solidFill>
                  <a:srgbClr val="002975"/>
                </a:solidFill>
                <a:latin typeface="Arial"/>
                <a:cs typeface="Arial"/>
              </a:rPr>
              <a:t>GOBIERNO</a:t>
            </a:r>
            <a:r>
              <a:rPr sz="950" spc="10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0" dirty="0" smtClean="0">
                <a:solidFill>
                  <a:srgbClr val="002975"/>
                </a:solidFill>
                <a:latin typeface="Arial"/>
                <a:cs typeface="Arial"/>
              </a:rPr>
              <a:t>DEL</a:t>
            </a:r>
            <a:r>
              <a:rPr sz="950" spc="-10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55" dirty="0" smtClean="0">
                <a:solidFill>
                  <a:srgbClr val="002975"/>
                </a:solidFill>
                <a:latin typeface="Arial"/>
                <a:cs typeface="Arial"/>
              </a:rPr>
              <a:t>ESTADO</a:t>
            </a:r>
            <a:r>
              <a:rPr sz="950" spc="105" dirty="0" smtClean="0">
                <a:solidFill>
                  <a:srgbClr val="002975"/>
                </a:solidFill>
                <a:latin typeface="Arial"/>
                <a:cs typeface="Arial"/>
              </a:rPr>
              <a:t> </a:t>
            </a:r>
            <a:r>
              <a:rPr sz="950" spc="65" dirty="0" smtClean="0">
                <a:solidFill>
                  <a:srgbClr val="002975"/>
                </a:solidFill>
                <a:latin typeface="Arial"/>
                <a:cs typeface="Arial"/>
              </a:rPr>
              <a:t>DE </a:t>
            </a:r>
            <a:r>
              <a:rPr sz="950" spc="85" dirty="0" smtClean="0">
                <a:solidFill>
                  <a:srgbClr val="002975"/>
                </a:solidFill>
                <a:latin typeface="Arial"/>
                <a:cs typeface="Arial"/>
              </a:rPr>
              <a:t>CHIHUAHUA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B545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2323</Words>
  <Application>Microsoft Office PowerPoint</Application>
  <PresentationFormat>Personalizado</PresentationFormat>
  <Paragraphs>455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BALANCE PRESUPUeSI:4RIO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IREYES</dc:creator>
  <cp:lastModifiedBy>IREYES</cp:lastModifiedBy>
  <cp:revision>32</cp:revision>
  <dcterms:created xsi:type="dcterms:W3CDTF">2022-01-31T12:05:13Z</dcterms:created>
  <dcterms:modified xsi:type="dcterms:W3CDTF">2023-01-16T18:29:35Z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2022-01-21T00:00:00Z</vt:filetime>
  </property>
  <property fmtid="{D5CDD505-2E9C-101B-9397-08002B2CF9AE}" pid="3" name="LastSaved">
    <vt:filetime>2022-01-31T00:00:00Z</vt:filetime>
  </property>
</Properties>
</file>