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20104100" cy="15544800"/>
  <p:notesSz cx="20104100" cy="155448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76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818888"/>
            <a:ext cx="17088485" cy="32644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705088"/>
            <a:ext cx="14072869" cy="3886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575304"/>
            <a:ext cx="8745283" cy="102595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575304"/>
            <a:ext cx="8745283" cy="102595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621791"/>
            <a:ext cx="18093689" cy="24871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575304"/>
            <a:ext cx="18093689" cy="102595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4456664"/>
            <a:ext cx="6433311" cy="7772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456664"/>
            <a:ext cx="4623943" cy="7772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4456664"/>
            <a:ext cx="4623943" cy="7772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jpg"/><Relationship Id="rId7" Type="http://schemas.openxmlformats.org/officeDocument/2006/relationships/image" Target="../media/image24.jp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1.jpg"/><Relationship Id="rId5" Type="http://schemas.openxmlformats.org/officeDocument/2006/relationships/image" Target="../media/image23.jpg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jpg"/><Relationship Id="rId13" Type="http://schemas.openxmlformats.org/officeDocument/2006/relationships/image" Target="../media/image233.jpg"/><Relationship Id="rId18" Type="http://schemas.openxmlformats.org/officeDocument/2006/relationships/image" Target="../media/image238.jpg"/><Relationship Id="rId26" Type="http://schemas.openxmlformats.org/officeDocument/2006/relationships/image" Target="../media/image246.jpg"/><Relationship Id="rId3" Type="http://schemas.openxmlformats.org/officeDocument/2006/relationships/image" Target="../media/image223.png"/><Relationship Id="rId21" Type="http://schemas.openxmlformats.org/officeDocument/2006/relationships/image" Target="../media/image241.jpg"/><Relationship Id="rId7" Type="http://schemas.openxmlformats.org/officeDocument/2006/relationships/image" Target="../media/image227.jpg"/><Relationship Id="rId12" Type="http://schemas.openxmlformats.org/officeDocument/2006/relationships/image" Target="../media/image232.jpg"/><Relationship Id="rId17" Type="http://schemas.openxmlformats.org/officeDocument/2006/relationships/image" Target="../media/image237.jpg"/><Relationship Id="rId25" Type="http://schemas.openxmlformats.org/officeDocument/2006/relationships/image" Target="../media/image245.jpg"/><Relationship Id="rId2" Type="http://schemas.openxmlformats.org/officeDocument/2006/relationships/image" Target="../media/image222.jpg"/><Relationship Id="rId16" Type="http://schemas.openxmlformats.org/officeDocument/2006/relationships/image" Target="../media/image236.jpg"/><Relationship Id="rId20" Type="http://schemas.openxmlformats.org/officeDocument/2006/relationships/image" Target="../media/image240.jpg"/><Relationship Id="rId29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24" Type="http://schemas.openxmlformats.org/officeDocument/2006/relationships/image" Target="../media/image244.jpg"/><Relationship Id="rId5" Type="http://schemas.openxmlformats.org/officeDocument/2006/relationships/image" Target="../media/image225.jpg"/><Relationship Id="rId15" Type="http://schemas.openxmlformats.org/officeDocument/2006/relationships/image" Target="../media/image235.jpg"/><Relationship Id="rId23" Type="http://schemas.openxmlformats.org/officeDocument/2006/relationships/image" Target="../media/image243.jpg"/><Relationship Id="rId28" Type="http://schemas.openxmlformats.org/officeDocument/2006/relationships/image" Target="../media/image248.jpg"/><Relationship Id="rId10" Type="http://schemas.openxmlformats.org/officeDocument/2006/relationships/image" Target="../media/image230.jpg"/><Relationship Id="rId19" Type="http://schemas.openxmlformats.org/officeDocument/2006/relationships/image" Target="../media/image239.jpg"/><Relationship Id="rId4" Type="http://schemas.openxmlformats.org/officeDocument/2006/relationships/image" Target="../media/image224.jpg"/><Relationship Id="rId9" Type="http://schemas.openxmlformats.org/officeDocument/2006/relationships/image" Target="../media/image229.jpg"/><Relationship Id="rId14" Type="http://schemas.openxmlformats.org/officeDocument/2006/relationships/image" Target="../media/image234.jpg"/><Relationship Id="rId22" Type="http://schemas.openxmlformats.org/officeDocument/2006/relationships/image" Target="../media/image242.jpg"/><Relationship Id="rId27" Type="http://schemas.openxmlformats.org/officeDocument/2006/relationships/image" Target="../media/image247.jpg"/><Relationship Id="rId30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jpg"/><Relationship Id="rId3" Type="http://schemas.openxmlformats.org/officeDocument/2006/relationships/image" Target="../media/image250.jpg"/><Relationship Id="rId7" Type="http://schemas.openxmlformats.org/officeDocument/2006/relationships/image" Target="../media/image254.jpg"/><Relationship Id="rId2" Type="http://schemas.openxmlformats.org/officeDocument/2006/relationships/image" Target="../media/image24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3.jpg"/><Relationship Id="rId5" Type="http://schemas.openxmlformats.org/officeDocument/2006/relationships/image" Target="../media/image252.jpg"/><Relationship Id="rId10" Type="http://schemas.openxmlformats.org/officeDocument/2006/relationships/image" Target="../media/image24.jpg"/><Relationship Id="rId4" Type="http://schemas.openxmlformats.org/officeDocument/2006/relationships/image" Target="../media/image251.jpg"/><Relationship Id="rId9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jpg"/><Relationship Id="rId13" Type="http://schemas.openxmlformats.org/officeDocument/2006/relationships/image" Target="../media/image267.jpg"/><Relationship Id="rId18" Type="http://schemas.openxmlformats.org/officeDocument/2006/relationships/image" Target="../media/image272.jpg"/><Relationship Id="rId3" Type="http://schemas.openxmlformats.org/officeDocument/2006/relationships/image" Target="../media/image257.jpg"/><Relationship Id="rId21" Type="http://schemas.openxmlformats.org/officeDocument/2006/relationships/image" Target="../media/image24.jpg"/><Relationship Id="rId7" Type="http://schemas.openxmlformats.org/officeDocument/2006/relationships/image" Target="../media/image261.jpg"/><Relationship Id="rId12" Type="http://schemas.openxmlformats.org/officeDocument/2006/relationships/image" Target="../media/image266.jpg"/><Relationship Id="rId17" Type="http://schemas.openxmlformats.org/officeDocument/2006/relationships/image" Target="../media/image271.jpg"/><Relationship Id="rId2" Type="http://schemas.openxmlformats.org/officeDocument/2006/relationships/image" Target="../media/image256.jpg"/><Relationship Id="rId16" Type="http://schemas.openxmlformats.org/officeDocument/2006/relationships/image" Target="../media/image270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0.jpg"/><Relationship Id="rId11" Type="http://schemas.openxmlformats.org/officeDocument/2006/relationships/image" Target="../media/image265.jpg"/><Relationship Id="rId5" Type="http://schemas.openxmlformats.org/officeDocument/2006/relationships/image" Target="../media/image259.jpg"/><Relationship Id="rId15" Type="http://schemas.openxmlformats.org/officeDocument/2006/relationships/image" Target="../media/image269.jpg"/><Relationship Id="rId10" Type="http://schemas.openxmlformats.org/officeDocument/2006/relationships/image" Target="../media/image264.jpg"/><Relationship Id="rId19" Type="http://schemas.openxmlformats.org/officeDocument/2006/relationships/image" Target="../media/image273.jpg"/><Relationship Id="rId4" Type="http://schemas.openxmlformats.org/officeDocument/2006/relationships/image" Target="../media/image258.jpg"/><Relationship Id="rId9" Type="http://schemas.openxmlformats.org/officeDocument/2006/relationships/image" Target="../media/image263.jpg"/><Relationship Id="rId14" Type="http://schemas.openxmlformats.org/officeDocument/2006/relationships/image" Target="../media/image26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jpg"/><Relationship Id="rId3" Type="http://schemas.openxmlformats.org/officeDocument/2006/relationships/image" Target="../media/image275.jpg"/><Relationship Id="rId7" Type="http://schemas.openxmlformats.org/officeDocument/2006/relationships/image" Target="../media/image277.jpg"/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6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7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jpg"/><Relationship Id="rId7" Type="http://schemas.openxmlformats.org/officeDocument/2006/relationships/image" Target="../media/image24.jp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283.jpg"/><Relationship Id="rId4" Type="http://schemas.openxmlformats.org/officeDocument/2006/relationships/image" Target="../media/image2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jpg"/><Relationship Id="rId7" Type="http://schemas.openxmlformats.org/officeDocument/2006/relationships/image" Target="../media/image24.jpg"/><Relationship Id="rId2" Type="http://schemas.openxmlformats.org/officeDocument/2006/relationships/image" Target="../media/image28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287.jpg"/><Relationship Id="rId4" Type="http://schemas.openxmlformats.org/officeDocument/2006/relationships/image" Target="../media/image28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jpg"/><Relationship Id="rId13" Type="http://schemas.openxmlformats.org/officeDocument/2006/relationships/image" Target="../media/image299.png"/><Relationship Id="rId18" Type="http://schemas.openxmlformats.org/officeDocument/2006/relationships/image" Target="../media/image23.jpg"/><Relationship Id="rId3" Type="http://schemas.openxmlformats.org/officeDocument/2006/relationships/image" Target="../media/image289.png"/><Relationship Id="rId7" Type="http://schemas.openxmlformats.org/officeDocument/2006/relationships/image" Target="../media/image293.png"/><Relationship Id="rId12" Type="http://schemas.openxmlformats.org/officeDocument/2006/relationships/image" Target="../media/image298.jpg"/><Relationship Id="rId17" Type="http://schemas.openxmlformats.org/officeDocument/2006/relationships/image" Target="../media/image303.jpg"/><Relationship Id="rId2" Type="http://schemas.openxmlformats.org/officeDocument/2006/relationships/image" Target="../media/image288.jpg"/><Relationship Id="rId16" Type="http://schemas.openxmlformats.org/officeDocument/2006/relationships/image" Target="../media/image30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2.jpg"/><Relationship Id="rId11" Type="http://schemas.openxmlformats.org/officeDocument/2006/relationships/image" Target="../media/image297.png"/><Relationship Id="rId5" Type="http://schemas.openxmlformats.org/officeDocument/2006/relationships/image" Target="../media/image291.jpg"/><Relationship Id="rId15" Type="http://schemas.openxmlformats.org/officeDocument/2006/relationships/image" Target="../media/image301.jpg"/><Relationship Id="rId10" Type="http://schemas.openxmlformats.org/officeDocument/2006/relationships/image" Target="../media/image296.jpg"/><Relationship Id="rId19" Type="http://schemas.openxmlformats.org/officeDocument/2006/relationships/image" Target="../media/image24.jpg"/><Relationship Id="rId4" Type="http://schemas.openxmlformats.org/officeDocument/2006/relationships/image" Target="../media/image290.jpg"/><Relationship Id="rId9" Type="http://schemas.openxmlformats.org/officeDocument/2006/relationships/image" Target="../media/image295.jpg"/><Relationship Id="rId14" Type="http://schemas.openxmlformats.org/officeDocument/2006/relationships/image" Target="../media/image30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jpg"/><Relationship Id="rId13" Type="http://schemas.openxmlformats.org/officeDocument/2006/relationships/image" Target="../media/image23.jpg"/><Relationship Id="rId3" Type="http://schemas.openxmlformats.org/officeDocument/2006/relationships/image" Target="../media/image305.jpg"/><Relationship Id="rId7" Type="http://schemas.openxmlformats.org/officeDocument/2006/relationships/image" Target="../media/image309.jpg"/><Relationship Id="rId12" Type="http://schemas.openxmlformats.org/officeDocument/2006/relationships/image" Target="../media/image314.jpg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8.jpg"/><Relationship Id="rId11" Type="http://schemas.openxmlformats.org/officeDocument/2006/relationships/image" Target="../media/image313.jpg"/><Relationship Id="rId5" Type="http://schemas.openxmlformats.org/officeDocument/2006/relationships/image" Target="../media/image307.jpg"/><Relationship Id="rId10" Type="http://schemas.openxmlformats.org/officeDocument/2006/relationships/image" Target="../media/image312.jpg"/><Relationship Id="rId4" Type="http://schemas.openxmlformats.org/officeDocument/2006/relationships/image" Target="../media/image306.png"/><Relationship Id="rId9" Type="http://schemas.openxmlformats.org/officeDocument/2006/relationships/image" Target="../media/image311.jpg"/><Relationship Id="rId1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18" Type="http://schemas.openxmlformats.org/officeDocument/2006/relationships/image" Target="../media/image20.jpg"/><Relationship Id="rId3" Type="http://schemas.openxmlformats.org/officeDocument/2006/relationships/image" Target="../media/image5.jpg"/><Relationship Id="rId21" Type="http://schemas.openxmlformats.org/officeDocument/2006/relationships/image" Target="../media/image23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jpg"/><Relationship Id="rId2" Type="http://schemas.openxmlformats.org/officeDocument/2006/relationships/image" Target="../media/image4.png"/><Relationship Id="rId16" Type="http://schemas.openxmlformats.org/officeDocument/2006/relationships/image" Target="../media/image18.jpg"/><Relationship Id="rId20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19" Type="http://schemas.openxmlformats.org/officeDocument/2006/relationships/image" Target="../media/image21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Relationship Id="rId22" Type="http://schemas.openxmlformats.org/officeDocument/2006/relationships/image" Target="../media/image2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jpg"/><Relationship Id="rId13" Type="http://schemas.openxmlformats.org/officeDocument/2006/relationships/image" Target="../media/image326.jpg"/><Relationship Id="rId18" Type="http://schemas.openxmlformats.org/officeDocument/2006/relationships/image" Target="../media/image331.jpg"/><Relationship Id="rId26" Type="http://schemas.openxmlformats.org/officeDocument/2006/relationships/image" Target="../media/image23.jpg"/><Relationship Id="rId3" Type="http://schemas.openxmlformats.org/officeDocument/2006/relationships/image" Target="../media/image316.png"/><Relationship Id="rId21" Type="http://schemas.openxmlformats.org/officeDocument/2006/relationships/image" Target="../media/image334.jpg"/><Relationship Id="rId7" Type="http://schemas.openxmlformats.org/officeDocument/2006/relationships/image" Target="../media/image320.jpg"/><Relationship Id="rId12" Type="http://schemas.openxmlformats.org/officeDocument/2006/relationships/image" Target="../media/image325.jpg"/><Relationship Id="rId17" Type="http://schemas.openxmlformats.org/officeDocument/2006/relationships/image" Target="../media/image330.jpg"/><Relationship Id="rId25" Type="http://schemas.openxmlformats.org/officeDocument/2006/relationships/image" Target="../media/image338.jpg"/><Relationship Id="rId2" Type="http://schemas.openxmlformats.org/officeDocument/2006/relationships/image" Target="../media/image315.jpg"/><Relationship Id="rId16" Type="http://schemas.openxmlformats.org/officeDocument/2006/relationships/image" Target="../media/image329.jpg"/><Relationship Id="rId20" Type="http://schemas.openxmlformats.org/officeDocument/2006/relationships/image" Target="../media/image3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9.jpg"/><Relationship Id="rId11" Type="http://schemas.openxmlformats.org/officeDocument/2006/relationships/image" Target="../media/image324.jpg"/><Relationship Id="rId24" Type="http://schemas.openxmlformats.org/officeDocument/2006/relationships/image" Target="../media/image337.jpg"/><Relationship Id="rId5" Type="http://schemas.openxmlformats.org/officeDocument/2006/relationships/image" Target="../media/image318.jpg"/><Relationship Id="rId15" Type="http://schemas.openxmlformats.org/officeDocument/2006/relationships/image" Target="../media/image328.jpg"/><Relationship Id="rId23" Type="http://schemas.openxmlformats.org/officeDocument/2006/relationships/image" Target="../media/image336.jpg"/><Relationship Id="rId10" Type="http://schemas.openxmlformats.org/officeDocument/2006/relationships/image" Target="../media/image323.jpg"/><Relationship Id="rId19" Type="http://schemas.openxmlformats.org/officeDocument/2006/relationships/image" Target="../media/image332.jpg"/><Relationship Id="rId4" Type="http://schemas.openxmlformats.org/officeDocument/2006/relationships/image" Target="../media/image317.jpg"/><Relationship Id="rId9" Type="http://schemas.openxmlformats.org/officeDocument/2006/relationships/image" Target="../media/image322.jpg"/><Relationship Id="rId14" Type="http://schemas.openxmlformats.org/officeDocument/2006/relationships/image" Target="../media/image327.jpg"/><Relationship Id="rId22" Type="http://schemas.openxmlformats.org/officeDocument/2006/relationships/image" Target="../media/image335.jpg"/><Relationship Id="rId27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jpg"/><Relationship Id="rId13" Type="http://schemas.openxmlformats.org/officeDocument/2006/relationships/image" Target="../media/image350.jpg"/><Relationship Id="rId18" Type="http://schemas.openxmlformats.org/officeDocument/2006/relationships/image" Target="../media/image355.jpg"/><Relationship Id="rId3" Type="http://schemas.openxmlformats.org/officeDocument/2006/relationships/image" Target="../media/image340.jpg"/><Relationship Id="rId7" Type="http://schemas.openxmlformats.org/officeDocument/2006/relationships/image" Target="../media/image344.jpg"/><Relationship Id="rId12" Type="http://schemas.openxmlformats.org/officeDocument/2006/relationships/image" Target="../media/image349.jpg"/><Relationship Id="rId17" Type="http://schemas.openxmlformats.org/officeDocument/2006/relationships/image" Target="../media/image354.jpg"/><Relationship Id="rId2" Type="http://schemas.openxmlformats.org/officeDocument/2006/relationships/image" Target="../media/image339.jpg"/><Relationship Id="rId16" Type="http://schemas.openxmlformats.org/officeDocument/2006/relationships/image" Target="../media/image353.jpg"/><Relationship Id="rId20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3.jpg"/><Relationship Id="rId11" Type="http://schemas.openxmlformats.org/officeDocument/2006/relationships/image" Target="../media/image348.jpg"/><Relationship Id="rId5" Type="http://schemas.openxmlformats.org/officeDocument/2006/relationships/image" Target="../media/image342.jpg"/><Relationship Id="rId15" Type="http://schemas.openxmlformats.org/officeDocument/2006/relationships/image" Target="../media/image352.jpg"/><Relationship Id="rId10" Type="http://schemas.openxmlformats.org/officeDocument/2006/relationships/image" Target="../media/image347.jpg"/><Relationship Id="rId19" Type="http://schemas.openxmlformats.org/officeDocument/2006/relationships/image" Target="../media/image23.jpg"/><Relationship Id="rId4" Type="http://schemas.openxmlformats.org/officeDocument/2006/relationships/image" Target="../media/image341.jpg"/><Relationship Id="rId9" Type="http://schemas.openxmlformats.org/officeDocument/2006/relationships/image" Target="../media/image346.jpg"/><Relationship Id="rId14" Type="http://schemas.openxmlformats.org/officeDocument/2006/relationships/image" Target="../media/image351.jp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1.jpg"/><Relationship Id="rId21" Type="http://schemas.openxmlformats.org/officeDocument/2006/relationships/image" Target="../media/image375.jpg"/><Relationship Id="rId42" Type="http://schemas.openxmlformats.org/officeDocument/2006/relationships/image" Target="../media/image396.jpg"/><Relationship Id="rId47" Type="http://schemas.openxmlformats.org/officeDocument/2006/relationships/image" Target="../media/image401.jpg"/><Relationship Id="rId63" Type="http://schemas.openxmlformats.org/officeDocument/2006/relationships/image" Target="../media/image417.jpg"/><Relationship Id="rId68" Type="http://schemas.openxmlformats.org/officeDocument/2006/relationships/image" Target="../media/image422.jpg"/><Relationship Id="rId84" Type="http://schemas.openxmlformats.org/officeDocument/2006/relationships/image" Target="../media/image438.jpg"/><Relationship Id="rId89" Type="http://schemas.openxmlformats.org/officeDocument/2006/relationships/image" Target="../media/image443.jpg"/><Relationship Id="rId112" Type="http://schemas.openxmlformats.org/officeDocument/2006/relationships/image" Target="../media/image466.jpg"/><Relationship Id="rId16" Type="http://schemas.openxmlformats.org/officeDocument/2006/relationships/image" Target="../media/image370.jpg"/><Relationship Id="rId107" Type="http://schemas.openxmlformats.org/officeDocument/2006/relationships/image" Target="../media/image461.jpg"/><Relationship Id="rId11" Type="http://schemas.openxmlformats.org/officeDocument/2006/relationships/image" Target="../media/image365.jpg"/><Relationship Id="rId32" Type="http://schemas.openxmlformats.org/officeDocument/2006/relationships/image" Target="../media/image386.jpg"/><Relationship Id="rId37" Type="http://schemas.openxmlformats.org/officeDocument/2006/relationships/image" Target="../media/image391.jpg"/><Relationship Id="rId53" Type="http://schemas.openxmlformats.org/officeDocument/2006/relationships/image" Target="../media/image407.jpg"/><Relationship Id="rId58" Type="http://schemas.openxmlformats.org/officeDocument/2006/relationships/image" Target="../media/image412.jpg"/><Relationship Id="rId74" Type="http://schemas.openxmlformats.org/officeDocument/2006/relationships/image" Target="../media/image428.jpg"/><Relationship Id="rId79" Type="http://schemas.openxmlformats.org/officeDocument/2006/relationships/image" Target="../media/image433.jpg"/><Relationship Id="rId102" Type="http://schemas.openxmlformats.org/officeDocument/2006/relationships/image" Target="../media/image456.jpg"/><Relationship Id="rId123" Type="http://schemas.openxmlformats.org/officeDocument/2006/relationships/image" Target="../media/image477.jpg"/><Relationship Id="rId128" Type="http://schemas.openxmlformats.org/officeDocument/2006/relationships/image" Target="../media/image482.jpg"/><Relationship Id="rId5" Type="http://schemas.openxmlformats.org/officeDocument/2006/relationships/image" Target="../media/image359.jpg"/><Relationship Id="rId90" Type="http://schemas.openxmlformats.org/officeDocument/2006/relationships/image" Target="../media/image444.jpg"/><Relationship Id="rId95" Type="http://schemas.openxmlformats.org/officeDocument/2006/relationships/image" Target="../media/image449.jpg"/><Relationship Id="rId22" Type="http://schemas.openxmlformats.org/officeDocument/2006/relationships/image" Target="../media/image376.jpg"/><Relationship Id="rId27" Type="http://schemas.openxmlformats.org/officeDocument/2006/relationships/image" Target="../media/image381.jpg"/><Relationship Id="rId43" Type="http://schemas.openxmlformats.org/officeDocument/2006/relationships/image" Target="../media/image397.jpg"/><Relationship Id="rId48" Type="http://schemas.openxmlformats.org/officeDocument/2006/relationships/image" Target="../media/image402.jpg"/><Relationship Id="rId64" Type="http://schemas.openxmlformats.org/officeDocument/2006/relationships/image" Target="../media/image418.jpg"/><Relationship Id="rId69" Type="http://schemas.openxmlformats.org/officeDocument/2006/relationships/image" Target="../media/image423.jpg"/><Relationship Id="rId113" Type="http://schemas.openxmlformats.org/officeDocument/2006/relationships/image" Target="../media/image467.jpg"/><Relationship Id="rId118" Type="http://schemas.openxmlformats.org/officeDocument/2006/relationships/image" Target="../media/image472.jpg"/><Relationship Id="rId80" Type="http://schemas.openxmlformats.org/officeDocument/2006/relationships/image" Target="../media/image434.jpg"/><Relationship Id="rId85" Type="http://schemas.openxmlformats.org/officeDocument/2006/relationships/image" Target="../media/image439.jpg"/><Relationship Id="rId12" Type="http://schemas.openxmlformats.org/officeDocument/2006/relationships/image" Target="../media/image366.jpg"/><Relationship Id="rId17" Type="http://schemas.openxmlformats.org/officeDocument/2006/relationships/image" Target="../media/image371.jpg"/><Relationship Id="rId33" Type="http://schemas.openxmlformats.org/officeDocument/2006/relationships/image" Target="../media/image387.jpg"/><Relationship Id="rId38" Type="http://schemas.openxmlformats.org/officeDocument/2006/relationships/image" Target="../media/image392.jpg"/><Relationship Id="rId59" Type="http://schemas.openxmlformats.org/officeDocument/2006/relationships/image" Target="../media/image413.jpg"/><Relationship Id="rId103" Type="http://schemas.openxmlformats.org/officeDocument/2006/relationships/image" Target="../media/image457.jpg"/><Relationship Id="rId108" Type="http://schemas.openxmlformats.org/officeDocument/2006/relationships/image" Target="../media/image462.jpg"/><Relationship Id="rId124" Type="http://schemas.openxmlformats.org/officeDocument/2006/relationships/image" Target="../media/image478.jpg"/><Relationship Id="rId129" Type="http://schemas.openxmlformats.org/officeDocument/2006/relationships/image" Target="../media/image483.jpg"/><Relationship Id="rId54" Type="http://schemas.openxmlformats.org/officeDocument/2006/relationships/image" Target="../media/image408.jpg"/><Relationship Id="rId70" Type="http://schemas.openxmlformats.org/officeDocument/2006/relationships/image" Target="../media/image424.jpg"/><Relationship Id="rId75" Type="http://schemas.openxmlformats.org/officeDocument/2006/relationships/image" Target="../media/image429.jpg"/><Relationship Id="rId91" Type="http://schemas.openxmlformats.org/officeDocument/2006/relationships/image" Target="../media/image445.jpg"/><Relationship Id="rId96" Type="http://schemas.openxmlformats.org/officeDocument/2006/relationships/image" Target="../media/image45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0.jpg"/><Relationship Id="rId23" Type="http://schemas.openxmlformats.org/officeDocument/2006/relationships/image" Target="../media/image377.jpg"/><Relationship Id="rId28" Type="http://schemas.openxmlformats.org/officeDocument/2006/relationships/image" Target="../media/image382.jpg"/><Relationship Id="rId49" Type="http://schemas.openxmlformats.org/officeDocument/2006/relationships/image" Target="../media/image403.jpg"/><Relationship Id="rId114" Type="http://schemas.openxmlformats.org/officeDocument/2006/relationships/image" Target="../media/image468.jpg"/><Relationship Id="rId119" Type="http://schemas.openxmlformats.org/officeDocument/2006/relationships/image" Target="../media/image473.jpg"/><Relationship Id="rId44" Type="http://schemas.openxmlformats.org/officeDocument/2006/relationships/image" Target="../media/image398.jpg"/><Relationship Id="rId60" Type="http://schemas.openxmlformats.org/officeDocument/2006/relationships/image" Target="../media/image414.jpg"/><Relationship Id="rId65" Type="http://schemas.openxmlformats.org/officeDocument/2006/relationships/image" Target="../media/image419.jpg"/><Relationship Id="rId81" Type="http://schemas.openxmlformats.org/officeDocument/2006/relationships/image" Target="../media/image435.jpg"/><Relationship Id="rId86" Type="http://schemas.openxmlformats.org/officeDocument/2006/relationships/image" Target="../media/image440.jpg"/><Relationship Id="rId130" Type="http://schemas.openxmlformats.org/officeDocument/2006/relationships/image" Target="../media/image484.jpg"/><Relationship Id="rId13" Type="http://schemas.openxmlformats.org/officeDocument/2006/relationships/image" Target="../media/image367.jpg"/><Relationship Id="rId18" Type="http://schemas.openxmlformats.org/officeDocument/2006/relationships/image" Target="../media/image372.jpg"/><Relationship Id="rId39" Type="http://schemas.openxmlformats.org/officeDocument/2006/relationships/image" Target="../media/image393.jpg"/><Relationship Id="rId109" Type="http://schemas.openxmlformats.org/officeDocument/2006/relationships/image" Target="../media/image463.jpg"/><Relationship Id="rId34" Type="http://schemas.openxmlformats.org/officeDocument/2006/relationships/image" Target="../media/image388.jpg"/><Relationship Id="rId50" Type="http://schemas.openxmlformats.org/officeDocument/2006/relationships/image" Target="../media/image404.jpg"/><Relationship Id="rId55" Type="http://schemas.openxmlformats.org/officeDocument/2006/relationships/image" Target="../media/image409.jpg"/><Relationship Id="rId76" Type="http://schemas.openxmlformats.org/officeDocument/2006/relationships/image" Target="../media/image430.jpg"/><Relationship Id="rId97" Type="http://schemas.openxmlformats.org/officeDocument/2006/relationships/image" Target="../media/image451.jpg"/><Relationship Id="rId104" Type="http://schemas.openxmlformats.org/officeDocument/2006/relationships/image" Target="../media/image458.jpg"/><Relationship Id="rId120" Type="http://schemas.openxmlformats.org/officeDocument/2006/relationships/image" Target="../media/image474.jpg"/><Relationship Id="rId125" Type="http://schemas.openxmlformats.org/officeDocument/2006/relationships/image" Target="../media/image479.jpg"/><Relationship Id="rId7" Type="http://schemas.openxmlformats.org/officeDocument/2006/relationships/image" Target="../media/image361.jpg"/><Relationship Id="rId71" Type="http://schemas.openxmlformats.org/officeDocument/2006/relationships/image" Target="../media/image425.jpg"/><Relationship Id="rId92" Type="http://schemas.openxmlformats.org/officeDocument/2006/relationships/image" Target="../media/image446.jpg"/><Relationship Id="rId2" Type="http://schemas.openxmlformats.org/officeDocument/2006/relationships/image" Target="../media/image356.jpg"/><Relationship Id="rId29" Type="http://schemas.openxmlformats.org/officeDocument/2006/relationships/image" Target="../media/image383.jpg"/><Relationship Id="rId24" Type="http://schemas.openxmlformats.org/officeDocument/2006/relationships/image" Target="../media/image378.jpg"/><Relationship Id="rId40" Type="http://schemas.openxmlformats.org/officeDocument/2006/relationships/image" Target="../media/image394.jpg"/><Relationship Id="rId45" Type="http://schemas.openxmlformats.org/officeDocument/2006/relationships/image" Target="../media/image399.jpg"/><Relationship Id="rId66" Type="http://schemas.openxmlformats.org/officeDocument/2006/relationships/image" Target="../media/image420.jpg"/><Relationship Id="rId87" Type="http://schemas.openxmlformats.org/officeDocument/2006/relationships/image" Target="../media/image441.jpg"/><Relationship Id="rId110" Type="http://schemas.openxmlformats.org/officeDocument/2006/relationships/image" Target="../media/image464.jpg"/><Relationship Id="rId115" Type="http://schemas.openxmlformats.org/officeDocument/2006/relationships/image" Target="../media/image469.jpg"/><Relationship Id="rId131" Type="http://schemas.openxmlformats.org/officeDocument/2006/relationships/image" Target="../media/image23.jpg"/><Relationship Id="rId61" Type="http://schemas.openxmlformats.org/officeDocument/2006/relationships/image" Target="../media/image415.jpg"/><Relationship Id="rId82" Type="http://schemas.openxmlformats.org/officeDocument/2006/relationships/image" Target="../media/image436.jpg"/><Relationship Id="rId19" Type="http://schemas.openxmlformats.org/officeDocument/2006/relationships/image" Target="../media/image373.jpg"/><Relationship Id="rId14" Type="http://schemas.openxmlformats.org/officeDocument/2006/relationships/image" Target="../media/image368.jpg"/><Relationship Id="rId30" Type="http://schemas.openxmlformats.org/officeDocument/2006/relationships/image" Target="../media/image384.jpg"/><Relationship Id="rId35" Type="http://schemas.openxmlformats.org/officeDocument/2006/relationships/image" Target="../media/image389.jpg"/><Relationship Id="rId56" Type="http://schemas.openxmlformats.org/officeDocument/2006/relationships/image" Target="../media/image410.jpg"/><Relationship Id="rId77" Type="http://schemas.openxmlformats.org/officeDocument/2006/relationships/image" Target="../media/image431.jpg"/><Relationship Id="rId100" Type="http://schemas.openxmlformats.org/officeDocument/2006/relationships/image" Target="../media/image454.jpg"/><Relationship Id="rId105" Type="http://schemas.openxmlformats.org/officeDocument/2006/relationships/image" Target="../media/image459.jpg"/><Relationship Id="rId126" Type="http://schemas.openxmlformats.org/officeDocument/2006/relationships/image" Target="../media/image480.jpg"/><Relationship Id="rId8" Type="http://schemas.openxmlformats.org/officeDocument/2006/relationships/image" Target="../media/image362.jpg"/><Relationship Id="rId51" Type="http://schemas.openxmlformats.org/officeDocument/2006/relationships/image" Target="../media/image405.jpg"/><Relationship Id="rId72" Type="http://schemas.openxmlformats.org/officeDocument/2006/relationships/image" Target="../media/image426.jpg"/><Relationship Id="rId93" Type="http://schemas.openxmlformats.org/officeDocument/2006/relationships/image" Target="../media/image447.jpg"/><Relationship Id="rId98" Type="http://schemas.openxmlformats.org/officeDocument/2006/relationships/image" Target="../media/image452.jpg"/><Relationship Id="rId121" Type="http://schemas.openxmlformats.org/officeDocument/2006/relationships/image" Target="../media/image475.jpg"/><Relationship Id="rId3" Type="http://schemas.openxmlformats.org/officeDocument/2006/relationships/image" Target="../media/image357.png"/><Relationship Id="rId25" Type="http://schemas.openxmlformats.org/officeDocument/2006/relationships/image" Target="../media/image379.jpg"/><Relationship Id="rId46" Type="http://schemas.openxmlformats.org/officeDocument/2006/relationships/image" Target="../media/image400.jpg"/><Relationship Id="rId67" Type="http://schemas.openxmlformats.org/officeDocument/2006/relationships/image" Target="../media/image421.jpg"/><Relationship Id="rId116" Type="http://schemas.openxmlformats.org/officeDocument/2006/relationships/image" Target="../media/image470.jpg"/><Relationship Id="rId20" Type="http://schemas.openxmlformats.org/officeDocument/2006/relationships/image" Target="../media/image374.jpg"/><Relationship Id="rId41" Type="http://schemas.openxmlformats.org/officeDocument/2006/relationships/image" Target="../media/image395.jpg"/><Relationship Id="rId62" Type="http://schemas.openxmlformats.org/officeDocument/2006/relationships/image" Target="../media/image416.jpg"/><Relationship Id="rId83" Type="http://schemas.openxmlformats.org/officeDocument/2006/relationships/image" Target="../media/image437.jpg"/><Relationship Id="rId88" Type="http://schemas.openxmlformats.org/officeDocument/2006/relationships/image" Target="../media/image442.jpg"/><Relationship Id="rId111" Type="http://schemas.openxmlformats.org/officeDocument/2006/relationships/image" Target="../media/image465.jpg"/><Relationship Id="rId132" Type="http://schemas.openxmlformats.org/officeDocument/2006/relationships/image" Target="../media/image24.jpg"/><Relationship Id="rId15" Type="http://schemas.openxmlformats.org/officeDocument/2006/relationships/image" Target="../media/image369.jpg"/><Relationship Id="rId36" Type="http://schemas.openxmlformats.org/officeDocument/2006/relationships/image" Target="../media/image390.jpg"/><Relationship Id="rId57" Type="http://schemas.openxmlformats.org/officeDocument/2006/relationships/image" Target="../media/image411.jpg"/><Relationship Id="rId106" Type="http://schemas.openxmlformats.org/officeDocument/2006/relationships/image" Target="../media/image460.jpg"/><Relationship Id="rId127" Type="http://schemas.openxmlformats.org/officeDocument/2006/relationships/image" Target="../media/image481.jpg"/><Relationship Id="rId10" Type="http://schemas.openxmlformats.org/officeDocument/2006/relationships/image" Target="../media/image364.jpg"/><Relationship Id="rId31" Type="http://schemas.openxmlformats.org/officeDocument/2006/relationships/image" Target="../media/image385.jpg"/><Relationship Id="rId52" Type="http://schemas.openxmlformats.org/officeDocument/2006/relationships/image" Target="../media/image406.jpg"/><Relationship Id="rId73" Type="http://schemas.openxmlformats.org/officeDocument/2006/relationships/image" Target="../media/image427.jpg"/><Relationship Id="rId78" Type="http://schemas.openxmlformats.org/officeDocument/2006/relationships/image" Target="../media/image432.jpg"/><Relationship Id="rId94" Type="http://schemas.openxmlformats.org/officeDocument/2006/relationships/image" Target="../media/image448.jpg"/><Relationship Id="rId99" Type="http://schemas.openxmlformats.org/officeDocument/2006/relationships/image" Target="../media/image453.jpg"/><Relationship Id="rId101" Type="http://schemas.openxmlformats.org/officeDocument/2006/relationships/image" Target="../media/image455.jpg"/><Relationship Id="rId122" Type="http://schemas.openxmlformats.org/officeDocument/2006/relationships/image" Target="../media/image476.jpg"/><Relationship Id="rId4" Type="http://schemas.openxmlformats.org/officeDocument/2006/relationships/image" Target="../media/image358.jpg"/><Relationship Id="rId9" Type="http://schemas.openxmlformats.org/officeDocument/2006/relationships/image" Target="../media/image363.jpg"/><Relationship Id="rId26" Type="http://schemas.openxmlformats.org/officeDocument/2006/relationships/image" Target="../media/image38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6.jpg"/><Relationship Id="rId7" Type="http://schemas.openxmlformats.org/officeDocument/2006/relationships/image" Target="../media/image24.jpg"/><Relationship Id="rId2" Type="http://schemas.openxmlformats.org/officeDocument/2006/relationships/image" Target="../media/image4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488.jpg"/><Relationship Id="rId4" Type="http://schemas.openxmlformats.org/officeDocument/2006/relationships/image" Target="../media/image4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.jpg"/><Relationship Id="rId3" Type="http://schemas.openxmlformats.org/officeDocument/2006/relationships/image" Target="../media/image490.png"/><Relationship Id="rId7" Type="http://schemas.openxmlformats.org/officeDocument/2006/relationships/image" Target="../media/image494.jpg"/><Relationship Id="rId2" Type="http://schemas.openxmlformats.org/officeDocument/2006/relationships/image" Target="../media/image48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3.png"/><Relationship Id="rId5" Type="http://schemas.openxmlformats.org/officeDocument/2006/relationships/image" Target="../media/image492.jpg"/><Relationship Id="rId10" Type="http://schemas.openxmlformats.org/officeDocument/2006/relationships/image" Target="../media/image24.jpg"/><Relationship Id="rId4" Type="http://schemas.openxmlformats.org/officeDocument/2006/relationships/image" Target="../media/image491.jpg"/><Relationship Id="rId9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2.jpg"/><Relationship Id="rId3" Type="http://schemas.openxmlformats.org/officeDocument/2006/relationships/image" Target="../media/image497.jpg"/><Relationship Id="rId7" Type="http://schemas.openxmlformats.org/officeDocument/2006/relationships/image" Target="../media/image501.jpg"/><Relationship Id="rId2" Type="http://schemas.openxmlformats.org/officeDocument/2006/relationships/image" Target="../media/image49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0.png"/><Relationship Id="rId5" Type="http://schemas.openxmlformats.org/officeDocument/2006/relationships/image" Target="../media/image499.png"/><Relationship Id="rId4" Type="http://schemas.openxmlformats.org/officeDocument/2006/relationships/image" Target="../media/image498.jpg"/><Relationship Id="rId9" Type="http://schemas.openxmlformats.org/officeDocument/2006/relationships/image" Target="../media/image503.jp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28.png"/><Relationship Id="rId21" Type="http://schemas.openxmlformats.org/officeDocument/2006/relationships/image" Target="../media/image523.jpg"/><Relationship Id="rId42" Type="http://schemas.openxmlformats.org/officeDocument/2006/relationships/image" Target="../media/image544.jpg"/><Relationship Id="rId47" Type="http://schemas.openxmlformats.org/officeDocument/2006/relationships/image" Target="../media/image549.jpg"/><Relationship Id="rId63" Type="http://schemas.openxmlformats.org/officeDocument/2006/relationships/image" Target="../media/image565.jpg"/><Relationship Id="rId68" Type="http://schemas.openxmlformats.org/officeDocument/2006/relationships/image" Target="../media/image570.jpg"/><Relationship Id="rId84" Type="http://schemas.openxmlformats.org/officeDocument/2006/relationships/image" Target="../media/image586.jpg"/><Relationship Id="rId89" Type="http://schemas.openxmlformats.org/officeDocument/2006/relationships/image" Target="../media/image591.jpg"/><Relationship Id="rId16" Type="http://schemas.openxmlformats.org/officeDocument/2006/relationships/image" Target="../media/image518.jpg"/><Relationship Id="rId11" Type="http://schemas.openxmlformats.org/officeDocument/2006/relationships/image" Target="../media/image513.jpg"/><Relationship Id="rId32" Type="http://schemas.openxmlformats.org/officeDocument/2006/relationships/image" Target="../media/image534.jpg"/><Relationship Id="rId37" Type="http://schemas.openxmlformats.org/officeDocument/2006/relationships/image" Target="../media/image539.jpg"/><Relationship Id="rId53" Type="http://schemas.openxmlformats.org/officeDocument/2006/relationships/image" Target="../media/image555.jpg"/><Relationship Id="rId58" Type="http://schemas.openxmlformats.org/officeDocument/2006/relationships/image" Target="../media/image560.jpg"/><Relationship Id="rId74" Type="http://schemas.openxmlformats.org/officeDocument/2006/relationships/image" Target="../media/image576.jpg"/><Relationship Id="rId79" Type="http://schemas.openxmlformats.org/officeDocument/2006/relationships/image" Target="../media/image581.jpg"/><Relationship Id="rId5" Type="http://schemas.openxmlformats.org/officeDocument/2006/relationships/image" Target="../media/image507.jpg"/><Relationship Id="rId90" Type="http://schemas.openxmlformats.org/officeDocument/2006/relationships/image" Target="../media/image592.jpg"/><Relationship Id="rId95" Type="http://schemas.openxmlformats.org/officeDocument/2006/relationships/image" Target="../media/image597.jpg"/><Relationship Id="rId22" Type="http://schemas.openxmlformats.org/officeDocument/2006/relationships/image" Target="../media/image524.jpg"/><Relationship Id="rId27" Type="http://schemas.openxmlformats.org/officeDocument/2006/relationships/image" Target="../media/image529.jpg"/><Relationship Id="rId43" Type="http://schemas.openxmlformats.org/officeDocument/2006/relationships/image" Target="../media/image545.jpg"/><Relationship Id="rId48" Type="http://schemas.openxmlformats.org/officeDocument/2006/relationships/image" Target="../media/image550.jpg"/><Relationship Id="rId64" Type="http://schemas.openxmlformats.org/officeDocument/2006/relationships/image" Target="../media/image566.jpg"/><Relationship Id="rId69" Type="http://schemas.openxmlformats.org/officeDocument/2006/relationships/image" Target="../media/image571.jpg"/><Relationship Id="rId80" Type="http://schemas.openxmlformats.org/officeDocument/2006/relationships/image" Target="../media/image582.jpg"/><Relationship Id="rId85" Type="http://schemas.openxmlformats.org/officeDocument/2006/relationships/image" Target="../media/image587.jpg"/><Relationship Id="rId3" Type="http://schemas.openxmlformats.org/officeDocument/2006/relationships/image" Target="../media/image505.jpg"/><Relationship Id="rId12" Type="http://schemas.openxmlformats.org/officeDocument/2006/relationships/image" Target="../media/image514.jpg"/><Relationship Id="rId17" Type="http://schemas.openxmlformats.org/officeDocument/2006/relationships/image" Target="../media/image519.jpg"/><Relationship Id="rId25" Type="http://schemas.openxmlformats.org/officeDocument/2006/relationships/image" Target="../media/image527.jpg"/><Relationship Id="rId33" Type="http://schemas.openxmlformats.org/officeDocument/2006/relationships/image" Target="../media/image535.jpg"/><Relationship Id="rId38" Type="http://schemas.openxmlformats.org/officeDocument/2006/relationships/image" Target="../media/image540.jpg"/><Relationship Id="rId46" Type="http://schemas.openxmlformats.org/officeDocument/2006/relationships/image" Target="../media/image548.jpg"/><Relationship Id="rId59" Type="http://schemas.openxmlformats.org/officeDocument/2006/relationships/image" Target="../media/image561.jpg"/><Relationship Id="rId67" Type="http://schemas.openxmlformats.org/officeDocument/2006/relationships/image" Target="../media/image569.jpg"/><Relationship Id="rId20" Type="http://schemas.openxmlformats.org/officeDocument/2006/relationships/image" Target="../media/image522.jpg"/><Relationship Id="rId41" Type="http://schemas.openxmlformats.org/officeDocument/2006/relationships/image" Target="../media/image543.jpg"/><Relationship Id="rId54" Type="http://schemas.openxmlformats.org/officeDocument/2006/relationships/image" Target="../media/image556.jpg"/><Relationship Id="rId62" Type="http://schemas.openxmlformats.org/officeDocument/2006/relationships/image" Target="../media/image564.jpg"/><Relationship Id="rId70" Type="http://schemas.openxmlformats.org/officeDocument/2006/relationships/image" Target="../media/image572.jpg"/><Relationship Id="rId75" Type="http://schemas.openxmlformats.org/officeDocument/2006/relationships/image" Target="../media/image577.jpg"/><Relationship Id="rId83" Type="http://schemas.openxmlformats.org/officeDocument/2006/relationships/image" Target="../media/image585.png"/><Relationship Id="rId88" Type="http://schemas.openxmlformats.org/officeDocument/2006/relationships/image" Target="../media/image590.jpg"/><Relationship Id="rId91" Type="http://schemas.openxmlformats.org/officeDocument/2006/relationships/image" Target="../media/image593.jpg"/><Relationship Id="rId96" Type="http://schemas.openxmlformats.org/officeDocument/2006/relationships/image" Target="../media/image59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8.jpg"/><Relationship Id="rId15" Type="http://schemas.openxmlformats.org/officeDocument/2006/relationships/image" Target="../media/image517.jpg"/><Relationship Id="rId23" Type="http://schemas.openxmlformats.org/officeDocument/2006/relationships/image" Target="../media/image525.jpg"/><Relationship Id="rId28" Type="http://schemas.openxmlformats.org/officeDocument/2006/relationships/image" Target="../media/image530.jpg"/><Relationship Id="rId36" Type="http://schemas.openxmlformats.org/officeDocument/2006/relationships/image" Target="../media/image538.jpg"/><Relationship Id="rId49" Type="http://schemas.openxmlformats.org/officeDocument/2006/relationships/image" Target="../media/image551.jpg"/><Relationship Id="rId57" Type="http://schemas.openxmlformats.org/officeDocument/2006/relationships/image" Target="../media/image559.jpg"/><Relationship Id="rId10" Type="http://schemas.openxmlformats.org/officeDocument/2006/relationships/image" Target="../media/image512.jpg"/><Relationship Id="rId31" Type="http://schemas.openxmlformats.org/officeDocument/2006/relationships/image" Target="../media/image533.jpg"/><Relationship Id="rId44" Type="http://schemas.openxmlformats.org/officeDocument/2006/relationships/image" Target="../media/image546.jpg"/><Relationship Id="rId52" Type="http://schemas.openxmlformats.org/officeDocument/2006/relationships/image" Target="../media/image554.jpg"/><Relationship Id="rId60" Type="http://schemas.openxmlformats.org/officeDocument/2006/relationships/image" Target="../media/image562.jpg"/><Relationship Id="rId65" Type="http://schemas.openxmlformats.org/officeDocument/2006/relationships/image" Target="../media/image567.jpg"/><Relationship Id="rId73" Type="http://schemas.openxmlformats.org/officeDocument/2006/relationships/image" Target="../media/image575.jpg"/><Relationship Id="rId78" Type="http://schemas.openxmlformats.org/officeDocument/2006/relationships/image" Target="../media/image580.jpg"/><Relationship Id="rId81" Type="http://schemas.openxmlformats.org/officeDocument/2006/relationships/image" Target="../media/image583.jpg"/><Relationship Id="rId86" Type="http://schemas.openxmlformats.org/officeDocument/2006/relationships/image" Target="../media/image588.jpg"/><Relationship Id="rId94" Type="http://schemas.openxmlformats.org/officeDocument/2006/relationships/image" Target="../media/image596.jpg"/><Relationship Id="rId4" Type="http://schemas.openxmlformats.org/officeDocument/2006/relationships/image" Target="../media/image506.png"/><Relationship Id="rId9" Type="http://schemas.openxmlformats.org/officeDocument/2006/relationships/image" Target="../media/image511.jpg"/><Relationship Id="rId13" Type="http://schemas.openxmlformats.org/officeDocument/2006/relationships/image" Target="../media/image515.jpg"/><Relationship Id="rId18" Type="http://schemas.openxmlformats.org/officeDocument/2006/relationships/image" Target="../media/image520.jpg"/><Relationship Id="rId39" Type="http://schemas.openxmlformats.org/officeDocument/2006/relationships/image" Target="../media/image541.jpg"/><Relationship Id="rId34" Type="http://schemas.openxmlformats.org/officeDocument/2006/relationships/image" Target="../media/image536.jpg"/><Relationship Id="rId50" Type="http://schemas.openxmlformats.org/officeDocument/2006/relationships/image" Target="../media/image552.jpg"/><Relationship Id="rId55" Type="http://schemas.openxmlformats.org/officeDocument/2006/relationships/image" Target="../media/image557.jpg"/><Relationship Id="rId76" Type="http://schemas.openxmlformats.org/officeDocument/2006/relationships/image" Target="../media/image578.jpg"/><Relationship Id="rId97" Type="http://schemas.openxmlformats.org/officeDocument/2006/relationships/image" Target="../media/image23.jpg"/><Relationship Id="rId7" Type="http://schemas.openxmlformats.org/officeDocument/2006/relationships/image" Target="../media/image509.jpg"/><Relationship Id="rId71" Type="http://schemas.openxmlformats.org/officeDocument/2006/relationships/image" Target="../media/image573.jpg"/><Relationship Id="rId92" Type="http://schemas.openxmlformats.org/officeDocument/2006/relationships/image" Target="../media/image594.jpg"/><Relationship Id="rId2" Type="http://schemas.openxmlformats.org/officeDocument/2006/relationships/image" Target="../media/image504.jpg"/><Relationship Id="rId29" Type="http://schemas.openxmlformats.org/officeDocument/2006/relationships/image" Target="../media/image531.jpg"/><Relationship Id="rId24" Type="http://schemas.openxmlformats.org/officeDocument/2006/relationships/image" Target="../media/image526.jpg"/><Relationship Id="rId40" Type="http://schemas.openxmlformats.org/officeDocument/2006/relationships/image" Target="../media/image542.jpg"/><Relationship Id="rId45" Type="http://schemas.openxmlformats.org/officeDocument/2006/relationships/image" Target="../media/image547.jpg"/><Relationship Id="rId66" Type="http://schemas.openxmlformats.org/officeDocument/2006/relationships/image" Target="../media/image568.jpg"/><Relationship Id="rId87" Type="http://schemas.openxmlformats.org/officeDocument/2006/relationships/image" Target="../media/image589.jpg"/><Relationship Id="rId61" Type="http://schemas.openxmlformats.org/officeDocument/2006/relationships/image" Target="../media/image563.jpg"/><Relationship Id="rId82" Type="http://schemas.openxmlformats.org/officeDocument/2006/relationships/image" Target="../media/image584.jpg"/><Relationship Id="rId19" Type="http://schemas.openxmlformats.org/officeDocument/2006/relationships/image" Target="../media/image521.jpg"/><Relationship Id="rId14" Type="http://schemas.openxmlformats.org/officeDocument/2006/relationships/image" Target="../media/image516.jpg"/><Relationship Id="rId30" Type="http://schemas.openxmlformats.org/officeDocument/2006/relationships/image" Target="../media/image532.jpg"/><Relationship Id="rId35" Type="http://schemas.openxmlformats.org/officeDocument/2006/relationships/image" Target="../media/image537.jpg"/><Relationship Id="rId56" Type="http://schemas.openxmlformats.org/officeDocument/2006/relationships/image" Target="../media/image558.jpg"/><Relationship Id="rId77" Type="http://schemas.openxmlformats.org/officeDocument/2006/relationships/image" Target="../media/image579.jpg"/><Relationship Id="rId8" Type="http://schemas.openxmlformats.org/officeDocument/2006/relationships/image" Target="../media/image510.jpg"/><Relationship Id="rId51" Type="http://schemas.openxmlformats.org/officeDocument/2006/relationships/image" Target="../media/image553.jpg"/><Relationship Id="rId72" Type="http://schemas.openxmlformats.org/officeDocument/2006/relationships/image" Target="../media/image574.jpg"/><Relationship Id="rId93" Type="http://schemas.openxmlformats.org/officeDocument/2006/relationships/image" Target="../media/image595.jpg"/><Relationship Id="rId98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0.jpg"/><Relationship Id="rId18" Type="http://schemas.openxmlformats.org/officeDocument/2006/relationships/image" Target="../media/image615.jpg"/><Relationship Id="rId26" Type="http://schemas.openxmlformats.org/officeDocument/2006/relationships/image" Target="../media/image623.jpg"/><Relationship Id="rId39" Type="http://schemas.openxmlformats.org/officeDocument/2006/relationships/hyperlink" Target="http://ihacienda.chihuahua.gob.mx/tfiscal/" TargetMode="External"/><Relationship Id="rId21" Type="http://schemas.openxmlformats.org/officeDocument/2006/relationships/image" Target="../media/image618.jpg"/><Relationship Id="rId34" Type="http://schemas.openxmlformats.org/officeDocument/2006/relationships/image" Target="../media/image631.jpg"/><Relationship Id="rId7" Type="http://schemas.openxmlformats.org/officeDocument/2006/relationships/image" Target="../media/image604.jpg"/><Relationship Id="rId12" Type="http://schemas.openxmlformats.org/officeDocument/2006/relationships/image" Target="../media/image609.jpg"/><Relationship Id="rId17" Type="http://schemas.openxmlformats.org/officeDocument/2006/relationships/image" Target="../media/image614.jpg"/><Relationship Id="rId25" Type="http://schemas.openxmlformats.org/officeDocument/2006/relationships/image" Target="../media/image622.jpg"/><Relationship Id="rId33" Type="http://schemas.openxmlformats.org/officeDocument/2006/relationships/image" Target="../media/image630.jpg"/><Relationship Id="rId38" Type="http://schemas.openxmlformats.org/officeDocument/2006/relationships/hyperlink" Target="https://chihuahua.gob.mx/hacienda" TargetMode="External"/><Relationship Id="rId2" Type="http://schemas.openxmlformats.org/officeDocument/2006/relationships/image" Target="../media/image599.jpg"/><Relationship Id="rId16" Type="http://schemas.openxmlformats.org/officeDocument/2006/relationships/image" Target="../media/image613.jpg"/><Relationship Id="rId20" Type="http://schemas.openxmlformats.org/officeDocument/2006/relationships/image" Target="../media/image617.jpg"/><Relationship Id="rId29" Type="http://schemas.openxmlformats.org/officeDocument/2006/relationships/image" Target="../media/image6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3.jpg"/><Relationship Id="rId11" Type="http://schemas.openxmlformats.org/officeDocument/2006/relationships/image" Target="../media/image608.jpg"/><Relationship Id="rId24" Type="http://schemas.openxmlformats.org/officeDocument/2006/relationships/image" Target="../media/image621.jpg"/><Relationship Id="rId32" Type="http://schemas.openxmlformats.org/officeDocument/2006/relationships/image" Target="../media/image629.jpg"/><Relationship Id="rId37" Type="http://schemas.openxmlformats.org/officeDocument/2006/relationships/hyperlink" Target="https://transparencia.chihuahua.gob.mx/" TargetMode="External"/><Relationship Id="rId5" Type="http://schemas.openxmlformats.org/officeDocument/2006/relationships/image" Target="../media/image602.jpg"/><Relationship Id="rId15" Type="http://schemas.openxmlformats.org/officeDocument/2006/relationships/image" Target="../media/image612.jpg"/><Relationship Id="rId23" Type="http://schemas.openxmlformats.org/officeDocument/2006/relationships/image" Target="../media/image620.jpg"/><Relationship Id="rId28" Type="http://schemas.openxmlformats.org/officeDocument/2006/relationships/image" Target="../media/image625.jpg"/><Relationship Id="rId36" Type="http://schemas.openxmlformats.org/officeDocument/2006/relationships/image" Target="../media/image503.jpg"/><Relationship Id="rId10" Type="http://schemas.openxmlformats.org/officeDocument/2006/relationships/image" Target="../media/image607.jpg"/><Relationship Id="rId19" Type="http://schemas.openxmlformats.org/officeDocument/2006/relationships/image" Target="../media/image616.jpg"/><Relationship Id="rId31" Type="http://schemas.openxmlformats.org/officeDocument/2006/relationships/image" Target="../media/image628.jpg"/><Relationship Id="rId4" Type="http://schemas.openxmlformats.org/officeDocument/2006/relationships/image" Target="../media/image601.jpg"/><Relationship Id="rId9" Type="http://schemas.openxmlformats.org/officeDocument/2006/relationships/image" Target="../media/image606.jpg"/><Relationship Id="rId14" Type="http://schemas.openxmlformats.org/officeDocument/2006/relationships/image" Target="../media/image611.jpg"/><Relationship Id="rId22" Type="http://schemas.openxmlformats.org/officeDocument/2006/relationships/image" Target="../media/image619.jpg"/><Relationship Id="rId27" Type="http://schemas.openxmlformats.org/officeDocument/2006/relationships/image" Target="../media/image624.jpg"/><Relationship Id="rId30" Type="http://schemas.openxmlformats.org/officeDocument/2006/relationships/image" Target="../media/image627.jpg"/><Relationship Id="rId35" Type="http://schemas.openxmlformats.org/officeDocument/2006/relationships/image" Target="../media/image502.jpg"/><Relationship Id="rId8" Type="http://schemas.openxmlformats.org/officeDocument/2006/relationships/image" Target="../media/image605.png"/><Relationship Id="rId3" Type="http://schemas.openxmlformats.org/officeDocument/2006/relationships/image" Target="../media/image60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jpg"/><Relationship Id="rId18" Type="http://schemas.openxmlformats.org/officeDocument/2006/relationships/image" Target="../media/image41.jpg"/><Relationship Id="rId26" Type="http://schemas.openxmlformats.org/officeDocument/2006/relationships/image" Target="../media/image49.jpg"/><Relationship Id="rId39" Type="http://schemas.openxmlformats.org/officeDocument/2006/relationships/image" Target="../media/image62.jpg"/><Relationship Id="rId21" Type="http://schemas.openxmlformats.org/officeDocument/2006/relationships/image" Target="../media/image44.jpg"/><Relationship Id="rId34" Type="http://schemas.openxmlformats.org/officeDocument/2006/relationships/image" Target="../media/image57.jpg"/><Relationship Id="rId42" Type="http://schemas.openxmlformats.org/officeDocument/2006/relationships/image" Target="../media/image65.jpg"/><Relationship Id="rId47" Type="http://schemas.openxmlformats.org/officeDocument/2006/relationships/image" Target="../media/image70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6" Type="http://schemas.openxmlformats.org/officeDocument/2006/relationships/image" Target="../media/image39.jpg"/><Relationship Id="rId29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11" Type="http://schemas.openxmlformats.org/officeDocument/2006/relationships/image" Target="../media/image34.jpg"/><Relationship Id="rId24" Type="http://schemas.openxmlformats.org/officeDocument/2006/relationships/image" Target="../media/image47.jpg"/><Relationship Id="rId32" Type="http://schemas.openxmlformats.org/officeDocument/2006/relationships/image" Target="../media/image55.jpg"/><Relationship Id="rId37" Type="http://schemas.openxmlformats.org/officeDocument/2006/relationships/image" Target="../media/image60.jpg"/><Relationship Id="rId40" Type="http://schemas.openxmlformats.org/officeDocument/2006/relationships/image" Target="../media/image63.png"/><Relationship Id="rId45" Type="http://schemas.openxmlformats.org/officeDocument/2006/relationships/image" Target="../media/image68.jpg"/><Relationship Id="rId5" Type="http://schemas.openxmlformats.org/officeDocument/2006/relationships/image" Target="../media/image28.jpg"/><Relationship Id="rId15" Type="http://schemas.openxmlformats.org/officeDocument/2006/relationships/image" Target="../media/image38.jpg"/><Relationship Id="rId23" Type="http://schemas.openxmlformats.org/officeDocument/2006/relationships/image" Target="../media/image46.jpg"/><Relationship Id="rId28" Type="http://schemas.openxmlformats.org/officeDocument/2006/relationships/image" Target="../media/image51.jpg"/><Relationship Id="rId36" Type="http://schemas.openxmlformats.org/officeDocument/2006/relationships/image" Target="../media/image59.jpg"/><Relationship Id="rId10" Type="http://schemas.openxmlformats.org/officeDocument/2006/relationships/image" Target="../media/image33.jpg"/><Relationship Id="rId19" Type="http://schemas.openxmlformats.org/officeDocument/2006/relationships/image" Target="../media/image42.jpg"/><Relationship Id="rId31" Type="http://schemas.openxmlformats.org/officeDocument/2006/relationships/image" Target="../media/image54.jpg"/><Relationship Id="rId44" Type="http://schemas.openxmlformats.org/officeDocument/2006/relationships/image" Target="../media/image67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Relationship Id="rId14" Type="http://schemas.openxmlformats.org/officeDocument/2006/relationships/image" Target="../media/image37.jpg"/><Relationship Id="rId22" Type="http://schemas.openxmlformats.org/officeDocument/2006/relationships/image" Target="../media/image45.jpg"/><Relationship Id="rId27" Type="http://schemas.openxmlformats.org/officeDocument/2006/relationships/image" Target="../media/image50.jpg"/><Relationship Id="rId30" Type="http://schemas.openxmlformats.org/officeDocument/2006/relationships/image" Target="../media/image53.jpg"/><Relationship Id="rId35" Type="http://schemas.openxmlformats.org/officeDocument/2006/relationships/image" Target="../media/image58.png"/><Relationship Id="rId43" Type="http://schemas.openxmlformats.org/officeDocument/2006/relationships/image" Target="../media/image66.jpg"/><Relationship Id="rId48" Type="http://schemas.openxmlformats.org/officeDocument/2006/relationships/image" Target="../media/image71.jpg"/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12" Type="http://schemas.openxmlformats.org/officeDocument/2006/relationships/image" Target="../media/image35.jpg"/><Relationship Id="rId17" Type="http://schemas.openxmlformats.org/officeDocument/2006/relationships/image" Target="../media/image40.jpg"/><Relationship Id="rId25" Type="http://schemas.openxmlformats.org/officeDocument/2006/relationships/image" Target="../media/image48.jpg"/><Relationship Id="rId33" Type="http://schemas.openxmlformats.org/officeDocument/2006/relationships/image" Target="../media/image56.jpg"/><Relationship Id="rId38" Type="http://schemas.openxmlformats.org/officeDocument/2006/relationships/image" Target="../media/image61.jpg"/><Relationship Id="rId46" Type="http://schemas.openxmlformats.org/officeDocument/2006/relationships/image" Target="../media/image69.png"/><Relationship Id="rId20" Type="http://schemas.openxmlformats.org/officeDocument/2006/relationships/image" Target="../media/image43.jpg"/><Relationship Id="rId41" Type="http://schemas.openxmlformats.org/officeDocument/2006/relationships/image" Target="../media/image6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13" Type="http://schemas.openxmlformats.org/officeDocument/2006/relationships/image" Target="../media/image83.jpg"/><Relationship Id="rId18" Type="http://schemas.openxmlformats.org/officeDocument/2006/relationships/image" Target="../media/image88.jpg"/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12" Type="http://schemas.openxmlformats.org/officeDocument/2006/relationships/image" Target="../media/image82.jp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jpg"/><Relationship Id="rId20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jpg"/><Relationship Id="rId11" Type="http://schemas.openxmlformats.org/officeDocument/2006/relationships/image" Target="../media/image81.jpg"/><Relationship Id="rId5" Type="http://schemas.openxmlformats.org/officeDocument/2006/relationships/image" Target="../media/image75.jpg"/><Relationship Id="rId15" Type="http://schemas.openxmlformats.org/officeDocument/2006/relationships/image" Target="../media/image85.jpg"/><Relationship Id="rId10" Type="http://schemas.openxmlformats.org/officeDocument/2006/relationships/image" Target="../media/image80.jpg"/><Relationship Id="rId19" Type="http://schemas.openxmlformats.org/officeDocument/2006/relationships/image" Target="../media/image23.jpg"/><Relationship Id="rId4" Type="http://schemas.openxmlformats.org/officeDocument/2006/relationships/image" Target="../media/image74.jpg"/><Relationship Id="rId9" Type="http://schemas.openxmlformats.org/officeDocument/2006/relationships/image" Target="../media/image79.jpg"/><Relationship Id="rId14" Type="http://schemas.openxmlformats.org/officeDocument/2006/relationships/image" Target="../media/image84.jp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jpg"/><Relationship Id="rId18" Type="http://schemas.openxmlformats.org/officeDocument/2006/relationships/image" Target="../media/image105.jpg"/><Relationship Id="rId26" Type="http://schemas.openxmlformats.org/officeDocument/2006/relationships/image" Target="../media/image113.jpg"/><Relationship Id="rId3" Type="http://schemas.openxmlformats.org/officeDocument/2006/relationships/image" Target="../media/image90.jpg"/><Relationship Id="rId21" Type="http://schemas.openxmlformats.org/officeDocument/2006/relationships/image" Target="../media/image108.jpg"/><Relationship Id="rId34" Type="http://schemas.openxmlformats.org/officeDocument/2006/relationships/image" Target="../media/image24.jpg"/><Relationship Id="rId7" Type="http://schemas.openxmlformats.org/officeDocument/2006/relationships/image" Target="../media/image94.png"/><Relationship Id="rId12" Type="http://schemas.openxmlformats.org/officeDocument/2006/relationships/image" Target="../media/image99.jpg"/><Relationship Id="rId17" Type="http://schemas.openxmlformats.org/officeDocument/2006/relationships/image" Target="../media/image104.jpg"/><Relationship Id="rId25" Type="http://schemas.openxmlformats.org/officeDocument/2006/relationships/image" Target="../media/image112.jpg"/><Relationship Id="rId33" Type="http://schemas.openxmlformats.org/officeDocument/2006/relationships/image" Target="../media/image23.jpg"/><Relationship Id="rId2" Type="http://schemas.openxmlformats.org/officeDocument/2006/relationships/image" Target="../media/image89.png"/><Relationship Id="rId16" Type="http://schemas.openxmlformats.org/officeDocument/2006/relationships/image" Target="../media/image103.jpg"/><Relationship Id="rId20" Type="http://schemas.openxmlformats.org/officeDocument/2006/relationships/image" Target="../media/image107.jpg"/><Relationship Id="rId29" Type="http://schemas.openxmlformats.org/officeDocument/2006/relationships/image" Target="../media/image1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jpg"/><Relationship Id="rId11" Type="http://schemas.openxmlformats.org/officeDocument/2006/relationships/image" Target="../media/image98.jpg"/><Relationship Id="rId24" Type="http://schemas.openxmlformats.org/officeDocument/2006/relationships/image" Target="../media/image111.jpg"/><Relationship Id="rId32" Type="http://schemas.openxmlformats.org/officeDocument/2006/relationships/image" Target="../media/image119.jpg"/><Relationship Id="rId5" Type="http://schemas.openxmlformats.org/officeDocument/2006/relationships/image" Target="../media/image92.jpg"/><Relationship Id="rId15" Type="http://schemas.openxmlformats.org/officeDocument/2006/relationships/image" Target="../media/image102.jpg"/><Relationship Id="rId23" Type="http://schemas.openxmlformats.org/officeDocument/2006/relationships/image" Target="../media/image110.jpg"/><Relationship Id="rId28" Type="http://schemas.openxmlformats.org/officeDocument/2006/relationships/image" Target="../media/image115.jpg"/><Relationship Id="rId10" Type="http://schemas.openxmlformats.org/officeDocument/2006/relationships/image" Target="../media/image97.jpg"/><Relationship Id="rId19" Type="http://schemas.openxmlformats.org/officeDocument/2006/relationships/image" Target="../media/image106.jpg"/><Relationship Id="rId31" Type="http://schemas.openxmlformats.org/officeDocument/2006/relationships/image" Target="../media/image118.jpg"/><Relationship Id="rId4" Type="http://schemas.openxmlformats.org/officeDocument/2006/relationships/image" Target="../media/image91.jpg"/><Relationship Id="rId9" Type="http://schemas.openxmlformats.org/officeDocument/2006/relationships/image" Target="../media/image96.jpg"/><Relationship Id="rId14" Type="http://schemas.openxmlformats.org/officeDocument/2006/relationships/image" Target="../media/image101.jpg"/><Relationship Id="rId22" Type="http://schemas.openxmlformats.org/officeDocument/2006/relationships/image" Target="../media/image109.jpg"/><Relationship Id="rId27" Type="http://schemas.openxmlformats.org/officeDocument/2006/relationships/image" Target="../media/image114.jpg"/><Relationship Id="rId30" Type="http://schemas.openxmlformats.org/officeDocument/2006/relationships/image" Target="../media/image117.jpg"/><Relationship Id="rId8" Type="http://schemas.openxmlformats.org/officeDocument/2006/relationships/image" Target="../media/image9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g"/><Relationship Id="rId13" Type="http://schemas.openxmlformats.org/officeDocument/2006/relationships/image" Target="../media/image132.jpg"/><Relationship Id="rId18" Type="http://schemas.openxmlformats.org/officeDocument/2006/relationships/image" Target="../media/image137.jpg"/><Relationship Id="rId3" Type="http://schemas.openxmlformats.org/officeDocument/2006/relationships/image" Target="../media/image122.jpg"/><Relationship Id="rId21" Type="http://schemas.openxmlformats.org/officeDocument/2006/relationships/image" Target="../media/image23.jpg"/><Relationship Id="rId7" Type="http://schemas.openxmlformats.org/officeDocument/2006/relationships/image" Target="../media/image126.jpg"/><Relationship Id="rId12" Type="http://schemas.openxmlformats.org/officeDocument/2006/relationships/image" Target="../media/image131.jpg"/><Relationship Id="rId17" Type="http://schemas.openxmlformats.org/officeDocument/2006/relationships/image" Target="../media/image136.jpg"/><Relationship Id="rId2" Type="http://schemas.openxmlformats.org/officeDocument/2006/relationships/image" Target="../media/image121.jpg"/><Relationship Id="rId16" Type="http://schemas.openxmlformats.org/officeDocument/2006/relationships/image" Target="../media/image135.jpg"/><Relationship Id="rId20" Type="http://schemas.openxmlformats.org/officeDocument/2006/relationships/image" Target="../media/image13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jpg"/><Relationship Id="rId11" Type="http://schemas.openxmlformats.org/officeDocument/2006/relationships/image" Target="../media/image130.jpg"/><Relationship Id="rId5" Type="http://schemas.openxmlformats.org/officeDocument/2006/relationships/image" Target="../media/image124.jpg"/><Relationship Id="rId15" Type="http://schemas.openxmlformats.org/officeDocument/2006/relationships/image" Target="../media/image134.jpg"/><Relationship Id="rId10" Type="http://schemas.openxmlformats.org/officeDocument/2006/relationships/image" Target="../media/image129.jpg"/><Relationship Id="rId19" Type="http://schemas.openxmlformats.org/officeDocument/2006/relationships/image" Target="../media/image138.jpg"/><Relationship Id="rId4" Type="http://schemas.openxmlformats.org/officeDocument/2006/relationships/image" Target="../media/image123.png"/><Relationship Id="rId9" Type="http://schemas.openxmlformats.org/officeDocument/2006/relationships/image" Target="../media/image128.jpg"/><Relationship Id="rId14" Type="http://schemas.openxmlformats.org/officeDocument/2006/relationships/image" Target="../media/image133.png"/><Relationship Id="rId22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4.jpg"/><Relationship Id="rId21" Type="http://schemas.openxmlformats.org/officeDocument/2006/relationships/image" Target="../media/image159.jpg"/><Relationship Id="rId34" Type="http://schemas.openxmlformats.org/officeDocument/2006/relationships/image" Target="../media/image172.jpg"/><Relationship Id="rId42" Type="http://schemas.openxmlformats.org/officeDocument/2006/relationships/image" Target="../media/image180.jpg"/><Relationship Id="rId47" Type="http://schemas.openxmlformats.org/officeDocument/2006/relationships/image" Target="../media/image185.jpg"/><Relationship Id="rId50" Type="http://schemas.openxmlformats.org/officeDocument/2006/relationships/image" Target="../media/image188.jpg"/><Relationship Id="rId55" Type="http://schemas.openxmlformats.org/officeDocument/2006/relationships/image" Target="../media/image193.jpg"/><Relationship Id="rId63" Type="http://schemas.openxmlformats.org/officeDocument/2006/relationships/image" Target="../media/image201.jpg"/><Relationship Id="rId7" Type="http://schemas.openxmlformats.org/officeDocument/2006/relationships/image" Target="../media/image145.jpg"/><Relationship Id="rId2" Type="http://schemas.openxmlformats.org/officeDocument/2006/relationships/image" Target="../media/image140.jpg"/><Relationship Id="rId16" Type="http://schemas.openxmlformats.org/officeDocument/2006/relationships/image" Target="../media/image154.jpg"/><Relationship Id="rId29" Type="http://schemas.openxmlformats.org/officeDocument/2006/relationships/image" Target="../media/image167.jpg"/><Relationship Id="rId11" Type="http://schemas.openxmlformats.org/officeDocument/2006/relationships/image" Target="../media/image149.jpg"/><Relationship Id="rId24" Type="http://schemas.openxmlformats.org/officeDocument/2006/relationships/image" Target="../media/image162.jpg"/><Relationship Id="rId32" Type="http://schemas.openxmlformats.org/officeDocument/2006/relationships/image" Target="../media/image170.jpg"/><Relationship Id="rId37" Type="http://schemas.openxmlformats.org/officeDocument/2006/relationships/image" Target="../media/image175.jpg"/><Relationship Id="rId40" Type="http://schemas.openxmlformats.org/officeDocument/2006/relationships/image" Target="../media/image178.jpg"/><Relationship Id="rId45" Type="http://schemas.openxmlformats.org/officeDocument/2006/relationships/image" Target="../media/image183.jpg"/><Relationship Id="rId53" Type="http://schemas.openxmlformats.org/officeDocument/2006/relationships/image" Target="../media/image191.jpg"/><Relationship Id="rId58" Type="http://schemas.openxmlformats.org/officeDocument/2006/relationships/image" Target="../media/image196.jpg"/><Relationship Id="rId5" Type="http://schemas.openxmlformats.org/officeDocument/2006/relationships/image" Target="../media/image143.jpg"/><Relationship Id="rId61" Type="http://schemas.openxmlformats.org/officeDocument/2006/relationships/image" Target="../media/image199.jpg"/><Relationship Id="rId19" Type="http://schemas.openxmlformats.org/officeDocument/2006/relationships/image" Target="../media/image157.jpg"/><Relationship Id="rId14" Type="http://schemas.openxmlformats.org/officeDocument/2006/relationships/image" Target="../media/image152.jpg"/><Relationship Id="rId22" Type="http://schemas.openxmlformats.org/officeDocument/2006/relationships/image" Target="../media/image160.jpg"/><Relationship Id="rId27" Type="http://schemas.openxmlformats.org/officeDocument/2006/relationships/image" Target="../media/image165.jpg"/><Relationship Id="rId30" Type="http://schemas.openxmlformats.org/officeDocument/2006/relationships/image" Target="../media/image168.jpg"/><Relationship Id="rId35" Type="http://schemas.openxmlformats.org/officeDocument/2006/relationships/image" Target="../media/image173.jpg"/><Relationship Id="rId43" Type="http://schemas.openxmlformats.org/officeDocument/2006/relationships/image" Target="../media/image181.jpg"/><Relationship Id="rId48" Type="http://schemas.openxmlformats.org/officeDocument/2006/relationships/image" Target="../media/image186.jpg"/><Relationship Id="rId56" Type="http://schemas.openxmlformats.org/officeDocument/2006/relationships/image" Target="../media/image194.jpg"/><Relationship Id="rId64" Type="http://schemas.openxmlformats.org/officeDocument/2006/relationships/image" Target="../media/image23.jpg"/><Relationship Id="rId8" Type="http://schemas.openxmlformats.org/officeDocument/2006/relationships/image" Target="../media/image146.jpg"/><Relationship Id="rId51" Type="http://schemas.openxmlformats.org/officeDocument/2006/relationships/image" Target="../media/image189.jpg"/><Relationship Id="rId3" Type="http://schemas.openxmlformats.org/officeDocument/2006/relationships/image" Target="../media/image141.jpg"/><Relationship Id="rId12" Type="http://schemas.openxmlformats.org/officeDocument/2006/relationships/image" Target="../media/image150.jpg"/><Relationship Id="rId17" Type="http://schemas.openxmlformats.org/officeDocument/2006/relationships/image" Target="../media/image155.jpg"/><Relationship Id="rId25" Type="http://schemas.openxmlformats.org/officeDocument/2006/relationships/image" Target="../media/image163.jpg"/><Relationship Id="rId33" Type="http://schemas.openxmlformats.org/officeDocument/2006/relationships/image" Target="../media/image171.jpg"/><Relationship Id="rId38" Type="http://schemas.openxmlformats.org/officeDocument/2006/relationships/image" Target="../media/image176.jpg"/><Relationship Id="rId46" Type="http://schemas.openxmlformats.org/officeDocument/2006/relationships/image" Target="../media/image184.jpg"/><Relationship Id="rId59" Type="http://schemas.openxmlformats.org/officeDocument/2006/relationships/image" Target="../media/image197.jpg"/><Relationship Id="rId20" Type="http://schemas.openxmlformats.org/officeDocument/2006/relationships/image" Target="../media/image158.jpg"/><Relationship Id="rId41" Type="http://schemas.openxmlformats.org/officeDocument/2006/relationships/image" Target="../media/image179.jpg"/><Relationship Id="rId54" Type="http://schemas.openxmlformats.org/officeDocument/2006/relationships/image" Target="../media/image192.jpg"/><Relationship Id="rId62" Type="http://schemas.openxmlformats.org/officeDocument/2006/relationships/image" Target="../media/image20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4.jpg"/><Relationship Id="rId15" Type="http://schemas.openxmlformats.org/officeDocument/2006/relationships/image" Target="../media/image153.jpg"/><Relationship Id="rId23" Type="http://schemas.openxmlformats.org/officeDocument/2006/relationships/image" Target="../media/image161.jpg"/><Relationship Id="rId28" Type="http://schemas.openxmlformats.org/officeDocument/2006/relationships/image" Target="../media/image166.jpg"/><Relationship Id="rId36" Type="http://schemas.openxmlformats.org/officeDocument/2006/relationships/image" Target="../media/image174.png"/><Relationship Id="rId49" Type="http://schemas.openxmlformats.org/officeDocument/2006/relationships/image" Target="../media/image187.jpg"/><Relationship Id="rId57" Type="http://schemas.openxmlformats.org/officeDocument/2006/relationships/image" Target="../media/image195.jpg"/><Relationship Id="rId10" Type="http://schemas.openxmlformats.org/officeDocument/2006/relationships/image" Target="../media/image148.jpg"/><Relationship Id="rId31" Type="http://schemas.openxmlformats.org/officeDocument/2006/relationships/image" Target="../media/image169.jpg"/><Relationship Id="rId44" Type="http://schemas.openxmlformats.org/officeDocument/2006/relationships/image" Target="../media/image182.jpg"/><Relationship Id="rId52" Type="http://schemas.openxmlformats.org/officeDocument/2006/relationships/image" Target="../media/image190.jpg"/><Relationship Id="rId60" Type="http://schemas.openxmlformats.org/officeDocument/2006/relationships/image" Target="../media/image198.jpg"/><Relationship Id="rId65" Type="http://schemas.openxmlformats.org/officeDocument/2006/relationships/image" Target="../media/image24.jpg"/><Relationship Id="rId4" Type="http://schemas.openxmlformats.org/officeDocument/2006/relationships/image" Target="../media/image142.jpg"/><Relationship Id="rId9" Type="http://schemas.openxmlformats.org/officeDocument/2006/relationships/image" Target="../media/image147.jpg"/><Relationship Id="rId13" Type="http://schemas.openxmlformats.org/officeDocument/2006/relationships/image" Target="../media/image151.jpg"/><Relationship Id="rId18" Type="http://schemas.openxmlformats.org/officeDocument/2006/relationships/image" Target="../media/image156.jpg"/><Relationship Id="rId39" Type="http://schemas.openxmlformats.org/officeDocument/2006/relationships/image" Target="../media/image17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jpg"/><Relationship Id="rId13" Type="http://schemas.openxmlformats.org/officeDocument/2006/relationships/image" Target="../media/image213.jpg"/><Relationship Id="rId3" Type="http://schemas.openxmlformats.org/officeDocument/2006/relationships/image" Target="../media/image203.png"/><Relationship Id="rId7" Type="http://schemas.openxmlformats.org/officeDocument/2006/relationships/image" Target="../media/image207.jpg"/><Relationship Id="rId12" Type="http://schemas.openxmlformats.org/officeDocument/2006/relationships/image" Target="../media/image212.jpg"/><Relationship Id="rId17" Type="http://schemas.openxmlformats.org/officeDocument/2006/relationships/image" Target="../media/image24.jpg"/><Relationship Id="rId2" Type="http://schemas.openxmlformats.org/officeDocument/2006/relationships/image" Target="../media/image202.jpg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6.jpg"/><Relationship Id="rId11" Type="http://schemas.openxmlformats.org/officeDocument/2006/relationships/image" Target="../media/image211.jpg"/><Relationship Id="rId5" Type="http://schemas.openxmlformats.org/officeDocument/2006/relationships/image" Target="../media/image205.jpg"/><Relationship Id="rId15" Type="http://schemas.openxmlformats.org/officeDocument/2006/relationships/image" Target="../media/image215.jpg"/><Relationship Id="rId10" Type="http://schemas.openxmlformats.org/officeDocument/2006/relationships/image" Target="../media/image210.jpg"/><Relationship Id="rId4" Type="http://schemas.openxmlformats.org/officeDocument/2006/relationships/image" Target="../media/image204.jpg"/><Relationship Id="rId9" Type="http://schemas.openxmlformats.org/officeDocument/2006/relationships/image" Target="../media/image209.jpg"/><Relationship Id="rId14" Type="http://schemas.openxmlformats.org/officeDocument/2006/relationships/image" Target="../media/image2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4C7C141A-ED35-4B4A-8912-C916797ED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" y="0"/>
            <a:ext cx="20058465" cy="15527649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551F562-21AC-4746-90B6-B1E43DDF0045}"/>
              </a:ext>
            </a:extLst>
          </p:cNvPr>
          <p:cNvSpPr/>
          <p:nvPr/>
        </p:nvSpPr>
        <p:spPr>
          <a:xfrm>
            <a:off x="6394450" y="12725400"/>
            <a:ext cx="82296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377F494-DAF3-49F9-B180-3CA333011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301" y="12440001"/>
            <a:ext cx="6902454" cy="250513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B9CB431-3730-418A-83D6-DD1A0DD144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054" y="4701785"/>
            <a:ext cx="3561980" cy="4327915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533DF2F2-47E6-4384-B166-B7F06CA42B11}"/>
              </a:ext>
            </a:extLst>
          </p:cNvPr>
          <p:cNvSpPr/>
          <p:nvPr/>
        </p:nvSpPr>
        <p:spPr>
          <a:xfrm>
            <a:off x="5484699" y="5339959"/>
            <a:ext cx="6000423" cy="769662"/>
          </a:xfrm>
          <a:prstGeom prst="roundRect">
            <a:avLst/>
          </a:prstGeom>
          <a:solidFill>
            <a:srgbClr val="A72B84"/>
          </a:solidFill>
          <a:ln>
            <a:solidFill>
              <a:srgbClr val="A72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PRESUPUESTO DE 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F2EE7A9A-72E2-4BC7-A034-7E4199256614}"/>
              </a:ext>
            </a:extLst>
          </p:cNvPr>
          <p:cNvSpPr/>
          <p:nvPr/>
        </p:nvSpPr>
        <p:spPr>
          <a:xfrm>
            <a:off x="7737916" y="7635935"/>
            <a:ext cx="4843740" cy="65810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EJERCICIO FISCAL 2023</a:t>
            </a:r>
          </a:p>
        </p:txBody>
      </p:sp>
      <p:sp>
        <p:nvSpPr>
          <p:cNvPr id="29" name="Rectángulo: esquinas diagonales redondeadas 28">
            <a:extLst>
              <a:ext uri="{FF2B5EF4-FFF2-40B4-BE49-F238E27FC236}">
                <a16:creationId xmlns:a16="http://schemas.microsoft.com/office/drawing/2014/main" id="{F3B1E07A-D2D7-4DAD-AC95-322C53A6718D}"/>
              </a:ext>
            </a:extLst>
          </p:cNvPr>
          <p:cNvSpPr/>
          <p:nvPr/>
        </p:nvSpPr>
        <p:spPr>
          <a:xfrm>
            <a:off x="4859144" y="6119560"/>
            <a:ext cx="8130446" cy="1506436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500" b="1" dirty="0">
                <a:latin typeface="Arial" panose="020B0604020202020204" pitchFamily="34" charset="0"/>
                <a:cs typeface="Arial" panose="020B0604020202020204" pitchFamily="34" charset="0"/>
              </a:rPr>
              <a:t>EGRESOS</a:t>
            </a:r>
            <a:endParaRPr lang="es-MX" sz="2000" dirty="0"/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1437747"/>
            <a:ext cx="8187851" cy="207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8873" y="1998225"/>
            <a:ext cx="19373041" cy="52148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62157" y="7912788"/>
            <a:ext cx="16835755" cy="3642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 algn="just">
              <a:lnSpc>
                <a:spcPct val="130300"/>
              </a:lnSpc>
            </a:pPr>
            <a:r>
              <a:rPr sz="3600" spc="135" dirty="0">
                <a:solidFill>
                  <a:srgbClr val="525656"/>
                </a:solidFill>
                <a:latin typeface="Arial"/>
                <a:cs typeface="Arial"/>
              </a:rPr>
              <a:t>Conjunto </a:t>
            </a:r>
            <a:r>
              <a:rPr sz="3600" spc="-2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235" dirty="0">
                <a:solidFill>
                  <a:srgbClr val="525656"/>
                </a:solidFill>
                <a:latin typeface="Arial"/>
                <a:cs typeface="Arial"/>
              </a:rPr>
              <a:t>de </a:t>
            </a:r>
            <a:r>
              <a:rPr sz="3600" spc="-409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45" dirty="0">
                <a:solidFill>
                  <a:srgbClr val="525656"/>
                </a:solidFill>
                <a:latin typeface="Arial"/>
                <a:cs typeface="Arial"/>
              </a:rPr>
              <a:t>acciones </a:t>
            </a:r>
            <a:r>
              <a:rPr sz="3600" spc="-2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r>
              <a:rPr sz="3600" spc="3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40" dirty="0">
                <a:solidFill>
                  <a:srgbClr val="525656"/>
                </a:solidFill>
                <a:latin typeface="Arial"/>
                <a:cs typeface="Arial"/>
              </a:rPr>
              <a:t>través </a:t>
            </a:r>
            <a:r>
              <a:rPr sz="3600" spc="-229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220" dirty="0">
                <a:solidFill>
                  <a:srgbClr val="525656"/>
                </a:solidFill>
                <a:latin typeface="Arial"/>
                <a:cs typeface="Arial"/>
              </a:rPr>
              <a:t>de </a:t>
            </a:r>
            <a:r>
              <a:rPr sz="3600" spc="-2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-15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3600" spc="3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25" dirty="0">
                <a:solidFill>
                  <a:srgbClr val="525656"/>
                </a:solidFill>
                <a:latin typeface="Arial"/>
                <a:cs typeface="Arial"/>
              </a:rPr>
              <a:t>cuales </a:t>
            </a:r>
            <a:r>
              <a:rPr sz="3600" spc="-3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525656"/>
                </a:solidFill>
                <a:latin typeface="Arial"/>
                <a:cs typeface="Arial"/>
              </a:rPr>
              <a:t>se </a:t>
            </a:r>
            <a:r>
              <a:rPr sz="3600" spc="-3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5" dirty="0">
                <a:solidFill>
                  <a:srgbClr val="525656"/>
                </a:solidFill>
                <a:latin typeface="Arial"/>
                <a:cs typeface="Arial"/>
              </a:rPr>
              <a:t>alcanzan </a:t>
            </a:r>
            <a:r>
              <a:rPr sz="3600" spc="-1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20" dirty="0">
                <a:solidFill>
                  <a:srgbClr val="525656"/>
                </a:solidFill>
                <a:latin typeface="Arial"/>
                <a:cs typeface="Arial"/>
              </a:rPr>
              <a:t>objetivos </a:t>
            </a:r>
            <a:r>
              <a:rPr sz="3600" spc="-4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50" dirty="0">
                <a:solidFill>
                  <a:srgbClr val="525656"/>
                </a:solidFill>
                <a:latin typeface="Arial"/>
                <a:cs typeface="Arial"/>
              </a:rPr>
              <a:t>y </a:t>
            </a:r>
            <a:r>
              <a:rPr sz="3600" spc="-2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80" dirty="0">
                <a:solidFill>
                  <a:srgbClr val="525656"/>
                </a:solidFill>
                <a:latin typeface="Arial"/>
                <a:cs typeface="Arial"/>
              </a:rPr>
              <a:t>metas </a:t>
            </a:r>
            <a:r>
              <a:rPr sz="3600" spc="-3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05" dirty="0">
                <a:solidFill>
                  <a:srgbClr val="525656"/>
                </a:solidFill>
                <a:latin typeface="Arial"/>
                <a:cs typeface="Arial"/>
              </a:rPr>
              <a:t>previamente</a:t>
            </a:r>
            <a:r>
              <a:rPr sz="3600" spc="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20" dirty="0">
                <a:solidFill>
                  <a:srgbClr val="525656"/>
                </a:solidFill>
                <a:latin typeface="Arial"/>
                <a:cs typeface="Arial"/>
              </a:rPr>
              <a:t>determinados </a:t>
            </a:r>
            <a:r>
              <a:rPr sz="3600" spc="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204" dirty="0">
                <a:solidFill>
                  <a:srgbClr val="525656"/>
                </a:solidFill>
                <a:latin typeface="Arial"/>
                <a:cs typeface="Arial"/>
              </a:rPr>
              <a:t>por </a:t>
            </a:r>
            <a:r>
              <a:rPr sz="3600" spc="-3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525656"/>
                </a:solidFill>
                <a:latin typeface="Arial"/>
                <a:cs typeface="Arial"/>
              </a:rPr>
              <a:t>la </a:t>
            </a:r>
            <a:r>
              <a:rPr sz="3600" spc="-2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85" dirty="0">
                <a:solidFill>
                  <a:srgbClr val="525656"/>
                </a:solidFill>
                <a:latin typeface="Arial"/>
                <a:cs typeface="Arial"/>
              </a:rPr>
              <a:t>planeación,</a:t>
            </a:r>
            <a:r>
              <a:rPr sz="3600" spc="4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65" dirty="0">
                <a:solidFill>
                  <a:srgbClr val="525656"/>
                </a:solidFill>
                <a:latin typeface="Arial"/>
                <a:cs typeface="Arial"/>
              </a:rPr>
              <a:t>en </a:t>
            </a:r>
            <a:r>
              <a:rPr sz="3600" spc="-4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14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3600" spc="409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200" dirty="0">
                <a:solidFill>
                  <a:srgbClr val="525656"/>
                </a:solidFill>
                <a:latin typeface="Arial"/>
                <a:cs typeface="Arial"/>
              </a:rPr>
              <a:t>que</a:t>
            </a:r>
            <a:r>
              <a:rPr sz="3600" spc="4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525656"/>
                </a:solidFill>
                <a:latin typeface="Arial"/>
                <a:cs typeface="Arial"/>
              </a:rPr>
              <a:t>se </a:t>
            </a:r>
            <a:r>
              <a:rPr sz="3600" spc="-2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80" dirty="0">
                <a:solidFill>
                  <a:srgbClr val="525656"/>
                </a:solidFill>
                <a:latin typeface="Arial"/>
                <a:cs typeface="Arial"/>
              </a:rPr>
              <a:t>involucran </a:t>
            </a:r>
            <a:r>
              <a:rPr sz="3600" spc="-1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25" dirty="0">
                <a:solidFill>
                  <a:srgbClr val="525656"/>
                </a:solidFill>
                <a:latin typeface="Arial"/>
                <a:cs typeface="Arial"/>
              </a:rPr>
              <a:t>recursos </a:t>
            </a:r>
            <a:r>
              <a:rPr sz="3600" spc="-2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00" dirty="0">
                <a:solidFill>
                  <a:srgbClr val="525656"/>
                </a:solidFill>
                <a:latin typeface="Arial"/>
                <a:cs typeface="Arial"/>
              </a:rPr>
              <a:t>humanos,</a:t>
            </a:r>
            <a:r>
              <a:rPr sz="3600" spc="1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65" dirty="0">
                <a:solidFill>
                  <a:srgbClr val="525656"/>
                </a:solidFill>
                <a:latin typeface="Arial"/>
                <a:cs typeface="Arial"/>
              </a:rPr>
              <a:t>financieros,</a:t>
            </a:r>
            <a:r>
              <a:rPr sz="3600" spc="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05" dirty="0">
                <a:solidFill>
                  <a:srgbClr val="525656"/>
                </a:solidFill>
                <a:latin typeface="Arial"/>
                <a:cs typeface="Arial"/>
              </a:rPr>
              <a:t>tecnológicos, </a:t>
            </a:r>
            <a:r>
              <a:rPr sz="3600" spc="-4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55" dirty="0">
                <a:solidFill>
                  <a:srgbClr val="525656"/>
                </a:solidFill>
                <a:latin typeface="Arial"/>
                <a:cs typeface="Arial"/>
              </a:rPr>
              <a:t>materiales</a:t>
            </a:r>
            <a:r>
              <a:rPr sz="3600" spc="3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50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3600" spc="3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25" dirty="0">
                <a:solidFill>
                  <a:srgbClr val="525656"/>
                </a:solidFill>
                <a:latin typeface="Arial"/>
                <a:cs typeface="Arial"/>
              </a:rPr>
              <a:t>naturales.</a:t>
            </a:r>
            <a:r>
              <a:rPr sz="3600" spc="1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525656"/>
                </a:solidFill>
                <a:latin typeface="Arial"/>
                <a:cs typeface="Arial"/>
              </a:rPr>
              <a:t>Se</a:t>
            </a:r>
            <a:r>
              <a:rPr sz="3600" spc="2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70" dirty="0">
                <a:solidFill>
                  <a:srgbClr val="525656"/>
                </a:solidFill>
                <a:latin typeface="Arial"/>
                <a:cs typeface="Arial"/>
              </a:rPr>
              <a:t>establece </a:t>
            </a:r>
            <a:r>
              <a:rPr sz="3600" spc="-2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35" dirty="0">
                <a:solidFill>
                  <a:srgbClr val="525656"/>
                </a:solidFill>
                <a:latin typeface="Arial"/>
                <a:cs typeface="Arial"/>
              </a:rPr>
              <a:t>un</a:t>
            </a:r>
            <a:r>
              <a:rPr sz="3600" spc="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210" dirty="0">
                <a:solidFill>
                  <a:srgbClr val="525656"/>
                </a:solidFill>
                <a:latin typeface="Arial"/>
                <a:cs typeface="Arial"/>
              </a:rPr>
              <a:t>tiempo</a:t>
            </a:r>
            <a:r>
              <a:rPr sz="3600" spc="3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50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3600" spc="2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75" dirty="0">
                <a:solidFill>
                  <a:srgbClr val="525656"/>
                </a:solidFill>
                <a:latin typeface="Arial"/>
                <a:cs typeface="Arial"/>
              </a:rPr>
              <a:t>espacio </a:t>
            </a:r>
            <a:r>
              <a:rPr sz="3600" spc="-3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60" dirty="0">
                <a:solidFill>
                  <a:srgbClr val="525656"/>
                </a:solidFill>
                <a:latin typeface="Arial"/>
                <a:cs typeface="Arial"/>
              </a:rPr>
              <a:t>para</a:t>
            </a:r>
            <a:r>
              <a:rPr sz="3600" spc="2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65" dirty="0">
                <a:solidFill>
                  <a:srgbClr val="525656"/>
                </a:solidFill>
                <a:latin typeface="Arial"/>
                <a:cs typeface="Arial"/>
              </a:rPr>
              <a:t>desarrollar </a:t>
            </a:r>
            <a:r>
              <a:rPr sz="3600" spc="-3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80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3600" spc="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45" dirty="0">
                <a:solidFill>
                  <a:srgbClr val="525656"/>
                </a:solidFill>
                <a:latin typeface="Arial"/>
                <a:cs typeface="Arial"/>
              </a:rPr>
              <a:t>programa</a:t>
            </a:r>
            <a:r>
              <a:rPr sz="3600" spc="229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50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3600" spc="1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525656"/>
                </a:solidFill>
                <a:latin typeface="Arial"/>
                <a:cs typeface="Arial"/>
              </a:rPr>
              <a:t>se</a:t>
            </a:r>
            <a:r>
              <a:rPr sz="3600" spc="2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95" dirty="0">
                <a:solidFill>
                  <a:srgbClr val="525656"/>
                </a:solidFill>
                <a:latin typeface="Arial"/>
                <a:cs typeface="Arial"/>
              </a:rPr>
              <a:t>atribuye </a:t>
            </a:r>
            <a:r>
              <a:rPr sz="3600" spc="-3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95" dirty="0">
                <a:solidFill>
                  <a:srgbClr val="525656"/>
                </a:solidFill>
                <a:latin typeface="Arial"/>
                <a:cs typeface="Arial"/>
              </a:rPr>
              <a:t>responsabilidad </a:t>
            </a:r>
            <a:r>
              <a:rPr sz="3600" spc="-3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r>
              <a:rPr sz="3600" spc="3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80" dirty="0">
                <a:solidFill>
                  <a:srgbClr val="525656"/>
                </a:solidFill>
                <a:latin typeface="Arial"/>
                <a:cs typeface="Arial"/>
              </a:rPr>
              <a:t>una</a:t>
            </a:r>
            <a:r>
              <a:rPr sz="3600" spc="2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285" dirty="0">
                <a:solidFill>
                  <a:srgbClr val="525656"/>
                </a:solidFill>
                <a:latin typeface="Arial"/>
                <a:cs typeface="Arial"/>
              </a:rPr>
              <a:t>o</a:t>
            </a:r>
            <a:r>
              <a:rPr sz="3600" spc="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0" dirty="0">
                <a:solidFill>
                  <a:srgbClr val="525656"/>
                </a:solidFill>
                <a:latin typeface="Arial"/>
                <a:cs typeface="Arial"/>
              </a:rPr>
              <a:t>varias </a:t>
            </a:r>
            <a:r>
              <a:rPr sz="3600" spc="-3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05" dirty="0">
                <a:solidFill>
                  <a:srgbClr val="525656"/>
                </a:solidFill>
                <a:latin typeface="Arial"/>
                <a:cs typeface="Arial"/>
              </a:rPr>
              <a:t>unidades</a:t>
            </a:r>
            <a:r>
              <a:rPr sz="3600" spc="3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55" dirty="0">
                <a:solidFill>
                  <a:srgbClr val="525656"/>
                </a:solidFill>
                <a:latin typeface="Arial"/>
                <a:cs typeface="Arial"/>
              </a:rPr>
              <a:t>ejecutoras </a:t>
            </a:r>
            <a:r>
              <a:rPr sz="3600" spc="-4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60" dirty="0">
                <a:solidFill>
                  <a:srgbClr val="525656"/>
                </a:solidFill>
                <a:latin typeface="Arial"/>
                <a:cs typeface="Arial"/>
              </a:rPr>
              <a:t>debidamente</a:t>
            </a:r>
            <a:r>
              <a:rPr sz="3600" spc="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85" dirty="0">
                <a:solidFill>
                  <a:srgbClr val="525656"/>
                </a:solidFill>
                <a:latin typeface="Arial"/>
                <a:cs typeface="Arial"/>
              </a:rPr>
              <a:t>coordinadas, </a:t>
            </a:r>
            <a:r>
              <a:rPr sz="3600" spc="-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204" dirty="0">
                <a:solidFill>
                  <a:srgbClr val="525656"/>
                </a:solidFill>
                <a:latin typeface="Arial"/>
                <a:cs typeface="Arial"/>
              </a:rPr>
              <a:t>como </a:t>
            </a:r>
            <a:r>
              <a:rPr sz="3600" spc="-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65" dirty="0">
                <a:solidFill>
                  <a:srgbClr val="525656"/>
                </a:solidFill>
                <a:latin typeface="Arial"/>
                <a:cs typeface="Arial"/>
              </a:rPr>
              <a:t>una </a:t>
            </a:r>
            <a:r>
              <a:rPr sz="3600" spc="-11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75" dirty="0">
                <a:solidFill>
                  <a:srgbClr val="525656"/>
                </a:solidFill>
                <a:latin typeface="Arial"/>
                <a:cs typeface="Arial"/>
              </a:rPr>
              <a:t>oferta </a:t>
            </a:r>
            <a:r>
              <a:rPr sz="3600" spc="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235" dirty="0">
                <a:solidFill>
                  <a:srgbClr val="525656"/>
                </a:solidFill>
                <a:latin typeface="Arial"/>
                <a:cs typeface="Arial"/>
              </a:rPr>
              <a:t>de </a:t>
            </a:r>
            <a:r>
              <a:rPr sz="3600" spc="-2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95" dirty="0">
                <a:solidFill>
                  <a:srgbClr val="525656"/>
                </a:solidFill>
                <a:latin typeface="Arial"/>
                <a:cs typeface="Arial"/>
              </a:rPr>
              <a:t>solución </a:t>
            </a:r>
            <a:r>
              <a:rPr sz="3600" spc="-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525656"/>
                </a:solidFill>
                <a:latin typeface="Arial"/>
                <a:cs typeface="Arial"/>
              </a:rPr>
              <a:t>a </a:t>
            </a:r>
            <a:r>
              <a:rPr sz="3600" spc="-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65" dirty="0">
                <a:solidFill>
                  <a:srgbClr val="525656"/>
                </a:solidFill>
                <a:latin typeface="Arial"/>
                <a:cs typeface="Arial"/>
              </a:rPr>
              <a:t>un </a:t>
            </a:r>
            <a:r>
              <a:rPr sz="3600" spc="-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55" dirty="0">
                <a:solidFill>
                  <a:srgbClr val="525656"/>
                </a:solidFill>
                <a:latin typeface="Arial"/>
                <a:cs typeface="Arial"/>
              </a:rPr>
              <a:t>problema </a:t>
            </a:r>
            <a:r>
              <a:rPr sz="3600" spc="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85" dirty="0">
                <a:solidFill>
                  <a:srgbClr val="525656"/>
                </a:solidFill>
                <a:latin typeface="Arial"/>
                <a:cs typeface="Arial"/>
              </a:rPr>
              <a:t>que </a:t>
            </a:r>
            <a:r>
              <a:rPr sz="3600" spc="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30" dirty="0">
                <a:solidFill>
                  <a:srgbClr val="525656"/>
                </a:solidFill>
                <a:latin typeface="Arial"/>
                <a:cs typeface="Arial"/>
              </a:rPr>
              <a:t>padece </a:t>
            </a:r>
            <a:r>
              <a:rPr sz="3600" spc="-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65" dirty="0">
                <a:solidFill>
                  <a:srgbClr val="525656"/>
                </a:solidFill>
                <a:latin typeface="Arial"/>
                <a:cs typeface="Arial"/>
              </a:rPr>
              <a:t>una </a:t>
            </a:r>
            <a:r>
              <a:rPr sz="3600" spc="-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145" dirty="0">
                <a:solidFill>
                  <a:srgbClr val="525656"/>
                </a:solidFill>
                <a:latin typeface="Arial"/>
                <a:cs typeface="Arial"/>
              </a:rPr>
              <a:t>población</a:t>
            </a:r>
            <a:r>
              <a:rPr sz="3600" spc="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600" spc="35" dirty="0">
                <a:solidFill>
                  <a:srgbClr val="525656"/>
                </a:solidFill>
                <a:latin typeface="Arial"/>
                <a:cs typeface="Arial"/>
              </a:rPr>
              <a:t>específica.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92368" y="14877685"/>
            <a:ext cx="610842" cy="296641"/>
          </a:xfrm>
          <a:custGeom>
            <a:avLst/>
            <a:gdLst/>
            <a:ahLst/>
            <a:cxnLst/>
            <a:rect l="l" t="t" r="r" b="b"/>
            <a:pathLst>
              <a:path w="610842" h="296641">
                <a:moveTo>
                  <a:pt x="0" y="0"/>
                </a:moveTo>
                <a:lnTo>
                  <a:pt x="610842" y="0"/>
                </a:lnTo>
                <a:lnTo>
                  <a:pt x="610842" y="296641"/>
                </a:lnTo>
                <a:lnTo>
                  <a:pt x="0" y="296641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27755" y="14866980"/>
            <a:ext cx="205252" cy="314230"/>
          </a:xfrm>
          <a:custGeom>
            <a:avLst/>
            <a:gdLst/>
            <a:ahLst/>
            <a:cxnLst/>
            <a:rect l="l" t="t" r="r" b="b"/>
            <a:pathLst>
              <a:path w="205252" h="314230">
                <a:moveTo>
                  <a:pt x="0" y="0"/>
                </a:moveTo>
                <a:lnTo>
                  <a:pt x="205252" y="0"/>
                </a:lnTo>
                <a:lnTo>
                  <a:pt x="205252" y="314230"/>
                </a:lnTo>
                <a:lnTo>
                  <a:pt x="0" y="314230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362236" y="14882480"/>
            <a:ext cx="882590" cy="292998"/>
          </a:xfrm>
          <a:custGeom>
            <a:avLst/>
            <a:gdLst/>
            <a:ahLst/>
            <a:cxnLst/>
            <a:rect l="l" t="t" r="r" b="b"/>
            <a:pathLst>
              <a:path w="882590" h="292998">
                <a:moveTo>
                  <a:pt x="0" y="0"/>
                </a:moveTo>
                <a:lnTo>
                  <a:pt x="882590" y="0"/>
                </a:lnTo>
                <a:lnTo>
                  <a:pt x="882590" y="292998"/>
                </a:lnTo>
                <a:lnTo>
                  <a:pt x="0" y="292998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548293"/>
            <a:ext cx="15571539" cy="207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2492" y="913822"/>
            <a:ext cx="13305258" cy="2193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9694" y="3460341"/>
            <a:ext cx="15352221" cy="194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59626" y="5994677"/>
            <a:ext cx="9552493" cy="63602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78672" y="12342698"/>
            <a:ext cx="353344" cy="0"/>
          </a:xfrm>
          <a:custGeom>
            <a:avLst/>
            <a:gdLst/>
            <a:ahLst/>
            <a:cxnLst/>
            <a:rect l="l" t="t" r="r" b="b"/>
            <a:pathLst>
              <a:path w="353344">
                <a:moveTo>
                  <a:pt x="0" y="0"/>
                </a:moveTo>
                <a:lnTo>
                  <a:pt x="353344" y="0"/>
                </a:lnTo>
              </a:path>
            </a:pathLst>
          </a:custGeom>
          <a:ln w="24368">
            <a:solidFill>
              <a:srgbClr val="EB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448808" y="12342698"/>
            <a:ext cx="280238" cy="0"/>
          </a:xfrm>
          <a:custGeom>
            <a:avLst/>
            <a:gdLst/>
            <a:ahLst/>
            <a:cxnLst/>
            <a:rect l="l" t="t" r="r" b="b"/>
            <a:pathLst>
              <a:path w="280238">
                <a:moveTo>
                  <a:pt x="0" y="0"/>
                </a:moveTo>
                <a:lnTo>
                  <a:pt x="280238" y="0"/>
                </a:lnTo>
              </a:path>
            </a:pathLst>
          </a:custGeom>
          <a:ln w="24368">
            <a:solidFill>
              <a:srgbClr val="EF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91981" y="4604039"/>
            <a:ext cx="8077201" cy="71699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  <a:tabLst>
                <a:tab pos="786130" algn="l"/>
              </a:tabLst>
            </a:pPr>
            <a:endParaRPr lang="es-MX" sz="3600" spc="80" dirty="0">
              <a:solidFill>
                <a:srgbClr val="525656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tabLst>
                <a:tab pos="786130" algn="l"/>
              </a:tabLst>
            </a:pPr>
            <a:endParaRPr lang="es-MX" sz="3600" spc="80" dirty="0">
              <a:solidFill>
                <a:srgbClr val="525656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tabLst>
                <a:tab pos="786130" algn="l"/>
              </a:tabLst>
            </a:pPr>
            <a:endParaRPr lang="es-MX" sz="3600" spc="80" dirty="0">
              <a:solidFill>
                <a:srgbClr val="525656"/>
              </a:solidFill>
              <a:latin typeface="Arial"/>
              <a:cs typeface="Arial"/>
            </a:endParaRPr>
          </a:p>
          <a:p>
            <a:pPr marL="360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tabLst>
                <a:tab pos="786130" algn="l"/>
              </a:tabLst>
            </a:pPr>
            <a:r>
              <a:rPr lang="es-MX" sz="3600" spc="135" dirty="0">
                <a:solidFill>
                  <a:srgbClr val="525656"/>
                </a:solidFill>
                <a:latin typeface="Arial"/>
                <a:cs typeface="Arial"/>
              </a:rPr>
              <a:t>Es el conjunto de categorías y elementos programáticos ordenados en forma coherente; es decir, es el grupo de programas susceptibles de que se les apruebe recurso.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174264" y="10135181"/>
            <a:ext cx="3202940" cy="993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8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R="12700" algn="r">
              <a:lnSpc>
                <a:spcPct val="100000"/>
              </a:lnSpc>
            </a:pPr>
            <a:r>
              <a:rPr sz="3450" spc="170" dirty="0">
                <a:solidFill>
                  <a:srgbClr val="B8B6B6"/>
                </a:solidFill>
                <a:latin typeface="Arial"/>
                <a:cs typeface="Arial"/>
              </a:rPr>
              <a:t>-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331401" cy="151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1092" y="1608327"/>
            <a:ext cx="11404507" cy="231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93038" y="5921571"/>
            <a:ext cx="852901" cy="499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8704" y="5933755"/>
            <a:ext cx="597030" cy="487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4472" y="5933755"/>
            <a:ext cx="170580" cy="487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3790" y="5933755"/>
            <a:ext cx="328976" cy="487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6793" y="5933755"/>
            <a:ext cx="316791" cy="487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83244" y="5921571"/>
            <a:ext cx="840716" cy="5117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6725" y="5933755"/>
            <a:ext cx="597030" cy="487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52493" y="5933755"/>
            <a:ext cx="170580" cy="4873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71811" y="5921571"/>
            <a:ext cx="1644880" cy="5117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77613" y="5921571"/>
            <a:ext cx="731058" cy="5117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54883" y="5921571"/>
            <a:ext cx="1291536" cy="5117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77921" y="5921571"/>
            <a:ext cx="1279351" cy="4995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5018" y="6616076"/>
            <a:ext cx="1961672" cy="4995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07612" y="6628260"/>
            <a:ext cx="804164" cy="4873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60514" y="6616076"/>
            <a:ext cx="1571775" cy="4995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15053" y="6628260"/>
            <a:ext cx="828532" cy="4751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26350" y="6616076"/>
            <a:ext cx="791979" cy="4995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91435" y="6616076"/>
            <a:ext cx="2010410" cy="4995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4915" y="7298397"/>
            <a:ext cx="3704028" cy="9747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12048" y="8370616"/>
            <a:ext cx="2656178" cy="328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92902" y="7359319"/>
            <a:ext cx="3862424" cy="938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670787" y="7493346"/>
            <a:ext cx="4654403" cy="136464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57988" y="8370616"/>
            <a:ext cx="2461229" cy="3289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31075" y="8809251"/>
            <a:ext cx="5223364" cy="4754349"/>
          </a:xfrm>
          <a:prstGeom prst="rect">
            <a:avLst/>
          </a:prstGeom>
          <a:blipFill>
            <a:blip r:embed="rId27" cstate="print"/>
            <a:stretch>
              <a:fillRect l="-146096" t="-1" b="-41209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439287" y="9004200"/>
            <a:ext cx="5223364" cy="4559400"/>
          </a:xfrm>
          <a:prstGeom prst="rect">
            <a:avLst/>
          </a:prstGeom>
          <a:blipFill>
            <a:blip r:embed="rId28" cstate="print"/>
            <a:stretch>
              <a:fillRect l="-1" t="-1" r="-27362" b="-42971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29057" y="2247818"/>
            <a:ext cx="18093055" cy="4272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6195" algn="just">
              <a:lnSpc>
                <a:spcPct val="103000"/>
              </a:lnSpc>
            </a:pPr>
            <a:r>
              <a:rPr sz="3050" spc="-145" dirty="0">
                <a:solidFill>
                  <a:srgbClr val="525656"/>
                </a:solidFill>
                <a:latin typeface="Arial"/>
                <a:cs typeface="Arial"/>
              </a:rPr>
              <a:t>Es</a:t>
            </a:r>
            <a:r>
              <a:rPr sz="3050" spc="-2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3050" spc="-2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55" dirty="0">
                <a:solidFill>
                  <a:srgbClr val="525656"/>
                </a:solidFill>
                <a:latin typeface="Arial"/>
                <a:cs typeface="Arial"/>
              </a:rPr>
              <a:t>acción</a:t>
            </a:r>
            <a:r>
              <a:rPr sz="3050" spc="-1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65" dirty="0">
                <a:solidFill>
                  <a:srgbClr val="525656"/>
                </a:solidFill>
                <a:latin typeface="Arial"/>
                <a:cs typeface="Arial"/>
              </a:rPr>
              <a:t>encaminada</a:t>
            </a:r>
            <a:r>
              <a:rPr sz="3050" spc="1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-70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r>
              <a:rPr sz="3050" spc="-1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40" dirty="0">
                <a:solidFill>
                  <a:srgbClr val="525656"/>
                </a:solidFill>
                <a:latin typeface="Arial"/>
                <a:cs typeface="Arial"/>
              </a:rPr>
              <a:t>estimar</a:t>
            </a:r>
            <a:r>
              <a:rPr sz="3050" spc="-1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60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3150" spc="-2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-70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r>
              <a:rPr sz="3050" spc="-1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50" dirty="0">
                <a:solidFill>
                  <a:srgbClr val="525656"/>
                </a:solidFill>
                <a:latin typeface="Arial"/>
                <a:cs typeface="Arial"/>
              </a:rPr>
              <a:t>cuantificar</a:t>
            </a:r>
            <a:r>
              <a:rPr sz="3050" spc="1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85" dirty="0">
                <a:solidFill>
                  <a:srgbClr val="525656"/>
                </a:solidFill>
                <a:latin typeface="Arial"/>
                <a:cs typeface="Arial"/>
              </a:rPr>
              <a:t>monetari</a:t>
            </a:r>
            <a:r>
              <a:rPr sz="3050" spc="335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r>
              <a:rPr sz="3050" spc="135" dirty="0">
                <a:solidFill>
                  <a:srgbClr val="525656"/>
                </a:solidFill>
                <a:latin typeface="Arial"/>
                <a:cs typeface="Arial"/>
              </a:rPr>
              <a:t>mente</a:t>
            </a:r>
            <a:r>
              <a:rPr sz="3050" spc="-1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5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3050" spc="-2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0" dirty="0">
                <a:solidFill>
                  <a:srgbClr val="525656"/>
                </a:solidFill>
                <a:latin typeface="Arial"/>
                <a:cs typeface="Arial"/>
              </a:rPr>
              <a:t>recursos</a:t>
            </a:r>
            <a:r>
              <a:rPr sz="3050" spc="-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85" dirty="0">
                <a:solidFill>
                  <a:srgbClr val="525656"/>
                </a:solidFill>
                <a:latin typeface="Arial"/>
                <a:cs typeface="Arial"/>
              </a:rPr>
              <a:t>humanos</a:t>
            </a:r>
            <a:r>
              <a:rPr sz="3050" spc="-2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60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315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40" dirty="0">
                <a:solidFill>
                  <a:srgbClr val="525656"/>
                </a:solidFill>
                <a:latin typeface="Arial"/>
                <a:cs typeface="Arial"/>
              </a:rPr>
              <a:t>materiales</a:t>
            </a:r>
            <a:r>
              <a:rPr sz="3050" spc="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0" dirty="0">
                <a:solidFill>
                  <a:srgbClr val="525656"/>
                </a:solidFill>
                <a:latin typeface="Arial"/>
                <a:cs typeface="Arial"/>
              </a:rPr>
              <a:t>necesarios</a:t>
            </a:r>
            <a:r>
              <a:rPr sz="3050" spc="-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45" dirty="0">
                <a:solidFill>
                  <a:srgbClr val="525656"/>
                </a:solidFill>
                <a:latin typeface="Arial"/>
                <a:cs typeface="Arial"/>
              </a:rPr>
              <a:t>para</a:t>
            </a:r>
            <a:r>
              <a:rPr sz="3050" spc="-1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10" dirty="0">
                <a:solidFill>
                  <a:srgbClr val="525656"/>
                </a:solidFill>
                <a:latin typeface="Arial"/>
                <a:cs typeface="Arial"/>
              </a:rPr>
              <a:t>cumplir</a:t>
            </a:r>
            <a:r>
              <a:rPr sz="3050" spc="-1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30" dirty="0">
                <a:solidFill>
                  <a:srgbClr val="525656"/>
                </a:solidFill>
                <a:latin typeface="Arial"/>
                <a:cs typeface="Arial"/>
              </a:rPr>
              <a:t>con</a:t>
            </a:r>
            <a:r>
              <a:rPr sz="3050" spc="-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5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3050" spc="-2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95" dirty="0">
                <a:solidFill>
                  <a:srgbClr val="525656"/>
                </a:solidFill>
                <a:latin typeface="Arial"/>
                <a:cs typeface="Arial"/>
              </a:rPr>
              <a:t>programas</a:t>
            </a:r>
            <a:r>
              <a:rPr sz="3050" spc="-2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70" dirty="0">
                <a:solidFill>
                  <a:srgbClr val="525656"/>
                </a:solidFill>
                <a:latin typeface="Arial"/>
                <a:cs typeface="Arial"/>
              </a:rPr>
              <a:t>establecidos</a:t>
            </a:r>
            <a:r>
              <a:rPr sz="3050" spc="-1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35" dirty="0">
                <a:solidFill>
                  <a:srgbClr val="525656"/>
                </a:solidFill>
                <a:latin typeface="Arial"/>
                <a:cs typeface="Arial"/>
              </a:rPr>
              <a:t>en</a:t>
            </a:r>
            <a:r>
              <a:rPr sz="3050" spc="-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35" dirty="0">
                <a:solidFill>
                  <a:srgbClr val="525656"/>
                </a:solidFill>
                <a:latin typeface="Arial"/>
                <a:cs typeface="Arial"/>
              </a:rPr>
              <a:t>un</a:t>
            </a:r>
            <a:r>
              <a:rPr sz="3050" spc="-3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45" dirty="0">
                <a:solidFill>
                  <a:srgbClr val="525656"/>
                </a:solidFill>
                <a:latin typeface="Arial"/>
                <a:cs typeface="Arial"/>
              </a:rPr>
              <a:t>período</a:t>
            </a:r>
            <a:r>
              <a:rPr sz="3050" spc="-2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14" dirty="0">
                <a:solidFill>
                  <a:srgbClr val="525656"/>
                </a:solidFill>
                <a:latin typeface="Arial"/>
                <a:cs typeface="Arial"/>
              </a:rPr>
              <a:t>determinado;</a:t>
            </a:r>
            <a:r>
              <a:rPr sz="3050" spc="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35" dirty="0">
                <a:solidFill>
                  <a:srgbClr val="525656"/>
                </a:solidFill>
                <a:latin typeface="Arial"/>
                <a:cs typeface="Arial"/>
              </a:rPr>
              <a:t>comprende</a:t>
            </a:r>
            <a:r>
              <a:rPr sz="3050" spc="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-55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3050" spc="-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0" dirty="0">
                <a:solidFill>
                  <a:srgbClr val="525656"/>
                </a:solidFill>
                <a:latin typeface="Arial"/>
                <a:cs typeface="Arial"/>
              </a:rPr>
              <a:t>tareas</a:t>
            </a:r>
            <a:r>
              <a:rPr sz="3050" spc="25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20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3050" spc="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95" dirty="0">
                <a:solidFill>
                  <a:srgbClr val="525656"/>
                </a:solidFill>
                <a:latin typeface="Arial"/>
                <a:cs typeface="Arial"/>
              </a:rPr>
              <a:t>formulación,</a:t>
            </a:r>
            <a:r>
              <a:rPr sz="3050" spc="1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40" dirty="0">
                <a:solidFill>
                  <a:srgbClr val="525656"/>
                </a:solidFill>
                <a:latin typeface="Arial"/>
                <a:cs typeface="Arial"/>
              </a:rPr>
              <a:t>discusión,</a:t>
            </a:r>
            <a:r>
              <a:rPr sz="3050" spc="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00" dirty="0">
                <a:solidFill>
                  <a:srgbClr val="525656"/>
                </a:solidFill>
                <a:latin typeface="Arial"/>
                <a:cs typeface="Arial"/>
              </a:rPr>
              <a:t>aprobación,</a:t>
            </a:r>
            <a:r>
              <a:rPr sz="3050" spc="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65" dirty="0">
                <a:solidFill>
                  <a:srgbClr val="525656"/>
                </a:solidFill>
                <a:latin typeface="Arial"/>
                <a:cs typeface="Arial"/>
              </a:rPr>
              <a:t>ejecución, </a:t>
            </a:r>
            <a:r>
              <a:rPr sz="3050" spc="90" dirty="0">
                <a:solidFill>
                  <a:srgbClr val="525656"/>
                </a:solidFill>
                <a:latin typeface="Arial"/>
                <a:cs typeface="Arial"/>
              </a:rPr>
              <a:t>control</a:t>
            </a:r>
            <a:r>
              <a:rPr sz="3050" spc="1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60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3150" spc="1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55" dirty="0">
                <a:solidFill>
                  <a:srgbClr val="525656"/>
                </a:solidFill>
                <a:latin typeface="Arial"/>
                <a:cs typeface="Arial"/>
              </a:rPr>
              <a:t>evaluación</a:t>
            </a:r>
            <a:r>
              <a:rPr sz="3050" spc="2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45" dirty="0">
                <a:solidFill>
                  <a:srgbClr val="525656"/>
                </a:solidFill>
                <a:latin typeface="Arial"/>
                <a:cs typeface="Arial"/>
              </a:rPr>
              <a:t>del</a:t>
            </a:r>
            <a:r>
              <a:rPr sz="3050" spc="2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75" dirty="0">
                <a:solidFill>
                  <a:srgbClr val="525656"/>
                </a:solidFill>
                <a:latin typeface="Arial"/>
                <a:cs typeface="Arial"/>
              </a:rPr>
              <a:t>presupuesto</a:t>
            </a:r>
            <a:r>
              <a:rPr sz="3050" spc="3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50" dirty="0">
                <a:solidFill>
                  <a:srgbClr val="525656"/>
                </a:solidFill>
                <a:latin typeface="Arial"/>
                <a:cs typeface="Arial"/>
              </a:rPr>
              <a:t>que</a:t>
            </a:r>
            <a:r>
              <a:rPr sz="3050" spc="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14" dirty="0">
                <a:solidFill>
                  <a:srgbClr val="525656"/>
                </a:solidFill>
                <a:latin typeface="Arial"/>
                <a:cs typeface="Arial"/>
              </a:rPr>
              <a:t>permitan</a:t>
            </a:r>
            <a:r>
              <a:rPr sz="3050" spc="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50" dirty="0">
                <a:solidFill>
                  <a:srgbClr val="525656"/>
                </a:solidFill>
                <a:latin typeface="Arial"/>
                <a:cs typeface="Arial"/>
              </a:rPr>
              <a:t>una</a:t>
            </a:r>
            <a:r>
              <a:rPr sz="3050" spc="-1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25" dirty="0">
                <a:solidFill>
                  <a:srgbClr val="525656"/>
                </a:solidFill>
                <a:latin typeface="Arial"/>
                <a:cs typeface="Arial"/>
              </a:rPr>
              <a:t>eficaz</a:t>
            </a:r>
            <a:r>
              <a:rPr sz="305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60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315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85" dirty="0">
                <a:solidFill>
                  <a:srgbClr val="525656"/>
                </a:solidFill>
                <a:latin typeface="Arial"/>
                <a:cs typeface="Arial"/>
              </a:rPr>
              <a:t>eficiente </a:t>
            </a:r>
            <a:r>
              <a:rPr sz="3050" spc="80" dirty="0">
                <a:solidFill>
                  <a:srgbClr val="525656"/>
                </a:solidFill>
                <a:latin typeface="Arial"/>
                <a:cs typeface="Arial"/>
              </a:rPr>
              <a:t>gestión</a:t>
            </a:r>
            <a:r>
              <a:rPr sz="3050" spc="1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95" dirty="0">
                <a:solidFill>
                  <a:srgbClr val="525656"/>
                </a:solidFill>
                <a:latin typeface="Arial"/>
                <a:cs typeface="Arial"/>
              </a:rPr>
              <a:t>pública</a:t>
            </a:r>
            <a:r>
              <a:rPr sz="3050" spc="-1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50" dirty="0">
                <a:solidFill>
                  <a:srgbClr val="525656"/>
                </a:solidFill>
                <a:latin typeface="Arial"/>
                <a:cs typeface="Arial"/>
              </a:rPr>
              <a:t>financiera.</a:t>
            </a:r>
            <a:endParaRPr sz="305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0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36830" marR="33655" indent="12065" algn="just">
              <a:lnSpc>
                <a:spcPct val="103400"/>
              </a:lnSpc>
            </a:pPr>
            <a:r>
              <a:rPr sz="3050" spc="-70" dirty="0">
                <a:solidFill>
                  <a:srgbClr val="525656"/>
                </a:solidFill>
                <a:latin typeface="Arial"/>
                <a:cs typeface="Arial"/>
              </a:rPr>
              <a:t>El </a:t>
            </a:r>
            <a:r>
              <a:rPr sz="3050" spc="-2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45" dirty="0">
                <a:solidFill>
                  <a:srgbClr val="525656"/>
                </a:solidFill>
                <a:latin typeface="Arial"/>
                <a:cs typeface="Arial"/>
              </a:rPr>
              <a:t>Gasto </a:t>
            </a:r>
            <a:r>
              <a:rPr sz="3050" spc="-2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-35" dirty="0">
                <a:solidFill>
                  <a:srgbClr val="525656"/>
                </a:solidFill>
                <a:latin typeface="Arial"/>
                <a:cs typeface="Arial"/>
              </a:rPr>
              <a:t>se </a:t>
            </a:r>
            <a:r>
              <a:rPr sz="3050" spc="-1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30" dirty="0">
                <a:solidFill>
                  <a:srgbClr val="525656"/>
                </a:solidFill>
                <a:latin typeface="Arial"/>
                <a:cs typeface="Arial"/>
              </a:rPr>
              <a:t>divide </a:t>
            </a:r>
            <a:r>
              <a:rPr sz="3050" spc="-1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35" dirty="0">
                <a:solidFill>
                  <a:srgbClr val="525656"/>
                </a:solidFill>
                <a:latin typeface="Arial"/>
                <a:cs typeface="Arial"/>
              </a:rPr>
              <a:t>en </a:t>
            </a:r>
            <a:r>
              <a:rPr sz="3050" spc="-2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40" dirty="0">
                <a:solidFill>
                  <a:srgbClr val="525656"/>
                </a:solidFill>
                <a:latin typeface="Arial"/>
                <a:cs typeface="Arial"/>
              </a:rPr>
              <a:t>diversos </a:t>
            </a:r>
            <a:r>
              <a:rPr sz="3050" spc="-1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40" dirty="0">
                <a:solidFill>
                  <a:srgbClr val="525656"/>
                </a:solidFill>
                <a:latin typeface="Arial"/>
                <a:cs typeface="Arial"/>
              </a:rPr>
              <a:t>Clasificadores </a:t>
            </a:r>
            <a:r>
              <a:rPr sz="3050" spc="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40" dirty="0">
                <a:solidFill>
                  <a:srgbClr val="525656"/>
                </a:solidFill>
                <a:latin typeface="Arial"/>
                <a:cs typeface="Arial"/>
              </a:rPr>
              <a:t>presupuestarios; </a:t>
            </a:r>
            <a:r>
              <a:rPr sz="3050" spc="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85" dirty="0">
                <a:solidFill>
                  <a:srgbClr val="525656"/>
                </a:solidFill>
                <a:latin typeface="Arial"/>
                <a:cs typeface="Arial"/>
              </a:rPr>
              <a:t>siendo </a:t>
            </a:r>
            <a:r>
              <a:rPr sz="3050" spc="-2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50" dirty="0">
                <a:solidFill>
                  <a:srgbClr val="525656"/>
                </a:solidFill>
                <a:latin typeface="Arial"/>
                <a:cs typeface="Arial"/>
              </a:rPr>
              <a:t>tres </a:t>
            </a:r>
            <a:r>
              <a:rPr sz="3050" spc="-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50" dirty="0">
                <a:solidFill>
                  <a:srgbClr val="525656"/>
                </a:solidFill>
                <a:latin typeface="Arial"/>
                <a:cs typeface="Arial"/>
              </a:rPr>
              <a:t>los </a:t>
            </a:r>
            <a:r>
              <a:rPr sz="3050" spc="-3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85" dirty="0">
                <a:solidFill>
                  <a:srgbClr val="525656"/>
                </a:solidFill>
                <a:latin typeface="Arial"/>
                <a:cs typeface="Arial"/>
              </a:rPr>
              <a:t>que </a:t>
            </a:r>
            <a:r>
              <a:rPr sz="3050" spc="-1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10" dirty="0">
                <a:solidFill>
                  <a:srgbClr val="525656"/>
                </a:solidFill>
                <a:latin typeface="Arial"/>
                <a:cs typeface="Arial"/>
              </a:rPr>
              <a:t>responde </a:t>
            </a:r>
            <a:r>
              <a:rPr sz="3050" spc="-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-120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r>
              <a:rPr sz="3050" spc="-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55" dirty="0">
                <a:solidFill>
                  <a:srgbClr val="525656"/>
                </a:solidFill>
                <a:latin typeface="Arial"/>
                <a:cs typeface="Arial"/>
              </a:rPr>
              <a:t>cuestionamientos</a:t>
            </a:r>
            <a:r>
              <a:rPr sz="3050" spc="3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00" dirty="0">
                <a:solidFill>
                  <a:srgbClr val="525656"/>
                </a:solidFill>
                <a:latin typeface="Arial"/>
                <a:cs typeface="Arial"/>
              </a:rPr>
              <a:t>importantes</a:t>
            </a:r>
            <a:r>
              <a:rPr sz="3050" spc="-1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60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315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85" dirty="0">
                <a:solidFill>
                  <a:srgbClr val="525656"/>
                </a:solidFill>
                <a:latin typeface="Arial"/>
                <a:cs typeface="Arial"/>
              </a:rPr>
              <a:t>comunes</a:t>
            </a:r>
            <a:r>
              <a:rPr sz="3050" spc="-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165" dirty="0">
                <a:solidFill>
                  <a:srgbClr val="525656"/>
                </a:solidFill>
                <a:latin typeface="Arial"/>
                <a:cs typeface="Arial"/>
              </a:rPr>
              <a:t>como</a:t>
            </a:r>
            <a:r>
              <a:rPr sz="3050" spc="-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40" dirty="0">
                <a:solidFill>
                  <a:srgbClr val="525656"/>
                </a:solidFill>
                <a:latin typeface="Arial"/>
                <a:cs typeface="Arial"/>
              </a:rPr>
              <a:t>son:</a:t>
            </a:r>
            <a:endParaRPr sz="3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6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5126990" algn="r">
              <a:lnSpc>
                <a:spcPct val="100000"/>
              </a:lnSpc>
            </a:pPr>
            <a:r>
              <a:rPr sz="3450" spc="1825" dirty="0">
                <a:solidFill>
                  <a:srgbClr val="525656"/>
                </a:solidFill>
                <a:latin typeface="Times New Roman"/>
                <a:cs typeface="Times New Roman"/>
              </a:rPr>
              <a:t>,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20458" y="7152671"/>
            <a:ext cx="1731010" cy="1206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ts val="3620"/>
              </a:lnSpc>
            </a:pPr>
            <a:endParaRPr sz="3450" dirty="0">
              <a:latin typeface="Times New Roman"/>
              <a:cs typeface="Times New Roman"/>
            </a:endParaRPr>
          </a:p>
          <a:p>
            <a:pPr marL="584835">
              <a:lnSpc>
                <a:spcPts val="2730"/>
              </a:lnSpc>
              <a:tabLst>
                <a:tab pos="1267460" algn="l"/>
              </a:tabLst>
            </a:pPr>
            <a:r>
              <a:rPr sz="2000" spc="1810" dirty="0">
                <a:solidFill>
                  <a:srgbClr val="525656"/>
                </a:solidFill>
                <a:latin typeface="Arial"/>
                <a:cs typeface="Arial"/>
              </a:rPr>
              <a:t>,	</a:t>
            </a:r>
            <a:r>
              <a:rPr lang="es-MX" sz="6000" spc="250" dirty="0">
                <a:solidFill>
                  <a:srgbClr val="622493"/>
                </a:solidFill>
                <a:latin typeface="Arial"/>
                <a:cs typeface="Arial"/>
              </a:rPr>
              <a:t>?</a:t>
            </a:r>
            <a:endParaRPr sz="6000" dirty="0">
              <a:latin typeface="Arial"/>
              <a:cs typeface="Arial"/>
            </a:endParaRPr>
          </a:p>
          <a:p>
            <a:pPr marL="12700">
              <a:lnSpc>
                <a:spcPts val="3075"/>
              </a:lnSpc>
            </a:pPr>
            <a:r>
              <a:rPr sz="3250" b="1" i="1" spc="100" dirty="0">
                <a:solidFill>
                  <a:srgbClr val="525656"/>
                </a:solidFill>
                <a:latin typeface="Arial"/>
                <a:cs typeface="Arial"/>
              </a:rPr>
              <a:t>CION</a:t>
            </a:r>
            <a:endParaRPr sz="325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67710" y="8287100"/>
            <a:ext cx="982344" cy="49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50" dirty="0">
                <a:solidFill>
                  <a:srgbClr val="525656"/>
                </a:solidFill>
                <a:latin typeface="Arial"/>
                <a:cs typeface="Arial"/>
              </a:rPr>
              <a:t>TIVA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873087" y="7201408"/>
            <a:ext cx="513715" cy="845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620"/>
              </a:lnSpc>
            </a:pPr>
            <a:endParaRPr sz="3450" dirty="0">
              <a:latin typeface="Times New Roman"/>
              <a:cs typeface="Times New Roman"/>
            </a:endParaRPr>
          </a:p>
          <a:p>
            <a:pPr marL="55244">
              <a:lnSpc>
                <a:spcPts val="2970"/>
              </a:lnSpc>
            </a:pPr>
            <a:r>
              <a:rPr lang="es-MX" sz="6000" spc="250" dirty="0">
                <a:solidFill>
                  <a:srgbClr val="088CAF"/>
                </a:solidFill>
                <a:latin typeface="Arial"/>
                <a:cs typeface="Arial"/>
              </a:rPr>
              <a:t>?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336860" y="7341527"/>
            <a:ext cx="524510" cy="845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620"/>
              </a:lnSpc>
            </a:pPr>
            <a:endParaRPr sz="6000" dirty="0">
              <a:latin typeface="Times New Roman"/>
              <a:cs typeface="Times New Roman"/>
            </a:endParaRPr>
          </a:p>
          <a:p>
            <a:pPr marL="60960">
              <a:lnSpc>
                <a:spcPts val="2970"/>
              </a:lnSpc>
            </a:pPr>
            <a:r>
              <a:rPr lang="es-MX" sz="6000" spc="250" dirty="0">
                <a:solidFill>
                  <a:srgbClr val="0C3377"/>
                </a:solidFill>
                <a:latin typeface="Arial"/>
                <a:cs typeface="Arial"/>
              </a:rPr>
              <a:t>?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48" name="object 29">
            <a:extLst>
              <a:ext uri="{FF2B5EF4-FFF2-40B4-BE49-F238E27FC236}">
                <a16:creationId xmlns:a16="http://schemas.microsoft.com/office/drawing/2014/main" id="{2F17D533-16D4-4B1B-99EF-72852C7D7AF2}"/>
              </a:ext>
            </a:extLst>
          </p:cNvPr>
          <p:cNvSpPr/>
          <p:nvPr/>
        </p:nvSpPr>
        <p:spPr>
          <a:xfrm>
            <a:off x="1752184" y="8857987"/>
            <a:ext cx="5223365" cy="4709821"/>
          </a:xfrm>
          <a:prstGeom prst="rect">
            <a:avLst/>
          </a:prstGeom>
          <a:blipFill>
            <a:blip r:embed="rId27" cstate="print"/>
            <a:stretch>
              <a:fillRect l="-36035" r="-110060" b="-42544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B30DA46D-F28A-4C8F-9ECA-8F0D5037E4C7}"/>
              </a:ext>
            </a:extLst>
          </p:cNvPr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16">
            <a:extLst>
              <a:ext uri="{FF2B5EF4-FFF2-40B4-BE49-F238E27FC236}">
                <a16:creationId xmlns:a16="http://schemas.microsoft.com/office/drawing/2014/main" id="{2516E8B4-89DC-4546-9D10-C15569A9E6A6}"/>
              </a:ext>
            </a:extLst>
          </p:cNvPr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36">
            <a:extLst>
              <a:ext uri="{FF2B5EF4-FFF2-40B4-BE49-F238E27FC236}">
                <a16:creationId xmlns:a16="http://schemas.microsoft.com/office/drawing/2014/main" id="{C566B4D5-71F6-4BDE-A23E-E18CEF4EA7CC}"/>
              </a:ext>
            </a:extLst>
          </p:cNvPr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37">
            <a:extLst>
              <a:ext uri="{FF2B5EF4-FFF2-40B4-BE49-F238E27FC236}">
                <a16:creationId xmlns:a16="http://schemas.microsoft.com/office/drawing/2014/main" id="{FCB7274D-278D-481D-970E-0F6BF2129D85}"/>
              </a:ext>
            </a:extLst>
          </p:cNvPr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38">
            <a:extLst>
              <a:ext uri="{FF2B5EF4-FFF2-40B4-BE49-F238E27FC236}">
                <a16:creationId xmlns:a16="http://schemas.microsoft.com/office/drawing/2014/main" id="{F79D3341-7CB4-44E7-A56B-1987D0E7EC54}"/>
              </a:ext>
            </a:extLst>
          </p:cNvPr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39">
            <a:extLst>
              <a:ext uri="{FF2B5EF4-FFF2-40B4-BE49-F238E27FC236}">
                <a16:creationId xmlns:a16="http://schemas.microsoft.com/office/drawing/2014/main" id="{266E2FC1-B9F8-4A1F-AF08-EAA9D42B9957}"/>
              </a:ext>
            </a:extLst>
          </p:cNvPr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91979" y="609215"/>
            <a:ext cx="18142427" cy="2168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84574" y="3959898"/>
            <a:ext cx="1462116" cy="731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57988" y="4130478"/>
            <a:ext cx="426450" cy="645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18466" y="4106110"/>
            <a:ext cx="804164" cy="6945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0409" y="5895287"/>
            <a:ext cx="11696930" cy="6993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5939" y="4739694"/>
            <a:ext cx="2290648" cy="11331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97066" y="4946827"/>
            <a:ext cx="3375051" cy="11331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307522" y="2397362"/>
            <a:ext cx="15721330" cy="9029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11705" marR="12700" indent="-2199640">
              <a:lnSpc>
                <a:spcPct val="107300"/>
              </a:lnSpc>
            </a:pPr>
            <a:r>
              <a:rPr sz="2650" spc="-75" dirty="0">
                <a:solidFill>
                  <a:srgbClr val="7C7E80"/>
                </a:solidFill>
                <a:latin typeface="Arial"/>
                <a:cs typeface="Arial"/>
              </a:rPr>
              <a:t>Las</a:t>
            </a:r>
            <a:r>
              <a:rPr sz="2650" spc="-155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95" dirty="0">
                <a:solidFill>
                  <a:srgbClr val="7C7E80"/>
                </a:solidFill>
                <a:latin typeface="Arial"/>
                <a:cs typeface="Arial"/>
              </a:rPr>
              <a:t>Dependencias</a:t>
            </a:r>
            <a:r>
              <a:rPr sz="2650" spc="-185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800" spc="235" dirty="0">
                <a:solidFill>
                  <a:srgbClr val="7C7E80"/>
                </a:solidFill>
                <a:latin typeface="Arial"/>
                <a:cs typeface="Arial"/>
              </a:rPr>
              <a:t>y</a:t>
            </a:r>
            <a:r>
              <a:rPr sz="2800" spc="-170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90" dirty="0">
                <a:solidFill>
                  <a:srgbClr val="7C7E80"/>
                </a:solidFill>
                <a:latin typeface="Arial"/>
                <a:cs typeface="Arial"/>
              </a:rPr>
              <a:t>Entidades</a:t>
            </a:r>
            <a:r>
              <a:rPr sz="2650" spc="-204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210" dirty="0">
                <a:solidFill>
                  <a:srgbClr val="7C7E80"/>
                </a:solidFill>
                <a:latin typeface="Arial"/>
                <a:cs typeface="Arial"/>
              </a:rPr>
              <a:t>del</a:t>
            </a:r>
            <a:r>
              <a:rPr sz="2650" spc="-185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80" dirty="0">
                <a:solidFill>
                  <a:srgbClr val="7C7E80"/>
                </a:solidFill>
                <a:latin typeface="Arial"/>
                <a:cs typeface="Arial"/>
              </a:rPr>
              <a:t>Poder</a:t>
            </a:r>
            <a:r>
              <a:rPr sz="2650" spc="-60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80" dirty="0">
                <a:solidFill>
                  <a:srgbClr val="7C7E80"/>
                </a:solidFill>
                <a:latin typeface="Arial"/>
                <a:cs typeface="Arial"/>
              </a:rPr>
              <a:t>Ejecutivo</a:t>
            </a:r>
            <a:r>
              <a:rPr sz="2650" spc="-150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35" dirty="0">
                <a:solidFill>
                  <a:srgbClr val="7C7E80"/>
                </a:solidFill>
                <a:latin typeface="Arial"/>
                <a:cs typeface="Arial"/>
              </a:rPr>
              <a:t>así</a:t>
            </a:r>
            <a:r>
              <a:rPr sz="2650" spc="-315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160" dirty="0">
                <a:solidFill>
                  <a:srgbClr val="7C7E80"/>
                </a:solidFill>
                <a:latin typeface="Arial"/>
                <a:cs typeface="Arial"/>
              </a:rPr>
              <a:t>como</a:t>
            </a:r>
            <a:r>
              <a:rPr sz="2650" spc="-125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105" dirty="0">
                <a:solidFill>
                  <a:srgbClr val="7C7E80"/>
                </a:solidFill>
                <a:latin typeface="Arial"/>
                <a:cs typeface="Arial"/>
              </a:rPr>
              <a:t>otros</a:t>
            </a:r>
            <a:r>
              <a:rPr sz="2650" spc="-135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95" dirty="0">
                <a:solidFill>
                  <a:srgbClr val="7C7E80"/>
                </a:solidFill>
                <a:latin typeface="Arial"/>
                <a:cs typeface="Arial"/>
              </a:rPr>
              <a:t>organismos</a:t>
            </a:r>
            <a:r>
              <a:rPr sz="2650" spc="-55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130" dirty="0">
                <a:solidFill>
                  <a:srgbClr val="7C7E80"/>
                </a:solidFill>
                <a:latin typeface="Arial"/>
                <a:cs typeface="Arial"/>
              </a:rPr>
              <a:t>autónomos</a:t>
            </a:r>
            <a:r>
              <a:rPr sz="2650" spc="20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175" dirty="0">
                <a:solidFill>
                  <a:srgbClr val="7C7E80"/>
                </a:solidFill>
                <a:latin typeface="Arial"/>
                <a:cs typeface="Arial"/>
              </a:rPr>
              <a:t>como</a:t>
            </a:r>
            <a:r>
              <a:rPr sz="2650" spc="-195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195" dirty="0">
                <a:solidFill>
                  <a:srgbClr val="7C7E80"/>
                </a:solidFill>
                <a:latin typeface="Arial"/>
                <a:cs typeface="Arial"/>
              </a:rPr>
              <a:t>el</a:t>
            </a:r>
            <a:r>
              <a:rPr sz="2650" spc="140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80" dirty="0">
                <a:solidFill>
                  <a:srgbClr val="7C7E80"/>
                </a:solidFill>
                <a:latin typeface="Arial"/>
                <a:cs typeface="Arial"/>
              </a:rPr>
              <a:t>Poder</a:t>
            </a:r>
            <a:r>
              <a:rPr sz="2650" spc="-395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114" dirty="0">
                <a:solidFill>
                  <a:srgbClr val="7C7E80"/>
                </a:solidFill>
                <a:latin typeface="Arial"/>
                <a:cs typeface="Arial"/>
              </a:rPr>
              <a:t>Judicial,</a:t>
            </a:r>
            <a:r>
              <a:rPr sz="2650" spc="-229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160" dirty="0">
                <a:solidFill>
                  <a:srgbClr val="7C7E80"/>
                </a:solidFill>
                <a:latin typeface="Arial"/>
                <a:cs typeface="Arial"/>
              </a:rPr>
              <a:t>el</a:t>
            </a:r>
            <a:r>
              <a:rPr sz="2650" spc="-265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80" dirty="0">
                <a:solidFill>
                  <a:srgbClr val="7C7E80"/>
                </a:solidFill>
                <a:latin typeface="Arial"/>
                <a:cs typeface="Arial"/>
              </a:rPr>
              <a:t>Congreso,</a:t>
            </a:r>
            <a:r>
              <a:rPr sz="2650" spc="-125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130" dirty="0">
                <a:solidFill>
                  <a:srgbClr val="7C7E80"/>
                </a:solidFill>
                <a:latin typeface="Arial"/>
                <a:cs typeface="Arial"/>
              </a:rPr>
              <a:t>Instituto</a:t>
            </a:r>
            <a:r>
              <a:rPr sz="2650" spc="-180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75" dirty="0">
                <a:solidFill>
                  <a:srgbClr val="7C7E80"/>
                </a:solidFill>
                <a:latin typeface="Arial"/>
                <a:cs typeface="Arial"/>
              </a:rPr>
              <a:t>Electoral,</a:t>
            </a:r>
            <a:r>
              <a:rPr sz="2650" spc="-365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215" dirty="0">
                <a:solidFill>
                  <a:srgbClr val="7C7E80"/>
                </a:solidFill>
                <a:latin typeface="Arial"/>
                <a:cs typeface="Arial"/>
              </a:rPr>
              <a:t>por</a:t>
            </a:r>
            <a:r>
              <a:rPr sz="2650" spc="-204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105" dirty="0">
                <a:solidFill>
                  <a:srgbClr val="7C7E80"/>
                </a:solidFill>
                <a:latin typeface="Arial"/>
                <a:cs typeface="Arial"/>
              </a:rPr>
              <a:t>mencionar</a:t>
            </a:r>
            <a:r>
              <a:rPr sz="2650" spc="-100" dirty="0">
                <a:solidFill>
                  <a:srgbClr val="7C7E80"/>
                </a:solidFill>
                <a:latin typeface="Arial"/>
                <a:cs typeface="Arial"/>
              </a:rPr>
              <a:t> </a:t>
            </a:r>
            <a:r>
              <a:rPr sz="2650" spc="110" dirty="0">
                <a:solidFill>
                  <a:srgbClr val="7C7E80"/>
                </a:solidFill>
                <a:latin typeface="Arial"/>
                <a:cs typeface="Arial"/>
              </a:rPr>
              <a:t>algunos.</a:t>
            </a:r>
            <a:endParaRPr sz="2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0528" y="4173930"/>
            <a:ext cx="5237014" cy="245961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MX" sz="5000" b="1" spc="95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rial"/>
              </a:rPr>
              <a:t>1%</a:t>
            </a:r>
          </a:p>
          <a:p>
            <a:pPr algn="ctr">
              <a:lnSpc>
                <a:spcPct val="100000"/>
              </a:lnSpc>
            </a:pPr>
            <a:r>
              <a:rPr lang="es-MX" sz="5000" b="1" spc="95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Heavy" panose="020B0903020102020204" pitchFamily="34" charset="0"/>
                <a:cs typeface="Arial"/>
              </a:rPr>
              <a:t>Poder Legislativo</a:t>
            </a:r>
            <a:endParaRPr lang="es-MX" sz="5000" b="1" dirty="0">
              <a:solidFill>
                <a:schemeClr val="accent1">
                  <a:lumMod val="60000"/>
                  <a:lumOff val="40000"/>
                </a:schemeClr>
              </a:solidFill>
              <a:latin typeface="Franklin Gothic Heavy" panose="020B0903020102020204" pitchFamily="34" charset="0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35783" y="4983864"/>
            <a:ext cx="1404620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840" dirty="0">
                <a:solidFill>
                  <a:srgbClr val="D4347E"/>
                </a:solidFill>
                <a:latin typeface="Arial"/>
                <a:cs typeface="Arial"/>
              </a:rPr>
              <a:t>anos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flipH="1">
            <a:off x="1822450" y="5176435"/>
            <a:ext cx="1332768" cy="10487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345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37" name="20 Tabla">
            <a:extLst>
              <a:ext uri="{FF2B5EF4-FFF2-40B4-BE49-F238E27FC236}">
                <a16:creationId xmlns:a16="http://schemas.microsoft.com/office/drawing/2014/main" id="{CC2958E9-5396-4721-8CDB-10241500A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896615"/>
              </p:ext>
            </p:extLst>
          </p:nvPr>
        </p:nvGraphicFramePr>
        <p:xfrm>
          <a:off x="13864944" y="5056405"/>
          <a:ext cx="5787544" cy="4619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0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25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PODER EJECUTIVO</a:t>
                      </a:r>
                      <a:endParaRPr lang="es-MX" sz="25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5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              87,279,508,959 </a:t>
                      </a:r>
                      <a:endParaRPr lang="es-MX" sz="25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25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PODER LEGISLATIVO</a:t>
                      </a:r>
                      <a:endParaRPr lang="es-MX" sz="25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5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                    814,227,914 </a:t>
                      </a:r>
                      <a:endParaRPr lang="es-MX" sz="25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25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PODER JUDICIAL</a:t>
                      </a:r>
                      <a:endParaRPr lang="es-MX" sz="25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5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                3,321,358,307 </a:t>
                      </a:r>
                      <a:endParaRPr lang="es-MX" sz="25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25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ÓRGANOS AUTONÓMOS</a:t>
                      </a:r>
                      <a:endParaRPr lang="es-MX" sz="25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5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                    770,248,814 </a:t>
                      </a:r>
                      <a:endParaRPr lang="es-MX" sz="25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25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MX" sz="25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5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              92,185,343,992 </a:t>
                      </a:r>
                      <a:endParaRPr lang="es-MX" sz="25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030" y="670136"/>
            <a:ext cx="18568877" cy="2193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7851" y="3082628"/>
            <a:ext cx="828532" cy="377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38227" y="2972969"/>
            <a:ext cx="1888566" cy="487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36452" y="2972969"/>
            <a:ext cx="377713" cy="3777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48193" y="2972969"/>
            <a:ext cx="1571775" cy="377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8088" y="4057372"/>
            <a:ext cx="6701366" cy="4203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15940" y="4154847"/>
            <a:ext cx="9844916" cy="40086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8327" y="8419353"/>
            <a:ext cx="3106997" cy="3777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81433" y="8918909"/>
            <a:ext cx="3046075" cy="4751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29319" y="10405395"/>
            <a:ext cx="1291536" cy="15595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67067" y="9515940"/>
            <a:ext cx="1766723" cy="20347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436624" y="9467203"/>
            <a:ext cx="1596143" cy="3898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39386" y="9503756"/>
            <a:ext cx="7371503" cy="34603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08535" y="9954575"/>
            <a:ext cx="1194061" cy="38989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75259" y="9954575"/>
            <a:ext cx="2485597" cy="3898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14030" y="11343585"/>
            <a:ext cx="1291536" cy="7797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93961" y="11806589"/>
            <a:ext cx="1986041" cy="11575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63347" y="12172119"/>
            <a:ext cx="682320" cy="7919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22724" y="11099899"/>
            <a:ext cx="0" cy="255870"/>
          </a:xfrm>
          <a:custGeom>
            <a:avLst/>
            <a:gdLst/>
            <a:ahLst/>
            <a:cxnLst/>
            <a:rect l="l" t="t" r="r" b="b"/>
            <a:pathLst>
              <a:path h="255870">
                <a:moveTo>
                  <a:pt x="0" y="255870"/>
                </a:moveTo>
                <a:lnTo>
                  <a:pt x="0" y="0"/>
                </a:lnTo>
              </a:path>
            </a:pathLst>
          </a:custGeom>
          <a:ln w="30460">
            <a:solidFill>
              <a:srgbClr val="E480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035429" y="11252203"/>
            <a:ext cx="280238" cy="0"/>
          </a:xfrm>
          <a:custGeom>
            <a:avLst/>
            <a:gdLst/>
            <a:ahLst/>
            <a:cxnLst/>
            <a:rect l="l" t="t" r="r" b="b"/>
            <a:pathLst>
              <a:path w="280238">
                <a:moveTo>
                  <a:pt x="0" y="0"/>
                </a:moveTo>
                <a:lnTo>
                  <a:pt x="280238" y="0"/>
                </a:lnTo>
              </a:path>
            </a:pathLst>
          </a:custGeom>
          <a:ln w="24368">
            <a:solidFill>
              <a:srgbClr val="E890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85266" y="12354883"/>
            <a:ext cx="0" cy="414266"/>
          </a:xfrm>
          <a:custGeom>
            <a:avLst/>
            <a:gdLst/>
            <a:ahLst/>
            <a:cxnLst/>
            <a:rect l="l" t="t" r="r" b="b"/>
            <a:pathLst>
              <a:path h="414266">
                <a:moveTo>
                  <a:pt x="0" y="414266"/>
                </a:moveTo>
                <a:lnTo>
                  <a:pt x="0" y="0"/>
                </a:lnTo>
              </a:path>
            </a:pathLst>
          </a:custGeom>
          <a:ln w="24368">
            <a:solidFill>
              <a:srgbClr val="E47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575974" y="12921453"/>
            <a:ext cx="511740" cy="0"/>
          </a:xfrm>
          <a:custGeom>
            <a:avLst/>
            <a:gdLst/>
            <a:ahLst/>
            <a:cxnLst/>
            <a:rect l="l" t="t" r="r" b="b"/>
            <a:pathLst>
              <a:path w="511740">
                <a:moveTo>
                  <a:pt x="0" y="0"/>
                </a:moveTo>
                <a:lnTo>
                  <a:pt x="511740" y="0"/>
                </a:lnTo>
              </a:path>
            </a:pathLst>
          </a:custGeom>
          <a:ln w="24368">
            <a:solidFill>
              <a:srgbClr val="3F4B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636009" y="12205625"/>
            <a:ext cx="737150" cy="0"/>
          </a:xfrm>
          <a:custGeom>
            <a:avLst/>
            <a:gdLst/>
            <a:ahLst/>
            <a:cxnLst/>
            <a:rect l="l" t="t" r="r" b="b"/>
            <a:pathLst>
              <a:path w="737150">
                <a:moveTo>
                  <a:pt x="0" y="0"/>
                </a:moveTo>
                <a:lnTo>
                  <a:pt x="737150" y="0"/>
                </a:lnTo>
              </a:path>
            </a:pathLst>
          </a:custGeom>
          <a:ln w="30460">
            <a:solidFill>
              <a:srgbClr val="EBA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255633" y="12921453"/>
            <a:ext cx="1742355" cy="0"/>
          </a:xfrm>
          <a:custGeom>
            <a:avLst/>
            <a:gdLst/>
            <a:ahLst/>
            <a:cxnLst/>
            <a:rect l="l" t="t" r="r" b="b"/>
            <a:pathLst>
              <a:path w="1742355">
                <a:moveTo>
                  <a:pt x="0" y="0"/>
                </a:moveTo>
                <a:lnTo>
                  <a:pt x="1742355" y="0"/>
                </a:lnTo>
              </a:path>
            </a:pathLst>
          </a:custGeom>
          <a:ln w="24368">
            <a:solidFill>
              <a:srgbClr val="3B4B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6320358" y="9894138"/>
            <a:ext cx="612775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185" dirty="0">
                <a:solidFill>
                  <a:srgbClr val="6D23B1"/>
                </a:solidFill>
                <a:latin typeface="Arial"/>
                <a:cs typeface="Arial"/>
              </a:rPr>
              <a:t>IFI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061057" y="11604163"/>
            <a:ext cx="1637664" cy="1115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85" dirty="0">
                <a:solidFill>
                  <a:srgbClr val="113479"/>
                </a:solidFill>
                <a:latin typeface="Arial"/>
                <a:cs typeface="Arial"/>
              </a:rPr>
              <a:t>•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1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12700" algn="r">
              <a:lnSpc>
                <a:spcPct val="100000"/>
              </a:lnSpc>
            </a:pPr>
            <a:r>
              <a:rPr sz="3450" spc="409" dirty="0">
                <a:solidFill>
                  <a:srgbClr val="8291DB"/>
                </a:solidFill>
                <a:latin typeface="Arial"/>
                <a:cs typeface="Arial"/>
              </a:rPr>
              <a:t>-</a:t>
            </a:r>
            <a:endParaRPr sz="34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11740" y="657952"/>
            <a:ext cx="19251198" cy="2107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8396" y="3728396"/>
            <a:ext cx="9528124" cy="9040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05259" y="7432424"/>
            <a:ext cx="3289761" cy="11087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09866" y="8602117"/>
            <a:ext cx="134027" cy="463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92630" y="8602117"/>
            <a:ext cx="1035665" cy="3898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877034" y="8602117"/>
            <a:ext cx="1206246" cy="4508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771413" y="2407059"/>
            <a:ext cx="16850360" cy="1045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57800" marR="12700" indent="-5245735">
              <a:lnSpc>
                <a:spcPct val="107900"/>
              </a:lnSpc>
            </a:pPr>
            <a:r>
              <a:rPr sz="3150" spc="165" dirty="0">
                <a:solidFill>
                  <a:srgbClr val="7E8080"/>
                </a:solidFill>
                <a:latin typeface="Arial"/>
                <a:cs typeface="Arial"/>
              </a:rPr>
              <a:t>Agrupa</a:t>
            </a:r>
            <a:r>
              <a:rPr sz="3150" spc="180" dirty="0">
                <a:solidFill>
                  <a:srgbClr val="7E8080"/>
                </a:solidFill>
                <a:latin typeface="Arial"/>
                <a:cs typeface="Arial"/>
              </a:rPr>
              <a:t> </a:t>
            </a:r>
            <a:r>
              <a:rPr sz="3150" spc="120" dirty="0">
                <a:solidFill>
                  <a:srgbClr val="7E8080"/>
                </a:solidFill>
                <a:latin typeface="Arial"/>
                <a:cs typeface="Arial"/>
              </a:rPr>
              <a:t>los</a:t>
            </a:r>
            <a:r>
              <a:rPr sz="3150" spc="-395" dirty="0">
                <a:solidFill>
                  <a:srgbClr val="7E8080"/>
                </a:solidFill>
                <a:latin typeface="Arial"/>
                <a:cs typeface="Arial"/>
              </a:rPr>
              <a:t> </a:t>
            </a:r>
            <a:r>
              <a:rPr sz="3150" spc="75" dirty="0">
                <a:solidFill>
                  <a:srgbClr val="7E8080"/>
                </a:solidFill>
                <a:latin typeface="Arial"/>
                <a:cs typeface="Arial"/>
              </a:rPr>
              <a:t>gastos</a:t>
            </a:r>
            <a:r>
              <a:rPr sz="3150" spc="-165" dirty="0">
                <a:solidFill>
                  <a:srgbClr val="7E8080"/>
                </a:solidFill>
                <a:latin typeface="Arial"/>
                <a:cs typeface="Arial"/>
              </a:rPr>
              <a:t> </a:t>
            </a:r>
            <a:r>
              <a:rPr sz="3150" spc="170" dirty="0">
                <a:solidFill>
                  <a:srgbClr val="7E8080"/>
                </a:solidFill>
                <a:latin typeface="Arial"/>
                <a:cs typeface="Arial"/>
              </a:rPr>
              <a:t>como</a:t>
            </a:r>
            <a:r>
              <a:rPr sz="3150" spc="-105" dirty="0">
                <a:solidFill>
                  <a:srgbClr val="7E8080"/>
                </a:solidFill>
                <a:latin typeface="Arial"/>
                <a:cs typeface="Arial"/>
              </a:rPr>
              <a:t> </a:t>
            </a:r>
            <a:r>
              <a:rPr sz="3150" spc="280" dirty="0">
                <a:solidFill>
                  <a:srgbClr val="7E8080"/>
                </a:solidFill>
                <a:latin typeface="Arial"/>
                <a:cs typeface="Arial"/>
              </a:rPr>
              <a:t>un</a:t>
            </a:r>
            <a:r>
              <a:rPr sz="3150" spc="-355" dirty="0">
                <a:solidFill>
                  <a:srgbClr val="7E8080"/>
                </a:solidFill>
                <a:latin typeface="Arial"/>
                <a:cs typeface="Arial"/>
              </a:rPr>
              <a:t> </a:t>
            </a:r>
            <a:r>
              <a:rPr sz="3150" spc="105" dirty="0">
                <a:solidFill>
                  <a:srgbClr val="7E8080"/>
                </a:solidFill>
                <a:latin typeface="Arial"/>
                <a:cs typeface="Arial"/>
              </a:rPr>
              <a:t>mecanismo</a:t>
            </a:r>
            <a:r>
              <a:rPr sz="3150" spc="-140" dirty="0">
                <a:solidFill>
                  <a:srgbClr val="7E8080"/>
                </a:solidFill>
                <a:latin typeface="Arial"/>
                <a:cs typeface="Arial"/>
              </a:rPr>
              <a:t> </a:t>
            </a:r>
            <a:r>
              <a:rPr sz="3150" spc="260" dirty="0">
                <a:solidFill>
                  <a:srgbClr val="7E8080"/>
                </a:solidFill>
                <a:latin typeface="Arial"/>
                <a:cs typeface="Arial"/>
              </a:rPr>
              <a:t>de</a:t>
            </a:r>
            <a:r>
              <a:rPr sz="3150" spc="-275" dirty="0">
                <a:solidFill>
                  <a:srgbClr val="7E8080"/>
                </a:solidFill>
                <a:latin typeface="Arial"/>
                <a:cs typeface="Arial"/>
              </a:rPr>
              <a:t> </a:t>
            </a:r>
            <a:r>
              <a:rPr sz="3150" spc="145" dirty="0">
                <a:solidFill>
                  <a:srgbClr val="7E8080"/>
                </a:solidFill>
                <a:latin typeface="Arial"/>
                <a:cs typeface="Arial"/>
              </a:rPr>
              <a:t>control</a:t>
            </a:r>
            <a:r>
              <a:rPr sz="3150" spc="-195" dirty="0">
                <a:solidFill>
                  <a:srgbClr val="7E8080"/>
                </a:solidFill>
                <a:latin typeface="Arial"/>
                <a:cs typeface="Arial"/>
              </a:rPr>
              <a:t> </a:t>
            </a:r>
            <a:r>
              <a:rPr sz="3150" spc="210" dirty="0">
                <a:solidFill>
                  <a:srgbClr val="7E8080"/>
                </a:solidFill>
                <a:latin typeface="Arial"/>
                <a:cs typeface="Arial"/>
              </a:rPr>
              <a:t>que</a:t>
            </a:r>
            <a:r>
              <a:rPr sz="3150" spc="-125" dirty="0">
                <a:solidFill>
                  <a:srgbClr val="7E8080"/>
                </a:solidFill>
                <a:latin typeface="Arial"/>
                <a:cs typeface="Arial"/>
              </a:rPr>
              <a:t> </a:t>
            </a:r>
            <a:r>
              <a:rPr sz="3150" spc="195" dirty="0">
                <a:solidFill>
                  <a:srgbClr val="7E8080"/>
                </a:solidFill>
                <a:latin typeface="Arial"/>
                <a:cs typeface="Arial"/>
              </a:rPr>
              <a:t>permite</a:t>
            </a:r>
            <a:r>
              <a:rPr sz="3150" spc="-330" dirty="0">
                <a:solidFill>
                  <a:srgbClr val="7E8080"/>
                </a:solidFill>
                <a:latin typeface="Arial"/>
                <a:cs typeface="Arial"/>
              </a:rPr>
              <a:t> </a:t>
            </a:r>
            <a:r>
              <a:rPr sz="3150" spc="105" dirty="0">
                <a:solidFill>
                  <a:srgbClr val="7E8080"/>
                </a:solidFill>
                <a:latin typeface="Arial"/>
                <a:cs typeface="Arial"/>
              </a:rPr>
              <a:t>diferenciar</a:t>
            </a:r>
            <a:r>
              <a:rPr sz="3150" spc="145" dirty="0">
                <a:solidFill>
                  <a:srgbClr val="7E8080"/>
                </a:solidFill>
                <a:latin typeface="Arial"/>
                <a:cs typeface="Arial"/>
              </a:rPr>
              <a:t> </a:t>
            </a:r>
            <a:r>
              <a:rPr sz="3150" spc="25" dirty="0">
                <a:solidFill>
                  <a:srgbClr val="7E8080"/>
                </a:solidFill>
                <a:latin typeface="Arial"/>
                <a:cs typeface="Arial"/>
              </a:rPr>
              <a:t>las</a:t>
            </a:r>
            <a:r>
              <a:rPr sz="3150" spc="-254" dirty="0">
                <a:solidFill>
                  <a:srgbClr val="7E8080"/>
                </a:solidFill>
                <a:latin typeface="Arial"/>
                <a:cs typeface="Arial"/>
              </a:rPr>
              <a:t> </a:t>
            </a:r>
            <a:r>
              <a:rPr sz="3150" spc="105" dirty="0">
                <a:solidFill>
                  <a:srgbClr val="7E8080"/>
                </a:solidFill>
                <a:latin typeface="Arial"/>
                <a:cs typeface="Arial"/>
              </a:rPr>
              <a:t>principales</a:t>
            </a:r>
            <a:r>
              <a:rPr sz="3150" spc="70" dirty="0">
                <a:solidFill>
                  <a:srgbClr val="7E8080"/>
                </a:solidFill>
                <a:latin typeface="Arial"/>
                <a:cs typeface="Arial"/>
              </a:rPr>
              <a:t> </a:t>
            </a:r>
            <a:r>
              <a:rPr sz="3150" spc="90" dirty="0">
                <a:solidFill>
                  <a:srgbClr val="7E8080"/>
                </a:solidFill>
                <a:latin typeface="Arial"/>
                <a:cs typeface="Arial"/>
              </a:rPr>
              <a:t>operaciones</a:t>
            </a:r>
            <a:r>
              <a:rPr sz="3150" spc="-20" dirty="0">
                <a:solidFill>
                  <a:srgbClr val="7E8080"/>
                </a:solidFill>
                <a:latin typeface="Arial"/>
                <a:cs typeface="Arial"/>
              </a:rPr>
              <a:t> </a:t>
            </a:r>
            <a:r>
              <a:rPr sz="3150" spc="210" dirty="0">
                <a:solidFill>
                  <a:srgbClr val="7E8080"/>
                </a:solidFill>
                <a:latin typeface="Arial"/>
                <a:cs typeface="Arial"/>
              </a:rPr>
              <a:t>en</a:t>
            </a:r>
            <a:r>
              <a:rPr sz="3150" spc="-360" dirty="0">
                <a:solidFill>
                  <a:srgbClr val="7E8080"/>
                </a:solidFill>
                <a:latin typeface="Arial"/>
                <a:cs typeface="Arial"/>
              </a:rPr>
              <a:t> </a:t>
            </a:r>
            <a:r>
              <a:rPr sz="3150" spc="120" dirty="0">
                <a:solidFill>
                  <a:srgbClr val="7E8080"/>
                </a:solidFill>
                <a:latin typeface="Arial"/>
                <a:cs typeface="Arial"/>
              </a:rPr>
              <a:t>diferentes </a:t>
            </a:r>
            <a:r>
              <a:rPr sz="3150" spc="110" dirty="0">
                <a:solidFill>
                  <a:srgbClr val="7E8080"/>
                </a:solidFill>
                <a:latin typeface="Arial"/>
                <a:cs typeface="Arial"/>
              </a:rPr>
              <a:t>rubros.</a:t>
            </a:r>
            <a:endParaRPr sz="3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08273" y="11015868"/>
            <a:ext cx="58039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300" spc="105" dirty="0">
                <a:solidFill>
                  <a:srgbClr val="2DB8DF"/>
                </a:solidFill>
                <a:latin typeface="Times New Roman"/>
                <a:cs typeface="Times New Roman"/>
              </a:rPr>
              <a:t>IFI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3344"/>
            <a:ext cx="10052050" cy="194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5700" y="645768"/>
            <a:ext cx="16156385" cy="1486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6895" y="2400307"/>
            <a:ext cx="16339150" cy="194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0512" y="3070445"/>
            <a:ext cx="18471403" cy="10188356"/>
          </a:xfrm>
          <a:prstGeom prst="rect">
            <a:avLst/>
          </a:prstGeom>
          <a:blipFill>
            <a:blip r:embed="rId5" cstate="print"/>
            <a:stretch>
              <a:fillRect b="-22221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63239" y="4540189"/>
            <a:ext cx="4029075" cy="2931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620" algn="ctr">
              <a:lnSpc>
                <a:spcPct val="130400"/>
              </a:lnSpc>
            </a:pPr>
            <a:r>
              <a:rPr sz="2100" spc="10" dirty="0">
                <a:solidFill>
                  <a:srgbClr val="828382"/>
                </a:solidFill>
                <a:latin typeface="Arial"/>
                <a:cs typeface="Arial"/>
              </a:rPr>
              <a:t>Las</a:t>
            </a:r>
            <a:r>
              <a:rPr sz="2100" spc="-18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00" dirty="0">
                <a:solidFill>
                  <a:srgbClr val="828382"/>
                </a:solidFill>
                <a:latin typeface="Arial"/>
                <a:cs typeface="Arial"/>
              </a:rPr>
              <a:t>erogaciones</a:t>
            </a:r>
            <a:r>
              <a:rPr sz="2100" spc="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75" dirty="0">
                <a:solidFill>
                  <a:srgbClr val="828382"/>
                </a:solidFill>
                <a:latin typeface="Arial"/>
                <a:cs typeface="Arial"/>
              </a:rPr>
              <a:t>que</a:t>
            </a:r>
            <a:r>
              <a:rPr sz="2100" spc="-3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70" dirty="0">
                <a:solidFill>
                  <a:srgbClr val="828382"/>
                </a:solidFill>
                <a:latin typeface="Arial"/>
                <a:cs typeface="Arial"/>
              </a:rPr>
              <a:t>realizan</a:t>
            </a:r>
            <a:r>
              <a:rPr sz="2100" spc="4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828382"/>
                </a:solidFill>
                <a:latin typeface="Arial"/>
                <a:cs typeface="Arial"/>
              </a:rPr>
              <a:t>los</a:t>
            </a:r>
            <a:r>
              <a:rPr sz="2100" spc="-19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90" dirty="0">
                <a:solidFill>
                  <a:srgbClr val="828382"/>
                </a:solidFill>
                <a:latin typeface="Arial"/>
                <a:cs typeface="Arial"/>
              </a:rPr>
              <a:t>entes</a:t>
            </a:r>
            <a:r>
              <a:rPr sz="2100" spc="-2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25" dirty="0">
                <a:solidFill>
                  <a:srgbClr val="828382"/>
                </a:solidFill>
                <a:latin typeface="Arial"/>
                <a:cs typeface="Arial"/>
              </a:rPr>
              <a:t>públicos</a:t>
            </a:r>
            <a:r>
              <a:rPr sz="2100" spc="-7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50" dirty="0">
                <a:solidFill>
                  <a:srgbClr val="828382"/>
                </a:solidFill>
                <a:latin typeface="Arial"/>
                <a:cs typeface="Arial"/>
              </a:rPr>
              <a:t>en</a:t>
            </a:r>
            <a:r>
              <a:rPr sz="2100" spc="7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40" dirty="0">
                <a:solidFill>
                  <a:srgbClr val="828382"/>
                </a:solidFill>
                <a:latin typeface="Arial"/>
                <a:cs typeface="Arial"/>
              </a:rPr>
              <a:t>cumplimiento</a:t>
            </a:r>
            <a:r>
              <a:rPr sz="2100" spc="16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220" dirty="0">
                <a:solidFill>
                  <a:srgbClr val="828382"/>
                </a:solidFill>
                <a:latin typeface="Arial"/>
                <a:cs typeface="Arial"/>
              </a:rPr>
              <a:t>de</a:t>
            </a:r>
            <a:r>
              <a:rPr sz="2100" spc="-26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30" dirty="0">
                <a:solidFill>
                  <a:srgbClr val="828382"/>
                </a:solidFill>
                <a:latin typeface="Arial"/>
                <a:cs typeface="Arial"/>
              </a:rPr>
              <a:t>sus</a:t>
            </a:r>
            <a:r>
              <a:rPr sz="2100" spc="1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90" dirty="0">
                <a:solidFill>
                  <a:srgbClr val="828382"/>
                </a:solidFill>
                <a:latin typeface="Arial"/>
                <a:cs typeface="Arial"/>
              </a:rPr>
              <a:t>atribuciones</a:t>
            </a:r>
            <a:r>
              <a:rPr sz="2100" spc="140" dirty="0">
                <a:solidFill>
                  <a:srgbClr val="828382"/>
                </a:solidFill>
                <a:latin typeface="Arial"/>
                <a:cs typeface="Arial"/>
              </a:rPr>
              <a:t> conforme</a:t>
            </a:r>
            <a:r>
              <a:rPr sz="2100" spc="-6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40" dirty="0">
                <a:solidFill>
                  <a:srgbClr val="828382"/>
                </a:solidFill>
                <a:latin typeface="Arial"/>
                <a:cs typeface="Arial"/>
              </a:rPr>
              <a:t>a</a:t>
            </a:r>
            <a:r>
              <a:rPr sz="2100" spc="-3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828382"/>
                </a:solidFill>
                <a:latin typeface="Arial"/>
                <a:cs typeface="Arial"/>
              </a:rPr>
              <a:t>los</a:t>
            </a:r>
            <a:r>
              <a:rPr sz="2100" spc="5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75" dirty="0">
                <a:solidFill>
                  <a:srgbClr val="828382"/>
                </a:solidFill>
                <a:latin typeface="Arial"/>
                <a:cs typeface="Arial"/>
              </a:rPr>
              <a:t>Programas</a:t>
            </a:r>
            <a:r>
              <a:rPr sz="2100" spc="3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828382"/>
                </a:solidFill>
                <a:latin typeface="Arial"/>
                <a:cs typeface="Arial"/>
              </a:rPr>
              <a:t>presupuestarios</a:t>
            </a:r>
            <a:r>
              <a:rPr sz="2100" spc="5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05" dirty="0">
                <a:solidFill>
                  <a:srgbClr val="828382"/>
                </a:solidFill>
                <a:latin typeface="Arial"/>
                <a:cs typeface="Arial"/>
              </a:rPr>
              <a:t>para</a:t>
            </a:r>
            <a:r>
              <a:rPr sz="2100" spc="-5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20" dirty="0">
                <a:solidFill>
                  <a:srgbClr val="828382"/>
                </a:solidFill>
                <a:latin typeface="Arial"/>
                <a:cs typeface="Arial"/>
              </a:rPr>
              <a:t>proveer</a:t>
            </a:r>
            <a:r>
              <a:rPr sz="2100" spc="-1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20" dirty="0">
                <a:solidFill>
                  <a:srgbClr val="828382"/>
                </a:solidFill>
                <a:latin typeface="Arial"/>
                <a:cs typeface="Arial"/>
              </a:rPr>
              <a:t>bienes</a:t>
            </a:r>
            <a:r>
              <a:rPr sz="2100" spc="-26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229" dirty="0">
                <a:solidFill>
                  <a:srgbClr val="828382"/>
                </a:solidFill>
                <a:latin typeface="Arial"/>
                <a:cs typeface="Arial"/>
              </a:rPr>
              <a:t>y</a:t>
            </a:r>
            <a:r>
              <a:rPr sz="2100" spc="-19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60" dirty="0">
                <a:solidFill>
                  <a:srgbClr val="828382"/>
                </a:solidFill>
                <a:latin typeface="Arial"/>
                <a:cs typeface="Arial"/>
              </a:rPr>
              <a:t>servicios</a:t>
            </a:r>
            <a:r>
              <a:rPr sz="2100" spc="4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25" dirty="0">
                <a:solidFill>
                  <a:srgbClr val="828382"/>
                </a:solidFill>
                <a:latin typeface="Arial"/>
                <a:cs typeface="Arial"/>
              </a:rPr>
              <a:t>públicos</a:t>
            </a:r>
            <a:r>
              <a:rPr sz="2100" spc="-12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40" dirty="0">
                <a:solidFill>
                  <a:srgbClr val="828382"/>
                </a:solidFill>
                <a:latin typeface="Arial"/>
                <a:cs typeface="Arial"/>
              </a:rPr>
              <a:t>a</a:t>
            </a:r>
            <a:r>
              <a:rPr sz="2100" spc="-8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05" dirty="0">
                <a:solidFill>
                  <a:srgbClr val="828382"/>
                </a:solidFill>
                <a:latin typeface="Arial"/>
                <a:cs typeface="Arial"/>
              </a:rPr>
              <a:t>la</a:t>
            </a:r>
            <a:r>
              <a:rPr sz="2100" spc="-14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30" dirty="0">
                <a:solidFill>
                  <a:srgbClr val="828382"/>
                </a:solidFill>
                <a:latin typeface="Arial"/>
                <a:cs typeface="Arial"/>
              </a:rPr>
              <a:t>población.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77848" y="3792044"/>
            <a:ext cx="5467985" cy="4788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9050" algn="ctr">
              <a:lnSpc>
                <a:spcPct val="114799"/>
              </a:lnSpc>
            </a:pPr>
            <a:r>
              <a:rPr sz="2100" spc="25" dirty="0">
                <a:solidFill>
                  <a:srgbClr val="828382"/>
                </a:solidFill>
                <a:latin typeface="Arial"/>
                <a:cs typeface="Arial"/>
              </a:rPr>
              <a:t>Se</a:t>
            </a:r>
            <a:r>
              <a:rPr sz="2100" spc="-5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75" dirty="0">
                <a:solidFill>
                  <a:srgbClr val="828382"/>
                </a:solidFill>
                <a:latin typeface="Arial"/>
                <a:cs typeface="Arial"/>
              </a:rPr>
              <a:t>refiere</a:t>
            </a:r>
            <a:r>
              <a:rPr sz="2100" spc="-15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80" dirty="0">
                <a:solidFill>
                  <a:srgbClr val="828382"/>
                </a:solidFill>
                <a:latin typeface="Arial"/>
                <a:cs typeface="Arial"/>
              </a:rPr>
              <a:t>a</a:t>
            </a:r>
            <a:r>
              <a:rPr sz="2100" spc="-2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0" dirty="0">
                <a:solidFill>
                  <a:srgbClr val="828382"/>
                </a:solidFill>
                <a:latin typeface="Arial"/>
                <a:cs typeface="Arial"/>
              </a:rPr>
              <a:t>las</a:t>
            </a:r>
            <a:r>
              <a:rPr sz="2100" spc="-12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70" dirty="0">
                <a:solidFill>
                  <a:srgbClr val="828382"/>
                </a:solidFill>
                <a:latin typeface="Arial"/>
                <a:cs typeface="Arial"/>
              </a:rPr>
              <a:t>erogaciones</a:t>
            </a:r>
            <a:r>
              <a:rPr sz="2100" spc="1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60" dirty="0">
                <a:solidFill>
                  <a:srgbClr val="828382"/>
                </a:solidFill>
                <a:latin typeface="Arial"/>
                <a:cs typeface="Arial"/>
              </a:rPr>
              <a:t>que</a:t>
            </a:r>
            <a:r>
              <a:rPr sz="2100" spc="-14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828382"/>
                </a:solidFill>
                <a:latin typeface="Arial"/>
                <a:cs typeface="Arial"/>
              </a:rPr>
              <a:t>derivan</a:t>
            </a:r>
            <a:r>
              <a:rPr sz="2100" spc="5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45" dirty="0">
                <a:solidFill>
                  <a:srgbClr val="828382"/>
                </a:solidFill>
                <a:latin typeface="Arial"/>
                <a:cs typeface="Arial"/>
              </a:rPr>
              <a:t>del</a:t>
            </a:r>
            <a:r>
              <a:rPr sz="2100" spc="-16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20" dirty="0">
                <a:solidFill>
                  <a:srgbClr val="828382"/>
                </a:solidFill>
                <a:latin typeface="Arial"/>
                <a:cs typeface="Arial"/>
              </a:rPr>
              <a:t>cumplimiento</a:t>
            </a:r>
            <a:r>
              <a:rPr sz="2100" spc="7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60" dirty="0">
                <a:solidFill>
                  <a:srgbClr val="828382"/>
                </a:solidFill>
                <a:latin typeface="Arial"/>
                <a:cs typeface="Arial"/>
              </a:rPr>
              <a:t>de</a:t>
            </a:r>
            <a:r>
              <a:rPr sz="2100" spc="-5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0" dirty="0">
                <a:solidFill>
                  <a:srgbClr val="828382"/>
                </a:solidFill>
                <a:latin typeface="Arial"/>
                <a:cs typeface="Arial"/>
              </a:rPr>
              <a:t>las</a:t>
            </a:r>
            <a:r>
              <a:rPr sz="2100" spc="-12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828382"/>
                </a:solidFill>
                <a:latin typeface="Arial"/>
                <a:cs typeface="Arial"/>
              </a:rPr>
              <a:t>obligaciones</a:t>
            </a:r>
            <a:r>
              <a:rPr sz="2100" spc="5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65" dirty="0">
                <a:solidFill>
                  <a:srgbClr val="828382"/>
                </a:solidFill>
                <a:latin typeface="Arial"/>
                <a:cs typeface="Arial"/>
              </a:rPr>
              <a:t>legales</a:t>
            </a:r>
            <a:r>
              <a:rPr sz="2100" spc="-6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229" dirty="0">
                <a:solidFill>
                  <a:srgbClr val="828382"/>
                </a:solidFill>
                <a:latin typeface="Arial"/>
                <a:cs typeface="Arial"/>
              </a:rPr>
              <a:t>o</a:t>
            </a:r>
            <a:r>
              <a:rPr sz="2100" spc="-17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45" dirty="0">
                <a:solidFill>
                  <a:srgbClr val="828382"/>
                </a:solidFill>
                <a:latin typeface="Arial"/>
                <a:cs typeface="Arial"/>
              </a:rPr>
              <a:t>del</a:t>
            </a:r>
            <a:r>
              <a:rPr sz="2100" spc="-6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90" dirty="0">
                <a:solidFill>
                  <a:srgbClr val="828382"/>
                </a:solidFill>
                <a:latin typeface="Arial"/>
                <a:cs typeface="Arial"/>
              </a:rPr>
              <a:t>Decreto</a:t>
            </a:r>
            <a:r>
              <a:rPr sz="2100" spc="-5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60" dirty="0">
                <a:solidFill>
                  <a:srgbClr val="828382"/>
                </a:solidFill>
                <a:latin typeface="Arial"/>
                <a:cs typeface="Arial"/>
              </a:rPr>
              <a:t>de</a:t>
            </a:r>
            <a:r>
              <a:rPr sz="2100" spc="-5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40" dirty="0">
                <a:solidFill>
                  <a:srgbClr val="828382"/>
                </a:solidFill>
                <a:latin typeface="Arial"/>
                <a:cs typeface="Arial"/>
              </a:rPr>
              <a:t>Presupuesto </a:t>
            </a:r>
            <a:r>
              <a:rPr sz="2100" spc="185" dirty="0">
                <a:solidFill>
                  <a:srgbClr val="828382"/>
                </a:solidFill>
                <a:latin typeface="Arial"/>
                <a:cs typeface="Arial"/>
              </a:rPr>
              <a:t>de</a:t>
            </a:r>
            <a:r>
              <a:rPr sz="2100" spc="9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30" dirty="0">
                <a:solidFill>
                  <a:srgbClr val="828382"/>
                </a:solidFill>
                <a:latin typeface="Arial"/>
                <a:cs typeface="Arial"/>
              </a:rPr>
              <a:t>Egresos,</a:t>
            </a:r>
            <a:r>
              <a:rPr sz="2100" spc="-24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60" dirty="0">
                <a:solidFill>
                  <a:srgbClr val="828382"/>
                </a:solidFill>
                <a:latin typeface="Arial"/>
                <a:cs typeface="Arial"/>
              </a:rPr>
              <a:t>que</a:t>
            </a:r>
            <a:r>
              <a:rPr sz="2100" spc="-4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50" dirty="0">
                <a:solidFill>
                  <a:srgbClr val="828382"/>
                </a:solidFill>
                <a:latin typeface="Arial"/>
                <a:cs typeface="Arial"/>
              </a:rPr>
              <a:t>no</a:t>
            </a:r>
            <a:r>
              <a:rPr sz="2100" spc="-17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828382"/>
                </a:solidFill>
                <a:latin typeface="Arial"/>
                <a:cs typeface="Arial"/>
              </a:rPr>
              <a:t>corresponden</a:t>
            </a:r>
            <a:r>
              <a:rPr sz="2100" spc="4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90" dirty="0">
                <a:solidFill>
                  <a:srgbClr val="828382"/>
                </a:solidFill>
                <a:latin typeface="Arial"/>
                <a:cs typeface="Arial"/>
              </a:rPr>
              <a:t>directamente</a:t>
            </a:r>
            <a:r>
              <a:rPr sz="2100" spc="80" dirty="0">
                <a:solidFill>
                  <a:srgbClr val="828382"/>
                </a:solidFill>
                <a:latin typeface="Arial"/>
                <a:cs typeface="Arial"/>
              </a:rPr>
              <a:t> a</a:t>
            </a:r>
            <a:r>
              <a:rPr sz="2100" spc="-6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70" dirty="0">
                <a:solidFill>
                  <a:srgbClr val="828382"/>
                </a:solidFill>
                <a:latin typeface="Arial"/>
                <a:cs typeface="Arial"/>
              </a:rPr>
              <a:t>los</a:t>
            </a:r>
            <a:r>
              <a:rPr sz="2100" spc="-14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828382"/>
                </a:solidFill>
                <a:latin typeface="Arial"/>
                <a:cs typeface="Arial"/>
              </a:rPr>
              <a:t>programas</a:t>
            </a:r>
            <a:r>
              <a:rPr sz="2100" spc="4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55" dirty="0">
                <a:solidFill>
                  <a:srgbClr val="828382"/>
                </a:solidFill>
                <a:latin typeface="Arial"/>
                <a:cs typeface="Arial"/>
              </a:rPr>
              <a:t>presupuestarios</a:t>
            </a:r>
            <a:r>
              <a:rPr sz="2100" spc="9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70" dirty="0">
                <a:solidFill>
                  <a:srgbClr val="828382"/>
                </a:solidFill>
                <a:latin typeface="Arial"/>
                <a:cs typeface="Arial"/>
              </a:rPr>
              <a:t>para</a:t>
            </a:r>
            <a:r>
              <a:rPr sz="2100" spc="-2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00" dirty="0">
                <a:solidFill>
                  <a:srgbClr val="828382"/>
                </a:solidFill>
                <a:latin typeface="Arial"/>
                <a:cs typeface="Arial"/>
              </a:rPr>
              <a:t>proveer</a:t>
            </a:r>
            <a:r>
              <a:rPr sz="2100" spc="-6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80" dirty="0">
                <a:solidFill>
                  <a:srgbClr val="828382"/>
                </a:solidFill>
                <a:latin typeface="Arial"/>
                <a:cs typeface="Arial"/>
              </a:rPr>
              <a:t>bienes</a:t>
            </a:r>
            <a:r>
              <a:rPr sz="2100" spc="-20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85" dirty="0">
                <a:solidFill>
                  <a:srgbClr val="828382"/>
                </a:solidFill>
                <a:latin typeface="Arial"/>
                <a:cs typeface="Arial"/>
              </a:rPr>
              <a:t>y</a:t>
            </a:r>
            <a:r>
              <a:rPr sz="2100" spc="10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35" dirty="0">
                <a:solidFill>
                  <a:srgbClr val="828382"/>
                </a:solidFill>
                <a:latin typeface="Arial"/>
                <a:cs typeface="Arial"/>
              </a:rPr>
              <a:t>servicios</a:t>
            </a:r>
            <a:r>
              <a:rPr sz="2100" spc="8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95" dirty="0">
                <a:solidFill>
                  <a:srgbClr val="828382"/>
                </a:solidFill>
                <a:latin typeface="Arial"/>
                <a:cs typeface="Arial"/>
              </a:rPr>
              <a:t>públicos</a:t>
            </a:r>
            <a:r>
              <a:rPr sz="2100" spc="-13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80" dirty="0">
                <a:solidFill>
                  <a:srgbClr val="828382"/>
                </a:solidFill>
                <a:latin typeface="Arial"/>
                <a:cs typeface="Arial"/>
              </a:rPr>
              <a:t>a</a:t>
            </a:r>
            <a:r>
              <a:rPr sz="2100" spc="-2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45" dirty="0">
                <a:solidFill>
                  <a:srgbClr val="828382"/>
                </a:solidFill>
                <a:latin typeface="Arial"/>
                <a:cs typeface="Arial"/>
              </a:rPr>
              <a:t>la</a:t>
            </a:r>
            <a:r>
              <a:rPr sz="2100" spc="-7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05" dirty="0">
                <a:solidFill>
                  <a:srgbClr val="828382"/>
                </a:solidFill>
                <a:latin typeface="Arial"/>
                <a:cs typeface="Arial"/>
              </a:rPr>
              <a:t>población,</a:t>
            </a:r>
            <a:r>
              <a:rPr sz="2100" spc="-18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60" dirty="0">
                <a:solidFill>
                  <a:srgbClr val="828382"/>
                </a:solidFill>
                <a:latin typeface="Arial"/>
                <a:cs typeface="Arial"/>
              </a:rPr>
              <a:t>donde</a:t>
            </a:r>
            <a:r>
              <a:rPr sz="2100" spc="-17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40" dirty="0">
                <a:solidFill>
                  <a:srgbClr val="828382"/>
                </a:solidFill>
                <a:latin typeface="Arial"/>
                <a:cs typeface="Arial"/>
              </a:rPr>
              <a:t>se</a:t>
            </a:r>
            <a:r>
              <a:rPr sz="2100" spc="2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75" dirty="0">
                <a:solidFill>
                  <a:srgbClr val="828382"/>
                </a:solidFill>
                <a:latin typeface="Arial"/>
                <a:cs typeface="Arial"/>
              </a:rPr>
              <a:t>incluyen</a:t>
            </a:r>
            <a:r>
              <a:rPr sz="2100" spc="-2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70" dirty="0">
                <a:solidFill>
                  <a:srgbClr val="828382"/>
                </a:solidFill>
                <a:latin typeface="Arial"/>
                <a:cs typeface="Arial"/>
              </a:rPr>
              <a:t>los</a:t>
            </a:r>
            <a:r>
              <a:rPr sz="2100" spc="-14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30" dirty="0">
                <a:solidFill>
                  <a:srgbClr val="828382"/>
                </a:solidFill>
                <a:latin typeface="Arial"/>
                <a:cs typeface="Arial"/>
              </a:rPr>
              <a:t>recursos</a:t>
            </a:r>
            <a:r>
              <a:rPr sz="2100" spc="-4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229" dirty="0">
                <a:solidFill>
                  <a:srgbClr val="828382"/>
                </a:solidFill>
                <a:latin typeface="Arial"/>
                <a:cs typeface="Arial"/>
              </a:rPr>
              <a:t>o</a:t>
            </a:r>
            <a:r>
              <a:rPr sz="2100" spc="-12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10" dirty="0">
                <a:solidFill>
                  <a:srgbClr val="828382"/>
                </a:solidFill>
                <a:latin typeface="Arial"/>
                <a:cs typeface="Arial"/>
              </a:rPr>
              <a:t>pagos</a:t>
            </a:r>
            <a:r>
              <a:rPr sz="2100" spc="-10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40" dirty="0">
                <a:solidFill>
                  <a:srgbClr val="828382"/>
                </a:solidFill>
                <a:latin typeface="Arial"/>
                <a:cs typeface="Arial"/>
              </a:rPr>
              <a:t>que</a:t>
            </a:r>
            <a:r>
              <a:rPr sz="2100" spc="-2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50" dirty="0">
                <a:solidFill>
                  <a:srgbClr val="828382"/>
                </a:solidFill>
                <a:latin typeface="Arial"/>
                <a:cs typeface="Arial"/>
              </a:rPr>
              <a:t>por</a:t>
            </a:r>
            <a:r>
              <a:rPr sz="2100" spc="-16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30" dirty="0">
                <a:solidFill>
                  <a:srgbClr val="828382"/>
                </a:solidFill>
                <a:latin typeface="Arial"/>
                <a:cs typeface="Arial"/>
              </a:rPr>
              <a:t>su</a:t>
            </a:r>
            <a:r>
              <a:rPr sz="2100" spc="1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45" dirty="0">
                <a:solidFill>
                  <a:srgbClr val="828382"/>
                </a:solidFill>
                <a:latin typeface="Arial"/>
                <a:cs typeface="Arial"/>
              </a:rPr>
              <a:t>naturaleza</a:t>
            </a:r>
            <a:r>
              <a:rPr sz="2100" spc="5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75" dirty="0">
                <a:solidFill>
                  <a:srgbClr val="828382"/>
                </a:solidFill>
                <a:latin typeface="Arial"/>
                <a:cs typeface="Arial"/>
              </a:rPr>
              <a:t>no</a:t>
            </a:r>
            <a:r>
              <a:rPr sz="2100" spc="-36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80" dirty="0">
                <a:solidFill>
                  <a:srgbClr val="828382"/>
                </a:solidFill>
                <a:latin typeface="Arial"/>
                <a:cs typeface="Arial"/>
              </a:rPr>
              <a:t>financian</a:t>
            </a:r>
            <a:r>
              <a:rPr sz="2100" spc="14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45" dirty="0">
                <a:solidFill>
                  <a:srgbClr val="828382"/>
                </a:solidFill>
                <a:latin typeface="Arial"/>
                <a:cs typeface="Arial"/>
              </a:rPr>
              <a:t>la</a:t>
            </a:r>
            <a:r>
              <a:rPr sz="2100" spc="-17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90" dirty="0">
                <a:solidFill>
                  <a:srgbClr val="828382"/>
                </a:solidFill>
                <a:latin typeface="Arial"/>
                <a:cs typeface="Arial"/>
              </a:rPr>
              <a:t>operación</a:t>
            </a:r>
            <a:r>
              <a:rPr sz="2100" spc="5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85" dirty="0">
                <a:solidFill>
                  <a:srgbClr val="828382"/>
                </a:solidFill>
                <a:latin typeface="Arial"/>
                <a:cs typeface="Arial"/>
              </a:rPr>
              <a:t>de</a:t>
            </a:r>
            <a:r>
              <a:rPr sz="2100" spc="-9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828382"/>
                </a:solidFill>
                <a:latin typeface="Arial"/>
                <a:cs typeface="Arial"/>
              </a:rPr>
              <a:t>las</a:t>
            </a:r>
            <a:r>
              <a:rPr sz="2100" spc="1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60" dirty="0">
                <a:solidFill>
                  <a:srgbClr val="828382"/>
                </a:solidFill>
                <a:latin typeface="Arial"/>
                <a:cs typeface="Arial"/>
              </a:rPr>
              <a:t>instituciones</a:t>
            </a:r>
            <a:r>
              <a:rPr sz="2100" spc="4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30" dirty="0">
                <a:solidFill>
                  <a:srgbClr val="828382"/>
                </a:solidFill>
                <a:latin typeface="Arial"/>
                <a:cs typeface="Arial"/>
              </a:rPr>
              <a:t>del</a:t>
            </a:r>
            <a:r>
              <a:rPr sz="2100" spc="-10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25" dirty="0">
                <a:solidFill>
                  <a:srgbClr val="828382"/>
                </a:solidFill>
                <a:latin typeface="Arial"/>
                <a:cs typeface="Arial"/>
              </a:rPr>
              <a:t>Gobierno</a:t>
            </a:r>
            <a:r>
              <a:rPr sz="2100" spc="-4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35" dirty="0">
                <a:solidFill>
                  <a:srgbClr val="828382"/>
                </a:solidFill>
                <a:latin typeface="Arial"/>
                <a:cs typeface="Arial"/>
              </a:rPr>
              <a:t>Estatal</a:t>
            </a:r>
            <a:r>
              <a:rPr sz="2100" spc="140" dirty="0">
                <a:solidFill>
                  <a:srgbClr val="828382"/>
                </a:solidFill>
                <a:latin typeface="Arial"/>
                <a:cs typeface="Arial"/>
              </a:rPr>
              <a:t>,</a:t>
            </a:r>
            <a:r>
              <a:rPr sz="2100" spc="60" dirty="0">
                <a:solidFill>
                  <a:srgbClr val="828382"/>
                </a:solidFill>
                <a:latin typeface="Arial"/>
                <a:cs typeface="Arial"/>
              </a:rPr>
              <a:t>tales</a:t>
            </a:r>
            <a:r>
              <a:rPr sz="2100" spc="4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50" dirty="0">
                <a:solidFill>
                  <a:srgbClr val="828382"/>
                </a:solidFill>
                <a:latin typeface="Arial"/>
                <a:cs typeface="Arial"/>
              </a:rPr>
              <a:t>como</a:t>
            </a:r>
            <a:r>
              <a:rPr sz="2100" spc="-3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70" dirty="0">
                <a:solidFill>
                  <a:srgbClr val="828382"/>
                </a:solidFill>
                <a:latin typeface="Arial"/>
                <a:cs typeface="Arial"/>
              </a:rPr>
              <a:t>los</a:t>
            </a:r>
            <a:r>
              <a:rPr sz="2100" spc="-19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45" dirty="0">
                <a:solidFill>
                  <a:srgbClr val="828382"/>
                </a:solidFill>
                <a:latin typeface="Arial"/>
                <a:cs typeface="Arial"/>
              </a:rPr>
              <a:t>intereses</a:t>
            </a:r>
            <a:r>
              <a:rPr sz="2100" spc="-17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85" dirty="0">
                <a:solidFill>
                  <a:srgbClr val="828382"/>
                </a:solidFill>
                <a:latin typeface="Arial"/>
                <a:cs typeface="Arial"/>
              </a:rPr>
              <a:t>y</a:t>
            </a:r>
            <a:r>
              <a:rPr sz="2100" spc="-10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60" dirty="0">
                <a:solidFill>
                  <a:srgbClr val="828382"/>
                </a:solidFill>
                <a:latin typeface="Arial"/>
                <a:cs typeface="Arial"/>
              </a:rPr>
              <a:t>gastos</a:t>
            </a:r>
            <a:r>
              <a:rPr sz="2100" spc="-7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85" dirty="0">
                <a:solidFill>
                  <a:srgbClr val="828382"/>
                </a:solidFill>
                <a:latin typeface="Arial"/>
                <a:cs typeface="Arial"/>
              </a:rPr>
              <a:t>de</a:t>
            </a:r>
            <a:r>
              <a:rPr sz="2100" spc="-9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80" dirty="0">
                <a:solidFill>
                  <a:srgbClr val="828382"/>
                </a:solidFill>
                <a:latin typeface="Arial"/>
                <a:cs typeface="Arial"/>
              </a:rPr>
              <a:t>la</a:t>
            </a:r>
            <a:r>
              <a:rPr sz="2100" spc="-18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14" dirty="0">
                <a:solidFill>
                  <a:srgbClr val="828382"/>
                </a:solidFill>
                <a:latin typeface="Arial"/>
                <a:cs typeface="Arial"/>
              </a:rPr>
              <a:t>deuda,</a:t>
            </a:r>
            <a:r>
              <a:rPr sz="2100" spc="60" dirty="0">
                <a:solidFill>
                  <a:srgbClr val="828382"/>
                </a:solidFill>
                <a:latin typeface="Arial"/>
                <a:cs typeface="Arial"/>
              </a:rPr>
              <a:t> participaciones,</a:t>
            </a:r>
            <a:r>
              <a:rPr sz="2100" spc="-5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55" dirty="0">
                <a:solidFill>
                  <a:srgbClr val="828382"/>
                </a:solidFill>
                <a:latin typeface="Arial"/>
                <a:cs typeface="Arial"/>
              </a:rPr>
              <a:t>estímulos</a:t>
            </a:r>
            <a:r>
              <a:rPr sz="2100" spc="-130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35" dirty="0">
                <a:solidFill>
                  <a:srgbClr val="828382"/>
                </a:solidFill>
                <a:latin typeface="Arial"/>
                <a:cs typeface="Arial"/>
              </a:rPr>
              <a:t>fiscales</a:t>
            </a:r>
            <a:r>
              <a:rPr sz="2100" spc="-3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185" dirty="0">
                <a:solidFill>
                  <a:srgbClr val="828382"/>
                </a:solidFill>
                <a:latin typeface="Arial"/>
                <a:cs typeface="Arial"/>
              </a:rPr>
              <a:t>y</a:t>
            </a:r>
            <a:r>
              <a:rPr sz="2100" spc="-5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50" dirty="0">
                <a:solidFill>
                  <a:srgbClr val="828382"/>
                </a:solidFill>
                <a:latin typeface="Arial"/>
                <a:cs typeface="Arial"/>
              </a:rPr>
              <a:t>los</a:t>
            </a:r>
            <a:r>
              <a:rPr sz="2100" spc="35" dirty="0">
                <a:solidFill>
                  <a:srgbClr val="828382"/>
                </a:solidFill>
                <a:latin typeface="Arial"/>
                <a:cs typeface="Arial"/>
              </a:rPr>
              <a:t> </a:t>
            </a:r>
            <a:r>
              <a:rPr sz="2100" spc="25" dirty="0">
                <a:solidFill>
                  <a:srgbClr val="828382"/>
                </a:solidFill>
                <a:latin typeface="Arial"/>
                <a:cs typeface="Arial"/>
              </a:rPr>
              <a:t>ADEFAS.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0513B4C-3A01-428C-A17F-64E7400F7DDE}"/>
              </a:ext>
            </a:extLst>
          </p:cNvPr>
          <p:cNvSpPr/>
          <p:nvPr/>
        </p:nvSpPr>
        <p:spPr>
          <a:xfrm>
            <a:off x="14471650" y="8580580"/>
            <a:ext cx="5620265" cy="5153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48601" y="755426"/>
            <a:ext cx="14414030" cy="706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8362" y="1474300"/>
            <a:ext cx="14694269" cy="1096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48601" y="1474300"/>
            <a:ext cx="13280890" cy="158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8362" y="2583072"/>
            <a:ext cx="14694269" cy="13524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756964" y="1468208"/>
            <a:ext cx="432542" cy="0"/>
          </a:xfrm>
          <a:custGeom>
            <a:avLst/>
            <a:gdLst/>
            <a:ahLst/>
            <a:cxnLst/>
            <a:rect l="l" t="t" r="r" b="b"/>
            <a:pathLst>
              <a:path w="432542">
                <a:moveTo>
                  <a:pt x="0" y="0"/>
                </a:moveTo>
                <a:lnTo>
                  <a:pt x="432542" y="0"/>
                </a:lnTo>
              </a:path>
            </a:pathLst>
          </a:custGeom>
          <a:ln w="30460">
            <a:solidFill>
              <a:srgbClr val="8C90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6222884" y="1285928"/>
            <a:ext cx="269875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765" dirty="0">
                <a:solidFill>
                  <a:srgbClr val="0395BF"/>
                </a:solidFill>
                <a:latin typeface="Arial"/>
                <a:cs typeface="Arial"/>
              </a:rPr>
              <a:t>-</a:t>
            </a:r>
            <a:endParaRPr sz="34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272508" y="1505245"/>
            <a:ext cx="299085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994" dirty="0">
                <a:solidFill>
                  <a:srgbClr val="0395BF"/>
                </a:solidFill>
                <a:latin typeface="Arial"/>
                <a:cs typeface="Arial"/>
              </a:rPr>
              <a:t>-</a:t>
            </a:r>
            <a:endParaRPr sz="345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88" name="Tabla 87">
            <a:extLst>
              <a:ext uri="{FF2B5EF4-FFF2-40B4-BE49-F238E27FC236}">
                <a16:creationId xmlns:a16="http://schemas.microsoft.com/office/drawing/2014/main" id="{D59A42DF-EEA0-43EE-A9C7-974A006C7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618072"/>
              </p:ext>
            </p:extLst>
          </p:nvPr>
        </p:nvGraphicFramePr>
        <p:xfrm>
          <a:off x="566696" y="4120883"/>
          <a:ext cx="18897600" cy="868626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097000">
                  <a:extLst>
                    <a:ext uri="{9D8B030D-6E8A-4147-A177-3AD203B41FA5}">
                      <a16:colId xmlns:a16="http://schemas.microsoft.com/office/drawing/2014/main" val="337831309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261742157"/>
                    </a:ext>
                  </a:extLst>
                </a:gridCol>
              </a:tblGrid>
              <a:tr h="39252">
                <a:tc>
                  <a:txBody>
                    <a:bodyPr/>
                    <a:lstStyle/>
                    <a:p>
                      <a:pPr algn="l" fontAlgn="b"/>
                      <a:endParaRPr lang="es-MX" sz="350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 fontAlgn="b"/>
                      <a:r>
                        <a:rPr lang="es-MX" sz="35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SERVICIOS GENERALES</a:t>
                      </a:r>
                      <a:endParaRPr lang="es-MX" sz="35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35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$5,410,044,593 </a:t>
                      </a:r>
                      <a:endParaRPr lang="es-MX" sz="35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5383"/>
                  </a:ext>
                </a:extLst>
              </a:tr>
              <a:tr h="582741">
                <a:tc>
                  <a:txBody>
                    <a:bodyPr/>
                    <a:lstStyle/>
                    <a:p>
                      <a:pPr algn="l" fontAlgn="t"/>
                      <a:r>
                        <a:rPr lang="es-MX" sz="35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TRANSFERENCIAS, ASIGNACIONES, SUBSIDIOS Y OTRAS AYUDAS</a:t>
                      </a:r>
                      <a:endParaRPr lang="es-MX" sz="35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35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$48,692,123,691 </a:t>
                      </a:r>
                      <a:endParaRPr lang="es-MX" sz="35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97864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s-MX" sz="35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BIENES MUEBLES, INMUEBLES E INTANGILES </a:t>
                      </a:r>
                      <a:endParaRPr lang="es-MX" sz="35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35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           $366,231,421 </a:t>
                      </a:r>
                      <a:endParaRPr lang="es-MX" sz="35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63196"/>
                  </a:ext>
                </a:extLst>
              </a:tr>
              <a:tr h="636460">
                <a:tc>
                  <a:txBody>
                    <a:bodyPr/>
                    <a:lstStyle/>
                    <a:p>
                      <a:pPr algn="l" fontAlgn="b"/>
                      <a:r>
                        <a:rPr lang="es-MX" sz="35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INVERSIÓN PÚBLICA</a:t>
                      </a:r>
                      <a:endParaRPr lang="es-MX" sz="35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35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       $2,129,302,543 </a:t>
                      </a:r>
                      <a:endParaRPr lang="es-MX" sz="35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222287"/>
                  </a:ext>
                </a:extLst>
              </a:tr>
              <a:tr h="582740">
                <a:tc>
                  <a:txBody>
                    <a:bodyPr/>
                    <a:lstStyle/>
                    <a:p>
                      <a:pPr algn="l" fontAlgn="b"/>
                      <a:r>
                        <a:rPr lang="es-MX" sz="35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INVERSIONES FINANCIERAS Y OTRAS PREVISIONES</a:t>
                      </a:r>
                      <a:endParaRPr lang="es-MX" sz="35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35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             $60,290,974 </a:t>
                      </a:r>
                      <a:endParaRPr lang="es-MX" sz="35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8624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s-MX" sz="35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PARTICIPACIONES Y APORTACIONES</a:t>
                      </a:r>
                      <a:endParaRPr lang="es-MX" sz="35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35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     $14,069,774,950 </a:t>
                      </a:r>
                      <a:endParaRPr lang="es-MX" sz="35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643361"/>
                  </a:ext>
                </a:extLst>
              </a:tr>
              <a:tr h="636460">
                <a:tc>
                  <a:txBody>
                    <a:bodyPr/>
                    <a:lstStyle/>
                    <a:p>
                      <a:pPr algn="l" fontAlgn="b"/>
                      <a:r>
                        <a:rPr lang="es-MX" sz="35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DEUDA PÚBLICA</a:t>
                      </a:r>
                      <a:endParaRPr lang="es-MX" sz="35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35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       $8,681,603,448 </a:t>
                      </a:r>
                      <a:endParaRPr lang="es-MX" sz="35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787856"/>
                  </a:ext>
                </a:extLst>
              </a:tr>
              <a:tr h="1151992">
                <a:tc>
                  <a:txBody>
                    <a:bodyPr/>
                    <a:lstStyle/>
                    <a:p>
                      <a:pPr algn="r" fontAlgn="b"/>
                      <a:r>
                        <a:rPr lang="es-MX" sz="35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35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     $92,185,343,992 </a:t>
                      </a:r>
                      <a:endParaRPr lang="es-MX" sz="35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09057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37304" y="694505"/>
            <a:ext cx="15071982" cy="3009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6177" y="9162595"/>
            <a:ext cx="231501" cy="682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0785" y="9162595"/>
            <a:ext cx="633583" cy="682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3106" y="9150411"/>
            <a:ext cx="633583" cy="706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9796" y="9150411"/>
            <a:ext cx="2985154" cy="706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61400" y="9455019"/>
            <a:ext cx="572662" cy="2802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55462" y="9186964"/>
            <a:ext cx="1157508" cy="7188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98262" y="9211333"/>
            <a:ext cx="597030" cy="670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44029" y="9186964"/>
            <a:ext cx="2400307" cy="7188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682972" y="9284438"/>
            <a:ext cx="816348" cy="1949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096351" y="8955462"/>
            <a:ext cx="974744" cy="11453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82972" y="9576861"/>
            <a:ext cx="816348" cy="1827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7031" y="10088602"/>
            <a:ext cx="1376826" cy="18885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71367" y="10137340"/>
            <a:ext cx="1389010" cy="19007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536761" y="10575975"/>
            <a:ext cx="3180103" cy="6823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789968" y="10563790"/>
            <a:ext cx="1145324" cy="7066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912419" y="4759486"/>
            <a:ext cx="16252825" cy="2831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188720" algn="just">
              <a:lnSpc>
                <a:spcPct val="100000"/>
              </a:lnSpc>
            </a:pPr>
            <a:r>
              <a:rPr sz="3250" spc="-60" dirty="0">
                <a:solidFill>
                  <a:srgbClr val="525656"/>
                </a:solidFill>
                <a:latin typeface="Arial"/>
                <a:cs typeface="Arial"/>
              </a:rPr>
              <a:t>Se</a:t>
            </a:r>
            <a:r>
              <a:rPr sz="3250" spc="-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85" dirty="0">
                <a:solidFill>
                  <a:srgbClr val="525656"/>
                </a:solidFill>
                <a:latin typeface="Arial"/>
                <a:cs typeface="Arial"/>
              </a:rPr>
              <a:t>logra</a:t>
            </a:r>
            <a:r>
              <a:rPr sz="3250" spc="-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65" dirty="0">
                <a:solidFill>
                  <a:srgbClr val="525656"/>
                </a:solidFill>
                <a:latin typeface="Arial"/>
                <a:cs typeface="Arial"/>
              </a:rPr>
              <a:t>abatir</a:t>
            </a:r>
            <a:r>
              <a:rPr sz="3250" spc="-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00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3250" spc="-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80" dirty="0">
                <a:solidFill>
                  <a:srgbClr val="525656"/>
                </a:solidFill>
                <a:latin typeface="Arial"/>
                <a:cs typeface="Arial"/>
              </a:rPr>
              <a:t>presupuesto</a:t>
            </a:r>
            <a:r>
              <a:rPr sz="3250" spc="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85" dirty="0">
                <a:solidFill>
                  <a:srgbClr val="525656"/>
                </a:solidFill>
                <a:latin typeface="Arial"/>
                <a:cs typeface="Arial"/>
              </a:rPr>
              <a:t>deficitario,</a:t>
            </a:r>
            <a:r>
              <a:rPr sz="3250" spc="-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95" dirty="0">
                <a:solidFill>
                  <a:srgbClr val="525656"/>
                </a:solidFill>
                <a:latin typeface="Arial"/>
                <a:cs typeface="Arial"/>
              </a:rPr>
              <a:t>presentando</a:t>
            </a:r>
            <a:r>
              <a:rPr sz="3250" spc="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60" dirty="0">
                <a:solidFill>
                  <a:srgbClr val="525656"/>
                </a:solidFill>
                <a:latin typeface="Arial"/>
                <a:cs typeface="Arial"/>
              </a:rPr>
              <a:t>un</a:t>
            </a:r>
            <a:r>
              <a:rPr sz="3250" spc="-1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65" dirty="0">
                <a:solidFill>
                  <a:srgbClr val="525656"/>
                </a:solidFill>
                <a:latin typeface="Arial"/>
                <a:cs typeface="Arial"/>
              </a:rPr>
              <a:t>balance</a:t>
            </a:r>
            <a:r>
              <a:rPr sz="325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10" dirty="0">
                <a:solidFill>
                  <a:srgbClr val="525656"/>
                </a:solidFill>
                <a:latin typeface="Arial"/>
                <a:cs typeface="Arial"/>
              </a:rPr>
              <a:t>equilibrado.</a:t>
            </a:r>
            <a:endParaRPr sz="32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8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 algn="just">
              <a:lnSpc>
                <a:spcPct val="135400"/>
              </a:lnSpc>
            </a:pPr>
            <a:r>
              <a:rPr sz="3250" spc="130" dirty="0">
                <a:solidFill>
                  <a:srgbClr val="525656"/>
                </a:solidFill>
                <a:latin typeface="Arial"/>
                <a:cs typeface="Arial"/>
              </a:rPr>
              <a:t>Cuando </a:t>
            </a:r>
            <a:r>
              <a:rPr sz="3250" spc="3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50" dirty="0">
                <a:solidFill>
                  <a:srgbClr val="525656"/>
                </a:solidFill>
                <a:latin typeface="Arial"/>
                <a:cs typeface="Arial"/>
              </a:rPr>
              <a:t>una </a:t>
            </a:r>
            <a:r>
              <a:rPr sz="3250" spc="2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-90" dirty="0">
                <a:solidFill>
                  <a:srgbClr val="525656"/>
                </a:solidFill>
                <a:latin typeface="Arial"/>
                <a:cs typeface="Arial"/>
              </a:rPr>
              <a:t>casa </a:t>
            </a:r>
            <a:r>
              <a:rPr sz="3250" spc="3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-20" dirty="0">
                <a:solidFill>
                  <a:srgbClr val="525656"/>
                </a:solidFill>
                <a:latin typeface="Arial"/>
                <a:cs typeface="Arial"/>
              </a:rPr>
              <a:t>esta </a:t>
            </a:r>
            <a:r>
              <a:rPr sz="3250" spc="2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40" dirty="0">
                <a:solidFill>
                  <a:srgbClr val="525656"/>
                </a:solidFill>
                <a:latin typeface="Arial"/>
                <a:cs typeface="Arial"/>
              </a:rPr>
              <a:t>en </a:t>
            </a:r>
            <a:r>
              <a:rPr sz="3250" spc="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-40" dirty="0">
                <a:solidFill>
                  <a:srgbClr val="525656"/>
                </a:solidFill>
                <a:latin typeface="Arial"/>
                <a:cs typeface="Arial"/>
              </a:rPr>
              <a:t>crisis </a:t>
            </a:r>
            <a:r>
              <a:rPr sz="3250" spc="3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30" dirty="0">
                <a:solidFill>
                  <a:srgbClr val="525656"/>
                </a:solidFill>
                <a:latin typeface="Arial"/>
                <a:cs typeface="Arial"/>
              </a:rPr>
              <a:t>hay </a:t>
            </a:r>
            <a:r>
              <a:rPr sz="3250" spc="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80" dirty="0">
                <a:solidFill>
                  <a:srgbClr val="525656"/>
                </a:solidFill>
                <a:latin typeface="Arial"/>
                <a:cs typeface="Arial"/>
              </a:rPr>
              <a:t>que </a:t>
            </a:r>
            <a:r>
              <a:rPr sz="3250" spc="2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80" dirty="0">
                <a:solidFill>
                  <a:srgbClr val="525656"/>
                </a:solidFill>
                <a:latin typeface="Arial"/>
                <a:cs typeface="Arial"/>
              </a:rPr>
              <a:t>controlar </a:t>
            </a:r>
            <a:r>
              <a:rPr sz="3250" spc="3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00" dirty="0">
                <a:solidFill>
                  <a:srgbClr val="525656"/>
                </a:solidFill>
                <a:latin typeface="Arial"/>
                <a:cs typeface="Arial"/>
              </a:rPr>
              <a:t>el </a:t>
            </a:r>
            <a:r>
              <a:rPr sz="3250" spc="1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55" dirty="0">
                <a:solidFill>
                  <a:srgbClr val="525656"/>
                </a:solidFill>
                <a:latin typeface="Arial"/>
                <a:cs typeface="Arial"/>
              </a:rPr>
              <a:t>gasto, </a:t>
            </a:r>
            <a:r>
              <a:rPr sz="3250" spc="1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200" dirty="0">
                <a:solidFill>
                  <a:srgbClr val="525656"/>
                </a:solidFill>
                <a:latin typeface="Arial"/>
                <a:cs typeface="Arial"/>
              </a:rPr>
              <a:t>por </a:t>
            </a:r>
            <a:r>
              <a:rPr sz="3250" spc="2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60" dirty="0">
                <a:solidFill>
                  <a:srgbClr val="525656"/>
                </a:solidFill>
                <a:latin typeface="Arial"/>
                <a:cs typeface="Arial"/>
              </a:rPr>
              <a:t>lo </a:t>
            </a:r>
            <a:r>
              <a:rPr sz="3250" spc="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40" dirty="0">
                <a:solidFill>
                  <a:srgbClr val="525656"/>
                </a:solidFill>
                <a:latin typeface="Arial"/>
                <a:cs typeface="Arial"/>
              </a:rPr>
              <a:t>cual </a:t>
            </a:r>
            <a:r>
              <a:rPr sz="3250" spc="229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5" dirty="0">
                <a:solidFill>
                  <a:srgbClr val="525656"/>
                </a:solidFill>
                <a:latin typeface="Arial"/>
                <a:cs typeface="Arial"/>
              </a:rPr>
              <a:t>este</a:t>
            </a:r>
            <a:r>
              <a:rPr sz="3250" spc="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80" dirty="0">
                <a:solidFill>
                  <a:srgbClr val="525656"/>
                </a:solidFill>
                <a:latin typeface="Arial"/>
                <a:cs typeface="Arial"/>
              </a:rPr>
              <a:t>presupuesto  </a:t>
            </a:r>
            <a:r>
              <a:rPr sz="3250" spc="-2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-35" dirty="0">
                <a:solidFill>
                  <a:srgbClr val="525656"/>
                </a:solidFill>
                <a:latin typeface="Arial"/>
                <a:cs typeface="Arial"/>
              </a:rPr>
              <a:t>se </a:t>
            </a:r>
            <a:r>
              <a:rPr sz="3250" spc="3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40" dirty="0">
                <a:solidFill>
                  <a:srgbClr val="525656"/>
                </a:solidFill>
                <a:latin typeface="Arial"/>
                <a:cs typeface="Arial"/>
              </a:rPr>
              <a:t>trabajará  </a:t>
            </a:r>
            <a:r>
              <a:rPr sz="3250" spc="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45" dirty="0">
                <a:solidFill>
                  <a:srgbClr val="525656"/>
                </a:solidFill>
                <a:latin typeface="Arial"/>
                <a:cs typeface="Arial"/>
              </a:rPr>
              <a:t>para  </a:t>
            </a:r>
            <a:r>
              <a:rPr sz="3250" spc="-3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65" dirty="0">
                <a:solidFill>
                  <a:srgbClr val="525656"/>
                </a:solidFill>
                <a:latin typeface="Arial"/>
                <a:cs typeface="Arial"/>
              </a:rPr>
              <a:t>convertir  </a:t>
            </a:r>
            <a:r>
              <a:rPr sz="3250" spc="-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40" dirty="0">
                <a:solidFill>
                  <a:srgbClr val="525656"/>
                </a:solidFill>
                <a:latin typeface="Arial"/>
                <a:cs typeface="Arial"/>
              </a:rPr>
              <a:t>en  </a:t>
            </a:r>
            <a:r>
              <a:rPr sz="3250" spc="-3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45" dirty="0">
                <a:solidFill>
                  <a:srgbClr val="525656"/>
                </a:solidFill>
                <a:latin typeface="Arial"/>
                <a:cs typeface="Arial"/>
              </a:rPr>
              <a:t>resultados  </a:t>
            </a:r>
            <a:r>
              <a:rPr sz="3250" spc="-2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00" dirty="0">
                <a:solidFill>
                  <a:srgbClr val="525656"/>
                </a:solidFill>
                <a:latin typeface="Arial"/>
                <a:cs typeface="Arial"/>
              </a:rPr>
              <a:t>el  </a:t>
            </a:r>
            <a:r>
              <a:rPr sz="3250" spc="-3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35" dirty="0">
                <a:solidFill>
                  <a:srgbClr val="525656"/>
                </a:solidFill>
                <a:latin typeface="Arial"/>
                <a:cs typeface="Arial"/>
              </a:rPr>
              <a:t>bien </a:t>
            </a:r>
            <a:r>
              <a:rPr sz="3250" spc="4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229" dirty="0">
                <a:solidFill>
                  <a:srgbClr val="525656"/>
                </a:solidFill>
                <a:latin typeface="Arial"/>
                <a:cs typeface="Arial"/>
              </a:rPr>
              <a:t>de </a:t>
            </a:r>
            <a:r>
              <a:rPr sz="3250" spc="3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55" dirty="0">
                <a:solidFill>
                  <a:srgbClr val="525656"/>
                </a:solidFill>
                <a:latin typeface="Arial"/>
                <a:cs typeface="Arial"/>
              </a:rPr>
              <a:t>todos  </a:t>
            </a:r>
            <a:r>
              <a:rPr sz="3250" spc="-1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25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3250" spc="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00" b="1" spc="15" dirty="0">
                <a:solidFill>
                  <a:srgbClr val="525656"/>
                </a:solidFill>
                <a:latin typeface="Arial"/>
                <a:cs typeface="Arial"/>
              </a:rPr>
              <a:t>chihuahuenses.</a:t>
            </a:r>
            <a:endParaRPr sz="3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492368" y="14877685"/>
            <a:ext cx="610842" cy="296641"/>
          </a:xfrm>
          <a:custGeom>
            <a:avLst/>
            <a:gdLst/>
            <a:ahLst/>
            <a:cxnLst/>
            <a:rect l="l" t="t" r="r" b="b"/>
            <a:pathLst>
              <a:path w="610842" h="296641">
                <a:moveTo>
                  <a:pt x="0" y="0"/>
                </a:moveTo>
                <a:lnTo>
                  <a:pt x="610842" y="0"/>
                </a:lnTo>
                <a:lnTo>
                  <a:pt x="610842" y="296641"/>
                </a:lnTo>
                <a:lnTo>
                  <a:pt x="0" y="296641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127755" y="14866980"/>
            <a:ext cx="205252" cy="314230"/>
          </a:xfrm>
          <a:custGeom>
            <a:avLst/>
            <a:gdLst/>
            <a:ahLst/>
            <a:cxnLst/>
            <a:rect l="l" t="t" r="r" b="b"/>
            <a:pathLst>
              <a:path w="205252" h="314230">
                <a:moveTo>
                  <a:pt x="0" y="0"/>
                </a:moveTo>
                <a:lnTo>
                  <a:pt x="205252" y="0"/>
                </a:lnTo>
                <a:lnTo>
                  <a:pt x="205252" y="314230"/>
                </a:lnTo>
                <a:lnTo>
                  <a:pt x="0" y="314230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362236" y="14882480"/>
            <a:ext cx="882590" cy="292998"/>
          </a:xfrm>
          <a:custGeom>
            <a:avLst/>
            <a:gdLst/>
            <a:ahLst/>
            <a:cxnLst/>
            <a:rect l="l" t="t" r="r" b="b"/>
            <a:pathLst>
              <a:path w="882590" h="292998">
                <a:moveTo>
                  <a:pt x="0" y="0"/>
                </a:moveTo>
                <a:lnTo>
                  <a:pt x="882590" y="0"/>
                </a:lnTo>
                <a:lnTo>
                  <a:pt x="882590" y="292998"/>
                </a:lnTo>
                <a:lnTo>
                  <a:pt x="0" y="292998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21399"/>
            <a:ext cx="15949252" cy="194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3140" y="926007"/>
            <a:ext cx="17399184" cy="1571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62867" y="2717099"/>
            <a:ext cx="16729048" cy="207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8088" y="4264505"/>
            <a:ext cx="4630035" cy="8200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89626" y="5336724"/>
            <a:ext cx="1413379" cy="4386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1742" y="5336724"/>
            <a:ext cx="1425563" cy="438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89626" y="5872834"/>
            <a:ext cx="3972082" cy="4386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9626" y="9747442"/>
            <a:ext cx="1413379" cy="4386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51742" y="9747442"/>
            <a:ext cx="1425563" cy="4386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23517" y="9747442"/>
            <a:ext cx="865085" cy="4386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89626" y="10283551"/>
            <a:ext cx="3972082" cy="4386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612011" y="4260445"/>
            <a:ext cx="3416935" cy="4895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023619" algn="l"/>
                <a:tab pos="1803400" algn="l"/>
              </a:tabLst>
            </a:pPr>
            <a:r>
              <a:rPr sz="3150" spc="110" dirty="0">
                <a:solidFill>
                  <a:srgbClr val="525656"/>
                </a:solidFill>
                <a:latin typeface="Arial"/>
                <a:cs typeface="Arial"/>
              </a:rPr>
              <a:t>Son	</a:t>
            </a:r>
            <a:r>
              <a:rPr sz="3150" spc="65" dirty="0">
                <a:solidFill>
                  <a:srgbClr val="525656"/>
                </a:solidFill>
                <a:latin typeface="Arial"/>
                <a:cs typeface="Arial"/>
              </a:rPr>
              <a:t>los	</a:t>
            </a:r>
            <a:r>
              <a:rPr sz="3150" spc="60" dirty="0">
                <a:solidFill>
                  <a:srgbClr val="525656"/>
                </a:solidFill>
                <a:latin typeface="Arial"/>
                <a:cs typeface="Arial"/>
              </a:rPr>
              <a:t>recursos</a:t>
            </a:r>
            <a:endParaRPr sz="31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49026" y="4260445"/>
            <a:ext cx="3743960" cy="4895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023619" algn="l"/>
                <a:tab pos="3216910" algn="l"/>
              </a:tabLst>
            </a:pPr>
            <a:r>
              <a:rPr sz="3150" spc="225" dirty="0">
                <a:solidFill>
                  <a:srgbClr val="525656"/>
                </a:solidFill>
                <a:latin typeface="Arial"/>
                <a:cs typeface="Arial"/>
              </a:rPr>
              <a:t>que	</a:t>
            </a:r>
            <a:r>
              <a:rPr sz="3150" spc="150" dirty="0">
                <a:solidFill>
                  <a:srgbClr val="525656"/>
                </a:solidFill>
                <a:latin typeface="Arial"/>
                <a:cs typeface="Arial"/>
              </a:rPr>
              <a:t>provienen	</a:t>
            </a:r>
            <a:r>
              <a:rPr sz="3150" spc="26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endParaRPr sz="3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593735" y="4740456"/>
            <a:ext cx="2707640" cy="1155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80" marR="12700" indent="-18415">
              <a:lnSpc>
                <a:spcPct val="119300"/>
              </a:lnSpc>
              <a:tabLst>
                <a:tab pos="999490" algn="l"/>
                <a:tab pos="1821814" algn="l"/>
              </a:tabLst>
            </a:pPr>
            <a:r>
              <a:rPr sz="3150" spc="55" dirty="0">
                <a:solidFill>
                  <a:srgbClr val="525656"/>
                </a:solidFill>
                <a:latin typeface="Arial"/>
                <a:cs typeface="Arial"/>
              </a:rPr>
              <a:t>transferencias</a:t>
            </a:r>
            <a:r>
              <a:rPr sz="3150" spc="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190" dirty="0">
                <a:solidFill>
                  <a:srgbClr val="525656"/>
                </a:solidFill>
                <a:latin typeface="Arial"/>
                <a:cs typeface="Arial"/>
              </a:rPr>
              <a:t>en	</a:t>
            </a:r>
            <a:r>
              <a:rPr sz="3150" spc="130" dirty="0">
                <a:solidFill>
                  <a:srgbClr val="525656"/>
                </a:solidFill>
                <a:latin typeface="Arial"/>
                <a:cs typeface="Arial"/>
              </a:rPr>
              <a:t>el	</a:t>
            </a:r>
            <a:r>
              <a:rPr sz="3150" spc="45" dirty="0">
                <a:solidFill>
                  <a:srgbClr val="525656"/>
                </a:solidFill>
                <a:latin typeface="Arial"/>
                <a:cs typeface="Arial"/>
              </a:rPr>
              <a:t>caso</a:t>
            </a:r>
            <a:endParaRPr sz="3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524061" y="4833107"/>
            <a:ext cx="1791335" cy="4895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150" spc="100" dirty="0">
                <a:solidFill>
                  <a:srgbClr val="525656"/>
                </a:solidFill>
                <a:latin typeface="Arial"/>
                <a:cs typeface="Arial"/>
              </a:rPr>
              <a:t>federales</a:t>
            </a:r>
            <a:endParaRPr sz="31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755561" y="4740456"/>
            <a:ext cx="4248150" cy="1727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845310">
              <a:lnSpc>
                <a:spcPct val="119300"/>
              </a:lnSpc>
              <a:tabLst>
                <a:tab pos="1023619" algn="l"/>
                <a:tab pos="2047239" algn="l"/>
              </a:tabLst>
            </a:pPr>
            <a:r>
              <a:rPr sz="3150" spc="110" dirty="0">
                <a:solidFill>
                  <a:srgbClr val="525656"/>
                </a:solidFill>
                <a:latin typeface="Arial"/>
                <a:cs typeface="Arial"/>
              </a:rPr>
              <a:t>etiquetadas,</a:t>
            </a:r>
            <a:r>
              <a:rPr sz="3150" spc="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280" dirty="0">
                <a:solidFill>
                  <a:srgbClr val="525656"/>
                </a:solidFill>
                <a:latin typeface="Arial"/>
                <a:cs typeface="Arial"/>
              </a:rPr>
              <a:t>de	</a:t>
            </a:r>
            <a:r>
              <a:rPr sz="3150" spc="65" dirty="0">
                <a:solidFill>
                  <a:srgbClr val="525656"/>
                </a:solidFill>
                <a:latin typeface="Arial"/>
                <a:cs typeface="Arial"/>
              </a:rPr>
              <a:t>los	</a:t>
            </a:r>
            <a:r>
              <a:rPr sz="3150" spc="125" dirty="0">
                <a:solidFill>
                  <a:srgbClr val="525656"/>
                </a:solidFill>
                <a:latin typeface="Arial"/>
                <a:cs typeface="Arial"/>
              </a:rPr>
              <a:t>Municipios,</a:t>
            </a:r>
            <a:endParaRPr sz="31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9"/>
              </a:spcBef>
            </a:pPr>
            <a:endParaRPr sz="700"/>
          </a:p>
          <a:p>
            <a:pPr marL="469265">
              <a:lnSpc>
                <a:spcPct val="100000"/>
              </a:lnSpc>
            </a:pPr>
            <a:r>
              <a:rPr sz="3150" spc="15" dirty="0">
                <a:solidFill>
                  <a:srgbClr val="525656"/>
                </a:solidFill>
                <a:latin typeface="Arial"/>
                <a:cs typeface="Arial"/>
              </a:rPr>
              <a:t>se</a:t>
            </a:r>
            <a:endParaRPr sz="31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12011" y="5978432"/>
            <a:ext cx="2994660" cy="4895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150" spc="150" dirty="0">
                <a:solidFill>
                  <a:srgbClr val="525656"/>
                </a:solidFill>
                <a:latin typeface="Arial"/>
                <a:cs typeface="Arial"/>
              </a:rPr>
              <a:t>adicionalmente</a:t>
            </a:r>
            <a:endParaRPr sz="31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254231" y="5885781"/>
            <a:ext cx="2750820" cy="1155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10410" marR="12700" indent="-1998345">
              <a:lnSpc>
                <a:spcPct val="119300"/>
              </a:lnSpc>
              <a:tabLst>
                <a:tab pos="2230120" algn="l"/>
              </a:tabLst>
            </a:pPr>
            <a:r>
              <a:rPr sz="3150" spc="114" dirty="0">
                <a:solidFill>
                  <a:srgbClr val="525656"/>
                </a:solidFill>
                <a:latin typeface="Arial"/>
                <a:cs typeface="Arial"/>
              </a:rPr>
              <a:t>incluyen		</a:t>
            </a:r>
            <a:r>
              <a:rPr sz="3150" spc="-15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3150" spc="-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165" dirty="0">
                <a:solidFill>
                  <a:srgbClr val="525656"/>
                </a:solidFill>
                <a:latin typeface="Arial"/>
                <a:cs typeface="Arial"/>
              </a:rPr>
              <a:t>con</a:t>
            </a:r>
            <a:endParaRPr sz="31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12011" y="6551095"/>
            <a:ext cx="6409055" cy="4895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650490" algn="l"/>
                <a:tab pos="3667760" algn="l"/>
                <a:tab pos="4934585" algn="l"/>
              </a:tabLst>
            </a:pPr>
            <a:r>
              <a:rPr sz="3150" spc="120" dirty="0">
                <a:solidFill>
                  <a:srgbClr val="525656"/>
                </a:solidFill>
                <a:latin typeface="Arial"/>
                <a:cs typeface="Arial"/>
              </a:rPr>
              <a:t>erogaciones	</a:t>
            </a:r>
            <a:r>
              <a:rPr sz="3150" spc="225" dirty="0">
                <a:solidFill>
                  <a:srgbClr val="525656"/>
                </a:solidFill>
                <a:latin typeface="Arial"/>
                <a:cs typeface="Arial"/>
              </a:rPr>
              <a:t>que	</a:t>
            </a:r>
            <a:r>
              <a:rPr sz="3150" spc="60" dirty="0">
                <a:solidFill>
                  <a:srgbClr val="525656"/>
                </a:solidFill>
                <a:latin typeface="Arial"/>
                <a:cs typeface="Arial"/>
              </a:rPr>
              <a:t>éstos	</a:t>
            </a:r>
            <a:r>
              <a:rPr sz="3150" spc="55" dirty="0">
                <a:solidFill>
                  <a:srgbClr val="525656"/>
                </a:solidFill>
                <a:latin typeface="Arial"/>
                <a:cs typeface="Arial"/>
              </a:rPr>
              <a:t>realizan</a:t>
            </a:r>
            <a:endParaRPr sz="31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24196" y="7031105"/>
            <a:ext cx="7372350" cy="1155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9300"/>
              </a:lnSpc>
            </a:pPr>
            <a:r>
              <a:rPr sz="3150" spc="60" dirty="0">
                <a:solidFill>
                  <a:srgbClr val="525656"/>
                </a:solidFill>
                <a:latin typeface="Arial"/>
                <a:cs typeface="Arial"/>
              </a:rPr>
              <a:t>recursos</a:t>
            </a:r>
            <a:r>
              <a:rPr sz="3150" spc="1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26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3150" spc="3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3150" spc="2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150" dirty="0">
                <a:solidFill>
                  <a:srgbClr val="525656"/>
                </a:solidFill>
                <a:latin typeface="Arial"/>
                <a:cs typeface="Arial"/>
              </a:rPr>
              <a:t>Entidad</a:t>
            </a:r>
            <a:r>
              <a:rPr sz="3150" spc="2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55" dirty="0">
                <a:solidFill>
                  <a:srgbClr val="525656"/>
                </a:solidFill>
                <a:latin typeface="Arial"/>
                <a:cs typeface="Arial"/>
              </a:rPr>
              <a:t>Federativa</a:t>
            </a:r>
            <a:r>
              <a:rPr sz="3150" spc="3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185" dirty="0">
                <a:solidFill>
                  <a:srgbClr val="525656"/>
                </a:solidFill>
                <a:latin typeface="Arial"/>
                <a:cs typeface="Arial"/>
              </a:rPr>
              <a:t>con</a:t>
            </a:r>
            <a:r>
              <a:rPr sz="3150" spc="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225" dirty="0">
                <a:solidFill>
                  <a:srgbClr val="525656"/>
                </a:solidFill>
                <a:latin typeface="Arial"/>
                <a:cs typeface="Arial"/>
              </a:rPr>
              <a:t>un</a:t>
            </a:r>
            <a:r>
              <a:rPr sz="3150" spc="-2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145" dirty="0">
                <a:solidFill>
                  <a:srgbClr val="525656"/>
                </a:solidFill>
                <a:latin typeface="Arial"/>
                <a:cs typeface="Arial"/>
              </a:rPr>
              <a:t>destino</a:t>
            </a:r>
            <a:r>
              <a:rPr sz="3150" spc="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95" dirty="0">
                <a:solidFill>
                  <a:srgbClr val="525656"/>
                </a:solidFill>
                <a:latin typeface="Arial"/>
                <a:cs typeface="Arial"/>
              </a:rPr>
              <a:t>específico.</a:t>
            </a:r>
            <a:endParaRPr sz="31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709486" y="9603262"/>
            <a:ext cx="3416935" cy="4895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023619" algn="l"/>
                <a:tab pos="1803400" algn="l"/>
              </a:tabLst>
            </a:pPr>
            <a:r>
              <a:rPr sz="3150" spc="110" dirty="0">
                <a:solidFill>
                  <a:srgbClr val="525656"/>
                </a:solidFill>
                <a:latin typeface="Arial"/>
                <a:cs typeface="Arial"/>
              </a:rPr>
              <a:t>Son	</a:t>
            </a:r>
            <a:r>
              <a:rPr sz="3150" spc="65" dirty="0">
                <a:solidFill>
                  <a:srgbClr val="525656"/>
                </a:solidFill>
                <a:latin typeface="Arial"/>
                <a:cs typeface="Arial"/>
              </a:rPr>
              <a:t>los	</a:t>
            </a:r>
            <a:r>
              <a:rPr sz="3150" spc="60" dirty="0">
                <a:solidFill>
                  <a:srgbClr val="525656"/>
                </a:solidFill>
                <a:latin typeface="Arial"/>
                <a:cs typeface="Arial"/>
              </a:rPr>
              <a:t>recursos</a:t>
            </a:r>
            <a:endParaRPr sz="31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346501" y="9603262"/>
            <a:ext cx="3743960" cy="1062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  <a:tabLst>
                <a:tab pos="1010919" algn="l"/>
                <a:tab pos="3204210" algn="l"/>
              </a:tabLst>
            </a:pPr>
            <a:r>
              <a:rPr sz="3150" spc="225" dirty="0">
                <a:solidFill>
                  <a:srgbClr val="525656"/>
                </a:solidFill>
                <a:latin typeface="Arial"/>
                <a:cs typeface="Arial"/>
              </a:rPr>
              <a:t>que	</a:t>
            </a:r>
            <a:r>
              <a:rPr sz="3150" spc="150" dirty="0">
                <a:solidFill>
                  <a:srgbClr val="525656"/>
                </a:solidFill>
                <a:latin typeface="Arial"/>
                <a:cs typeface="Arial"/>
              </a:rPr>
              <a:t>provienen	</a:t>
            </a:r>
            <a:r>
              <a:rPr sz="3150" spc="26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endParaRPr sz="31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9"/>
              </a:spcBef>
            </a:pPr>
            <a:endParaRPr sz="700"/>
          </a:p>
          <a:p>
            <a:pPr marR="12700" algn="r">
              <a:lnSpc>
                <a:spcPct val="100000"/>
              </a:lnSpc>
            </a:pPr>
            <a:r>
              <a:rPr sz="3150" spc="155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endParaRPr sz="31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691210" y="10083273"/>
            <a:ext cx="3156585" cy="1155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6195">
              <a:lnSpc>
                <a:spcPct val="119300"/>
              </a:lnSpc>
              <a:tabLst>
                <a:tab pos="2156460" algn="l"/>
              </a:tabLst>
            </a:pPr>
            <a:r>
              <a:rPr sz="3150" spc="75" dirty="0">
                <a:solidFill>
                  <a:srgbClr val="525656"/>
                </a:solidFill>
                <a:latin typeface="Arial"/>
                <a:cs typeface="Arial"/>
              </a:rPr>
              <a:t>Ingresos	</a:t>
            </a:r>
            <a:r>
              <a:rPr sz="3150" spc="26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3150" spc="1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110" dirty="0">
                <a:solidFill>
                  <a:srgbClr val="525656"/>
                </a:solidFill>
                <a:latin typeface="Arial"/>
                <a:cs typeface="Arial"/>
              </a:rPr>
              <a:t>financiamientos.</a:t>
            </a:r>
            <a:endParaRPr sz="31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853036" y="10175925"/>
            <a:ext cx="3517900" cy="4895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340485" algn="l"/>
              </a:tabLst>
            </a:pPr>
            <a:r>
              <a:rPr sz="3150" spc="140" dirty="0">
                <a:solidFill>
                  <a:srgbClr val="525656"/>
                </a:solidFill>
                <a:latin typeface="Arial"/>
                <a:cs typeface="Arial"/>
              </a:rPr>
              <a:t>libre	</a:t>
            </a:r>
            <a:r>
              <a:rPr sz="3150" spc="125" dirty="0">
                <a:solidFill>
                  <a:srgbClr val="525656"/>
                </a:solidFill>
                <a:latin typeface="Arial"/>
                <a:cs typeface="Arial"/>
              </a:rPr>
              <a:t>disposición</a:t>
            </a:r>
            <a:endParaRPr sz="31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91979"/>
            <a:ext cx="12172118" cy="182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348" y="1169693"/>
            <a:ext cx="7907612" cy="962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82357" y="1157508"/>
            <a:ext cx="6835393" cy="974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67339" y="2315017"/>
            <a:ext cx="13524576" cy="182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15668" y="2790205"/>
            <a:ext cx="4459454" cy="45934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5734" y="7931980"/>
            <a:ext cx="2095700" cy="536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5461" y="8041640"/>
            <a:ext cx="536109" cy="3046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67782" y="7907612"/>
            <a:ext cx="438634" cy="4386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40445" y="7907612"/>
            <a:ext cx="4057372" cy="5726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43550" y="8760514"/>
            <a:ext cx="5227065" cy="5482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55734" y="9625599"/>
            <a:ext cx="1791092" cy="5361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68670" y="9759626"/>
            <a:ext cx="304607" cy="4142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95120" y="9747442"/>
            <a:ext cx="597030" cy="3046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38363" y="9637783"/>
            <a:ext cx="962559" cy="5361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2766" y="9747442"/>
            <a:ext cx="548293" cy="3046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92902" y="9625599"/>
            <a:ext cx="1961672" cy="5482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55734" y="10490685"/>
            <a:ext cx="682320" cy="5239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35529" y="10600343"/>
            <a:ext cx="316791" cy="4264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07304" y="10441947"/>
            <a:ext cx="4800615" cy="58484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52385" y="3331938"/>
            <a:ext cx="13916025" cy="3908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6195" algn="just">
              <a:lnSpc>
                <a:spcPct val="110900"/>
              </a:lnSpc>
            </a:pPr>
            <a:r>
              <a:rPr sz="3100" spc="-55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3100" spc="-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75" dirty="0">
                <a:solidFill>
                  <a:srgbClr val="525656"/>
                </a:solidFill>
                <a:latin typeface="Arial"/>
                <a:cs typeface="Arial"/>
              </a:rPr>
              <a:t>presupuesto</a:t>
            </a:r>
            <a:r>
              <a:rPr sz="3100" spc="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95" dirty="0">
                <a:solidFill>
                  <a:srgbClr val="525656"/>
                </a:solidFill>
                <a:latin typeface="Arial"/>
                <a:cs typeface="Arial"/>
              </a:rPr>
              <a:t>ciudadano</a:t>
            </a:r>
            <a:r>
              <a:rPr sz="3100" spc="2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-35" dirty="0">
                <a:solidFill>
                  <a:srgbClr val="525656"/>
                </a:solidFill>
                <a:latin typeface="Arial"/>
                <a:cs typeface="Arial"/>
              </a:rPr>
              <a:t>es</a:t>
            </a:r>
            <a:r>
              <a:rPr sz="3100" spc="-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95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3100" spc="-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35" dirty="0">
                <a:solidFill>
                  <a:srgbClr val="525656"/>
                </a:solidFill>
                <a:latin typeface="Arial"/>
                <a:cs typeface="Arial"/>
              </a:rPr>
              <a:t>documento</a:t>
            </a:r>
            <a:r>
              <a:rPr sz="3100" spc="3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25" dirty="0">
                <a:solidFill>
                  <a:srgbClr val="525656"/>
                </a:solidFill>
                <a:latin typeface="Arial"/>
                <a:cs typeface="Arial"/>
              </a:rPr>
              <a:t>mediante</a:t>
            </a:r>
            <a:r>
              <a:rPr sz="3100" spc="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95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3100" spc="-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40" dirty="0">
                <a:solidFill>
                  <a:srgbClr val="525656"/>
                </a:solidFill>
                <a:latin typeface="Arial"/>
                <a:cs typeface="Arial"/>
              </a:rPr>
              <a:t>cual</a:t>
            </a:r>
            <a:r>
              <a:rPr sz="3100" spc="1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5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3100" spc="-1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20" dirty="0">
                <a:solidFill>
                  <a:srgbClr val="525656"/>
                </a:solidFill>
                <a:latin typeface="Arial"/>
                <a:cs typeface="Arial"/>
              </a:rPr>
              <a:t>gobiernos</a:t>
            </a:r>
            <a:r>
              <a:rPr sz="3100" spc="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25" dirty="0">
                <a:solidFill>
                  <a:srgbClr val="525656"/>
                </a:solidFill>
                <a:latin typeface="Arial"/>
                <a:cs typeface="Arial"/>
              </a:rPr>
              <a:t>transparentes </a:t>
            </a:r>
            <a:r>
              <a:rPr sz="3100" spc="3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20" dirty="0">
                <a:solidFill>
                  <a:srgbClr val="525656"/>
                </a:solidFill>
                <a:latin typeface="Arial"/>
                <a:cs typeface="Arial"/>
              </a:rPr>
              <a:t>y </a:t>
            </a:r>
            <a:r>
              <a:rPr sz="3100" spc="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75" dirty="0">
                <a:solidFill>
                  <a:srgbClr val="525656"/>
                </a:solidFill>
                <a:latin typeface="Arial"/>
                <a:cs typeface="Arial"/>
              </a:rPr>
              <a:t>democráticos </a:t>
            </a:r>
            <a:r>
              <a:rPr sz="3100" spc="3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55" dirty="0">
                <a:solidFill>
                  <a:srgbClr val="525656"/>
                </a:solidFill>
                <a:latin typeface="Arial"/>
                <a:cs typeface="Arial"/>
              </a:rPr>
              <a:t>ponen </a:t>
            </a:r>
            <a:r>
              <a:rPr sz="3100" spc="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-35" dirty="0">
                <a:solidFill>
                  <a:srgbClr val="525656"/>
                </a:solidFill>
                <a:latin typeface="Arial"/>
                <a:cs typeface="Arial"/>
              </a:rPr>
              <a:t>a </a:t>
            </a:r>
            <a:r>
              <a:rPr sz="3100" spc="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65" dirty="0">
                <a:solidFill>
                  <a:srgbClr val="525656"/>
                </a:solidFill>
                <a:latin typeface="Arial"/>
                <a:cs typeface="Arial"/>
              </a:rPr>
              <a:t>disposición </a:t>
            </a:r>
            <a:r>
              <a:rPr sz="3100" spc="2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85" dirty="0">
                <a:solidFill>
                  <a:srgbClr val="525656"/>
                </a:solidFill>
                <a:latin typeface="Arial"/>
                <a:cs typeface="Arial"/>
              </a:rPr>
              <a:t>de </a:t>
            </a:r>
            <a:r>
              <a:rPr sz="3100" spc="1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525656"/>
                </a:solidFill>
                <a:latin typeface="Arial"/>
                <a:cs typeface="Arial"/>
              </a:rPr>
              <a:t>la </a:t>
            </a:r>
            <a:r>
              <a:rPr sz="3100" spc="-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60" dirty="0">
                <a:solidFill>
                  <a:srgbClr val="525656"/>
                </a:solidFill>
                <a:latin typeface="Arial"/>
                <a:cs typeface="Arial"/>
              </a:rPr>
              <a:t>ciudadanía </a:t>
            </a:r>
            <a:r>
              <a:rPr sz="3100" spc="3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3100" spc="-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00" dirty="0">
                <a:solidFill>
                  <a:srgbClr val="525656"/>
                </a:solidFill>
                <a:latin typeface="Arial"/>
                <a:cs typeface="Arial"/>
              </a:rPr>
              <a:t>información</a:t>
            </a:r>
            <a:r>
              <a:rPr sz="3100" spc="1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0" dirty="0">
                <a:solidFill>
                  <a:srgbClr val="525656"/>
                </a:solidFill>
                <a:latin typeface="Arial"/>
                <a:cs typeface="Arial"/>
              </a:rPr>
              <a:t>necesaria</a:t>
            </a:r>
            <a:r>
              <a:rPr sz="3100" spc="2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45" dirty="0">
                <a:solidFill>
                  <a:srgbClr val="525656"/>
                </a:solidFill>
                <a:latin typeface="Arial"/>
                <a:cs typeface="Arial"/>
              </a:rPr>
              <a:t>para</a:t>
            </a:r>
            <a:r>
              <a:rPr sz="3100" spc="-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55" dirty="0">
                <a:solidFill>
                  <a:srgbClr val="525656"/>
                </a:solidFill>
                <a:latin typeface="Arial"/>
                <a:cs typeface="Arial"/>
              </a:rPr>
              <a:t>que</a:t>
            </a:r>
            <a:r>
              <a:rPr sz="3100" spc="-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30" dirty="0">
                <a:solidFill>
                  <a:srgbClr val="525656"/>
                </a:solidFill>
                <a:latin typeface="Arial"/>
                <a:cs typeface="Arial"/>
              </a:rPr>
              <a:t>conozca,</a:t>
            </a:r>
            <a:r>
              <a:rPr sz="3100" spc="-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204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3100" spc="50" dirty="0">
                <a:solidFill>
                  <a:srgbClr val="525656"/>
                </a:solidFill>
                <a:latin typeface="Arial"/>
                <a:cs typeface="Arial"/>
              </a:rPr>
              <a:t> manera</a:t>
            </a:r>
            <a:r>
              <a:rPr sz="3100" spc="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525656"/>
                </a:solidFill>
                <a:latin typeface="Arial"/>
                <a:cs typeface="Arial"/>
              </a:rPr>
              <a:t>clara</a:t>
            </a:r>
            <a:r>
              <a:rPr sz="3100" spc="-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20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3100" spc="-1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40" dirty="0">
                <a:solidFill>
                  <a:srgbClr val="525656"/>
                </a:solidFill>
                <a:latin typeface="Arial"/>
                <a:cs typeface="Arial"/>
              </a:rPr>
              <a:t>transparente,</a:t>
            </a:r>
            <a:r>
              <a:rPr sz="3100" spc="1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70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3100" spc="80" dirty="0">
                <a:solidFill>
                  <a:srgbClr val="525656"/>
                </a:solidFill>
                <a:latin typeface="Arial"/>
                <a:cs typeface="Arial"/>
              </a:rPr>
              <a:t> destino</a:t>
            </a:r>
            <a:r>
              <a:rPr sz="3100" spc="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8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3100" spc="-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5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3100" spc="-1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0" dirty="0">
                <a:solidFill>
                  <a:srgbClr val="525656"/>
                </a:solidFill>
                <a:latin typeface="Arial"/>
                <a:cs typeface="Arial"/>
              </a:rPr>
              <a:t>recursos</a:t>
            </a:r>
            <a:r>
              <a:rPr sz="3100" spc="-1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20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3100" spc="-1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70" dirty="0">
                <a:solidFill>
                  <a:srgbClr val="525656"/>
                </a:solidFill>
                <a:latin typeface="Arial"/>
                <a:cs typeface="Arial"/>
              </a:rPr>
              <a:t>cómo</a:t>
            </a:r>
            <a:r>
              <a:rPr sz="3100" spc="-1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65" dirty="0">
                <a:solidFill>
                  <a:srgbClr val="525656"/>
                </a:solidFill>
                <a:latin typeface="Arial"/>
                <a:cs typeface="Arial"/>
              </a:rPr>
              <a:t>son</a:t>
            </a:r>
            <a:r>
              <a:rPr sz="3100" spc="-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35" dirty="0">
                <a:solidFill>
                  <a:srgbClr val="525656"/>
                </a:solidFill>
                <a:latin typeface="Arial"/>
                <a:cs typeface="Arial"/>
              </a:rPr>
              <a:t>utilizados.</a:t>
            </a:r>
            <a:endParaRPr sz="31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2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0480" marR="21590" indent="17780" algn="just">
              <a:lnSpc>
                <a:spcPct val="110900"/>
              </a:lnSpc>
            </a:pPr>
            <a:r>
              <a:rPr sz="3100" spc="-185" dirty="0">
                <a:solidFill>
                  <a:srgbClr val="525656"/>
                </a:solidFill>
                <a:latin typeface="Arial"/>
                <a:cs typeface="Arial"/>
              </a:rPr>
              <a:t>Es</a:t>
            </a:r>
            <a:r>
              <a:rPr sz="3100" spc="-2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204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3100" spc="-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35" dirty="0">
                <a:solidFill>
                  <a:srgbClr val="525656"/>
                </a:solidFill>
                <a:latin typeface="Arial"/>
                <a:cs typeface="Arial"/>
              </a:rPr>
              <a:t>interés</a:t>
            </a:r>
            <a:r>
              <a:rPr sz="3100" spc="-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40" dirty="0">
                <a:solidFill>
                  <a:srgbClr val="525656"/>
                </a:solidFill>
                <a:latin typeface="Arial"/>
                <a:cs typeface="Arial"/>
              </a:rPr>
              <a:t>público</a:t>
            </a:r>
            <a:r>
              <a:rPr sz="310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75" dirty="0">
                <a:solidFill>
                  <a:srgbClr val="525656"/>
                </a:solidFill>
                <a:latin typeface="Arial"/>
                <a:cs typeface="Arial"/>
              </a:rPr>
              <a:t>conocer</a:t>
            </a:r>
            <a:r>
              <a:rPr sz="3100" spc="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70" dirty="0">
                <a:solidFill>
                  <a:srgbClr val="525656"/>
                </a:solidFill>
                <a:latin typeface="Arial"/>
                <a:cs typeface="Arial"/>
              </a:rPr>
              <a:t>qué</a:t>
            </a:r>
            <a:r>
              <a:rPr sz="3100" spc="-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50" dirty="0">
                <a:solidFill>
                  <a:srgbClr val="525656"/>
                </a:solidFill>
                <a:latin typeface="Arial"/>
                <a:cs typeface="Arial"/>
              </a:rPr>
              <a:t>hace</a:t>
            </a:r>
            <a:r>
              <a:rPr sz="3100" spc="-2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95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3100" spc="-1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40" dirty="0">
                <a:solidFill>
                  <a:srgbClr val="525656"/>
                </a:solidFill>
                <a:latin typeface="Arial"/>
                <a:cs typeface="Arial"/>
              </a:rPr>
              <a:t>Gobierno</a:t>
            </a:r>
            <a:r>
              <a:rPr sz="3100" spc="-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14" dirty="0">
                <a:solidFill>
                  <a:srgbClr val="525656"/>
                </a:solidFill>
                <a:latin typeface="Arial"/>
                <a:cs typeface="Arial"/>
              </a:rPr>
              <a:t>con</a:t>
            </a:r>
            <a:r>
              <a:rPr sz="3100" spc="-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5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3100" spc="-1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0" dirty="0">
                <a:solidFill>
                  <a:srgbClr val="525656"/>
                </a:solidFill>
                <a:latin typeface="Arial"/>
                <a:cs typeface="Arial"/>
              </a:rPr>
              <a:t>recursos</a:t>
            </a:r>
            <a:r>
              <a:rPr sz="3100" spc="-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55" dirty="0">
                <a:solidFill>
                  <a:srgbClr val="525656"/>
                </a:solidFill>
                <a:latin typeface="Arial"/>
                <a:cs typeface="Arial"/>
              </a:rPr>
              <a:t>que</a:t>
            </a:r>
            <a:r>
              <a:rPr sz="3100" spc="-1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-50" dirty="0">
                <a:solidFill>
                  <a:srgbClr val="525656"/>
                </a:solidFill>
                <a:latin typeface="Arial"/>
                <a:cs typeface="Arial"/>
              </a:rPr>
              <a:t>se</a:t>
            </a:r>
            <a:r>
              <a:rPr sz="3100" spc="-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60" dirty="0">
                <a:solidFill>
                  <a:srgbClr val="525656"/>
                </a:solidFill>
                <a:latin typeface="Arial"/>
                <a:cs typeface="Arial"/>
              </a:rPr>
              <a:t>recaudan </a:t>
            </a:r>
            <a:r>
              <a:rPr sz="3100" spc="2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-35" dirty="0">
                <a:solidFill>
                  <a:srgbClr val="525656"/>
                </a:solidFill>
                <a:latin typeface="Arial"/>
                <a:cs typeface="Arial"/>
              </a:rPr>
              <a:t>a </a:t>
            </a:r>
            <a:r>
              <a:rPr sz="3100" spc="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0" dirty="0">
                <a:solidFill>
                  <a:srgbClr val="525656"/>
                </a:solidFill>
                <a:latin typeface="Arial"/>
                <a:cs typeface="Arial"/>
              </a:rPr>
              <a:t>través </a:t>
            </a:r>
            <a:r>
              <a:rPr sz="3100" spc="3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204" dirty="0">
                <a:solidFill>
                  <a:srgbClr val="525656"/>
                </a:solidFill>
                <a:latin typeface="Arial"/>
                <a:cs typeface="Arial"/>
              </a:rPr>
              <a:t>de </a:t>
            </a:r>
            <a:r>
              <a:rPr sz="3100" spc="2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25" dirty="0">
                <a:solidFill>
                  <a:srgbClr val="525656"/>
                </a:solidFill>
                <a:latin typeface="Arial"/>
                <a:cs typeface="Arial"/>
              </a:rPr>
              <a:t>nuestros </a:t>
            </a:r>
            <a:r>
              <a:rPr sz="3100" spc="2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75" dirty="0">
                <a:solidFill>
                  <a:srgbClr val="525656"/>
                </a:solidFill>
                <a:latin typeface="Arial"/>
                <a:cs typeface="Arial"/>
              </a:rPr>
              <a:t>impuestos; </a:t>
            </a:r>
            <a:r>
              <a:rPr sz="3100" spc="3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75" dirty="0">
                <a:solidFill>
                  <a:srgbClr val="525656"/>
                </a:solidFill>
                <a:latin typeface="Arial"/>
                <a:cs typeface="Arial"/>
              </a:rPr>
              <a:t>por </a:t>
            </a:r>
            <a:r>
              <a:rPr sz="3100" spc="229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65" dirty="0">
                <a:solidFill>
                  <a:srgbClr val="525656"/>
                </a:solidFill>
                <a:latin typeface="Arial"/>
                <a:cs typeface="Arial"/>
              </a:rPr>
              <a:t>lo </a:t>
            </a:r>
            <a:r>
              <a:rPr sz="3100" spc="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55" dirty="0">
                <a:solidFill>
                  <a:srgbClr val="525656"/>
                </a:solidFill>
                <a:latin typeface="Arial"/>
                <a:cs typeface="Arial"/>
              </a:rPr>
              <a:t>que </a:t>
            </a:r>
            <a:r>
              <a:rPr sz="3100" spc="229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95" dirty="0">
                <a:solidFill>
                  <a:srgbClr val="525656"/>
                </a:solidFill>
                <a:latin typeface="Arial"/>
                <a:cs typeface="Arial"/>
              </a:rPr>
              <a:t>el </a:t>
            </a:r>
            <a:r>
              <a:rPr sz="3100" spc="3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0" dirty="0">
                <a:solidFill>
                  <a:srgbClr val="525656"/>
                </a:solidFill>
                <a:latin typeface="Arial"/>
                <a:cs typeface="Arial"/>
              </a:rPr>
              <a:t>Presupuesto </a:t>
            </a:r>
            <a:r>
              <a:rPr sz="3100" spc="114" dirty="0">
                <a:solidFill>
                  <a:srgbClr val="525656"/>
                </a:solidFill>
                <a:latin typeface="Arial"/>
                <a:cs typeface="Arial"/>
              </a:rPr>
              <a:t>Ciudadano</a:t>
            </a:r>
            <a:r>
              <a:rPr sz="3100" spc="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5" dirty="0">
                <a:solidFill>
                  <a:srgbClr val="525656"/>
                </a:solidFill>
                <a:latin typeface="Arial"/>
                <a:cs typeface="Arial"/>
              </a:rPr>
              <a:t>busca</a:t>
            </a:r>
            <a:r>
              <a:rPr sz="3100" spc="-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85" dirty="0">
                <a:solidFill>
                  <a:srgbClr val="525656"/>
                </a:solidFill>
                <a:latin typeface="Arial"/>
                <a:cs typeface="Arial"/>
              </a:rPr>
              <a:t>dar</a:t>
            </a:r>
            <a:r>
              <a:rPr sz="3100" spc="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5" dirty="0">
                <a:solidFill>
                  <a:srgbClr val="525656"/>
                </a:solidFill>
                <a:latin typeface="Arial"/>
                <a:cs typeface="Arial"/>
              </a:rPr>
              <a:t>respuesta</a:t>
            </a:r>
            <a:r>
              <a:rPr sz="3100" spc="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0" dirty="0">
                <a:solidFill>
                  <a:srgbClr val="525656"/>
                </a:solidFill>
                <a:latin typeface="Arial"/>
                <a:cs typeface="Arial"/>
              </a:rPr>
              <a:t>a: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94469" y="8754906"/>
            <a:ext cx="4988201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84835" algn="l"/>
              </a:tabLst>
            </a:pPr>
            <a:r>
              <a:rPr lang="es-MX" sz="3450" b="1" spc="670" dirty="0">
                <a:solidFill>
                  <a:srgbClr val="315E91"/>
                </a:solidFill>
                <a:latin typeface="Arial"/>
                <a:cs typeface="Arial"/>
              </a:rPr>
              <a:t>N los </a:t>
            </a:r>
            <a:r>
              <a:rPr lang="es-MX" sz="3450" b="1" spc="200" dirty="0">
                <a:solidFill>
                  <a:srgbClr val="315E91"/>
                </a:solidFill>
                <a:latin typeface="Arial"/>
                <a:cs typeface="Arial"/>
              </a:rPr>
              <a:t>recursos?</a:t>
            </a:r>
            <a:endParaRPr lang="es-MX" sz="34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99058" y="10455840"/>
            <a:ext cx="46863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0190" indent="-238125">
              <a:lnSpc>
                <a:spcPct val="100000"/>
              </a:lnSpc>
              <a:buClr>
                <a:srgbClr val="525656"/>
              </a:buClr>
              <a:buFont typeface="Arial"/>
              <a:buChar char="•"/>
              <a:tabLst>
                <a:tab pos="250190" algn="l"/>
              </a:tabLst>
            </a:pPr>
            <a:r>
              <a:rPr sz="850" b="1" i="1" spc="1140" dirty="0">
                <a:solidFill>
                  <a:srgbClr val="525656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00308" y="10399269"/>
            <a:ext cx="1472969" cy="73342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4000" b="1" spc="140" dirty="0">
                <a:solidFill>
                  <a:srgbClr val="525656"/>
                </a:solidFill>
                <a:latin typeface="Arial"/>
                <a:cs typeface="Arial"/>
              </a:rPr>
              <a:t>quién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241086" y="10339639"/>
            <a:ext cx="333375" cy="733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00" spc="-1515" dirty="0">
                <a:solidFill>
                  <a:srgbClr val="525656"/>
                </a:solidFill>
                <a:latin typeface="Arial"/>
                <a:cs typeface="Arial"/>
              </a:rPr>
              <a:t>?</a:t>
            </a:r>
            <a:r>
              <a:rPr sz="4950" spc="172" baseline="-29461" dirty="0">
                <a:solidFill>
                  <a:srgbClr val="525656"/>
                </a:solidFill>
                <a:latin typeface="Times New Roman"/>
                <a:cs typeface="Times New Roman"/>
              </a:rPr>
              <a:t>•</a:t>
            </a:r>
            <a:endParaRPr sz="4950" baseline="-29461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43477" y="11606699"/>
            <a:ext cx="14601825" cy="1105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05800"/>
              </a:lnSpc>
            </a:pPr>
            <a:r>
              <a:rPr sz="3100" spc="75" dirty="0">
                <a:solidFill>
                  <a:srgbClr val="525656"/>
                </a:solidFill>
                <a:latin typeface="Arial"/>
                <a:cs typeface="Arial"/>
              </a:rPr>
              <a:t>En</a:t>
            </a:r>
            <a:r>
              <a:rPr sz="3100" spc="-2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00" dirty="0">
                <a:solidFill>
                  <a:srgbClr val="525656"/>
                </a:solidFill>
                <a:latin typeface="Arial"/>
                <a:cs typeface="Arial"/>
              </a:rPr>
              <a:t>este</a:t>
            </a:r>
            <a:r>
              <a:rPr sz="3100" spc="-11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45" dirty="0">
                <a:solidFill>
                  <a:srgbClr val="525656"/>
                </a:solidFill>
                <a:latin typeface="Arial"/>
                <a:cs typeface="Arial"/>
              </a:rPr>
              <a:t>se</a:t>
            </a:r>
            <a:r>
              <a:rPr sz="3100" spc="-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90" dirty="0">
                <a:solidFill>
                  <a:srgbClr val="525656"/>
                </a:solidFill>
                <a:latin typeface="Arial"/>
                <a:cs typeface="Arial"/>
              </a:rPr>
              <a:t>contemplan</a:t>
            </a:r>
            <a:r>
              <a:rPr sz="3100" spc="2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0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3100" spc="-1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90" dirty="0">
                <a:solidFill>
                  <a:srgbClr val="525656"/>
                </a:solidFill>
                <a:latin typeface="Arial"/>
                <a:cs typeface="Arial"/>
              </a:rPr>
              <a:t>acciones</a:t>
            </a:r>
            <a:r>
              <a:rPr sz="3100" spc="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254" dirty="0">
                <a:solidFill>
                  <a:srgbClr val="525656"/>
                </a:solidFill>
                <a:latin typeface="Arial"/>
                <a:cs typeface="Arial"/>
              </a:rPr>
              <a:t>que</a:t>
            </a:r>
            <a:r>
              <a:rPr sz="3100" spc="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254" dirty="0">
                <a:solidFill>
                  <a:srgbClr val="525656"/>
                </a:solidFill>
                <a:latin typeface="Arial"/>
                <a:cs typeface="Arial"/>
              </a:rPr>
              <a:t>pueden</a:t>
            </a:r>
            <a:r>
              <a:rPr sz="3100" spc="-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60" dirty="0">
                <a:solidFill>
                  <a:srgbClr val="525656"/>
                </a:solidFill>
                <a:latin typeface="Arial"/>
                <a:cs typeface="Arial"/>
              </a:rPr>
              <a:t>realizar </a:t>
            </a:r>
            <a:r>
              <a:rPr sz="3100" spc="0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3100" spc="-2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400" spc="65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3400" spc="-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9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3100" spc="-2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55" dirty="0">
                <a:solidFill>
                  <a:srgbClr val="525656"/>
                </a:solidFill>
                <a:latin typeface="Arial"/>
                <a:cs typeface="Arial"/>
              </a:rPr>
              <a:t>ciudadanos</a:t>
            </a:r>
            <a:r>
              <a:rPr sz="3100" spc="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60" dirty="0">
                <a:solidFill>
                  <a:srgbClr val="525656"/>
                </a:solidFill>
                <a:latin typeface="Arial"/>
                <a:cs typeface="Arial"/>
              </a:rPr>
              <a:t>acerca</a:t>
            </a:r>
            <a:r>
              <a:rPr sz="3100" spc="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31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3100" spc="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3100" spc="-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45" dirty="0">
                <a:solidFill>
                  <a:srgbClr val="525656"/>
                </a:solidFill>
                <a:latin typeface="Arial"/>
                <a:cs typeface="Arial"/>
              </a:rPr>
              <a:t>participación</a:t>
            </a:r>
            <a:r>
              <a:rPr sz="3100" spc="-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400" spc="65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3400" spc="-1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105" dirty="0">
                <a:solidFill>
                  <a:srgbClr val="525656"/>
                </a:solidFill>
                <a:latin typeface="Arial"/>
                <a:cs typeface="Arial"/>
              </a:rPr>
              <a:t>contraloría</a:t>
            </a:r>
            <a:r>
              <a:rPr sz="3100" spc="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00" spc="75" dirty="0">
                <a:solidFill>
                  <a:srgbClr val="525656"/>
                </a:solidFill>
                <a:latin typeface="Arial"/>
                <a:cs typeface="Arial"/>
              </a:rPr>
              <a:t>social.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492368" y="14877685"/>
            <a:ext cx="610842" cy="296641"/>
          </a:xfrm>
          <a:custGeom>
            <a:avLst/>
            <a:gdLst/>
            <a:ahLst/>
            <a:cxnLst/>
            <a:rect l="l" t="t" r="r" b="b"/>
            <a:pathLst>
              <a:path w="610842" h="296641">
                <a:moveTo>
                  <a:pt x="0" y="0"/>
                </a:moveTo>
                <a:lnTo>
                  <a:pt x="610842" y="0"/>
                </a:lnTo>
                <a:lnTo>
                  <a:pt x="610842" y="296641"/>
                </a:lnTo>
                <a:lnTo>
                  <a:pt x="0" y="296641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27755" y="14866980"/>
            <a:ext cx="205252" cy="314230"/>
          </a:xfrm>
          <a:custGeom>
            <a:avLst/>
            <a:gdLst/>
            <a:ahLst/>
            <a:cxnLst/>
            <a:rect l="l" t="t" r="r" b="b"/>
            <a:pathLst>
              <a:path w="205252" h="314230">
                <a:moveTo>
                  <a:pt x="0" y="0"/>
                </a:moveTo>
                <a:lnTo>
                  <a:pt x="205252" y="0"/>
                </a:lnTo>
                <a:lnTo>
                  <a:pt x="205252" y="314230"/>
                </a:lnTo>
                <a:lnTo>
                  <a:pt x="0" y="314230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362236" y="14882480"/>
            <a:ext cx="882590" cy="292998"/>
          </a:xfrm>
          <a:custGeom>
            <a:avLst/>
            <a:gdLst/>
            <a:ahLst/>
            <a:cxnLst/>
            <a:rect l="l" t="t" r="r" b="b"/>
            <a:pathLst>
              <a:path w="882590" h="292998">
                <a:moveTo>
                  <a:pt x="0" y="0"/>
                </a:moveTo>
                <a:lnTo>
                  <a:pt x="882590" y="0"/>
                </a:lnTo>
                <a:lnTo>
                  <a:pt x="882590" y="292998"/>
                </a:lnTo>
                <a:lnTo>
                  <a:pt x="0" y="292998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373531" y="14352916"/>
            <a:ext cx="2009139" cy="799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6"/>
              </a:spcBef>
            </a:pPr>
            <a:endParaRPr sz="500"/>
          </a:p>
          <a:p>
            <a:pPr marR="30480" algn="ctr">
              <a:lnSpc>
                <a:spcPct val="100000"/>
              </a:lnSpc>
            </a:pPr>
            <a:r>
              <a:rPr sz="1600" b="1" spc="-100" dirty="0">
                <a:solidFill>
                  <a:srgbClr val="FDFDFD"/>
                </a:solidFill>
                <a:latin typeface="Arial"/>
                <a:cs typeface="Arial"/>
              </a:rPr>
              <a:t>Juntos</a:t>
            </a:r>
            <a:r>
              <a:rPr sz="1600" b="1" spc="-6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750" b="1" i="1" spc="-35" dirty="0">
                <a:solidFill>
                  <a:srgbClr val="FDFDFD"/>
                </a:solidFill>
                <a:latin typeface="Arial"/>
                <a:cs typeface="Arial"/>
              </a:rPr>
              <a:t>S</a:t>
            </a:r>
            <a:r>
              <a:rPr sz="1750" b="1" i="1" spc="105" dirty="0">
                <a:solidFill>
                  <a:srgbClr val="FDFDFD"/>
                </a:solidFill>
                <a:latin typeface="Arial"/>
                <a:cs typeface="Arial"/>
              </a:rPr>
              <a:t>í</a:t>
            </a:r>
            <a:r>
              <a:rPr sz="1650" b="1" i="1" spc="-7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5802" y="536109"/>
            <a:ext cx="13816999" cy="767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4539" y="1376826"/>
            <a:ext cx="13609866" cy="194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48157" y="3533447"/>
            <a:ext cx="3789318" cy="3850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8159" y="3253208"/>
            <a:ext cx="7152185" cy="369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74644" y="7152185"/>
            <a:ext cx="1279351" cy="377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75839" y="7152185"/>
            <a:ext cx="1705802" cy="3777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8942" y="7615189"/>
            <a:ext cx="2558703" cy="3898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4779" y="7590821"/>
            <a:ext cx="292423" cy="4508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06861" y="7627373"/>
            <a:ext cx="243686" cy="3655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11469" y="7615189"/>
            <a:ext cx="1791092" cy="4386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30170" y="8918909"/>
            <a:ext cx="6908499" cy="32532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49832" y="8992015"/>
            <a:ext cx="2972969" cy="19007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341811" y="10953688"/>
            <a:ext cx="414266" cy="3167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54303" y="10466316"/>
            <a:ext cx="1206246" cy="938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80890" y="11636009"/>
            <a:ext cx="97474" cy="36552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817000" y="11112084"/>
            <a:ext cx="1852014" cy="10722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683859" y="11441060"/>
            <a:ext cx="548293" cy="74324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4163" y="12391435"/>
            <a:ext cx="3106997" cy="37771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33004" y="12293961"/>
            <a:ext cx="3046075" cy="4751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86213" y="12354883"/>
            <a:ext cx="304607" cy="4508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12664" y="12379252"/>
            <a:ext cx="1852014" cy="4386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81026" y="12379252"/>
            <a:ext cx="1559590" cy="38989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38091" y="12379252"/>
            <a:ext cx="1169693" cy="38989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731709" y="12354883"/>
            <a:ext cx="5568228" cy="498593"/>
          </a:xfrm>
          <a:prstGeom prst="rect">
            <a:avLst/>
          </a:prstGeom>
          <a:blipFill>
            <a:blip r:embed="rId25" cstate="print"/>
            <a:stretch>
              <a:fillRect r="-14223" b="-535372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44645" y="12141657"/>
            <a:ext cx="1602235" cy="0"/>
          </a:xfrm>
          <a:custGeom>
            <a:avLst/>
            <a:gdLst/>
            <a:ahLst/>
            <a:cxnLst/>
            <a:rect l="l" t="t" r="r" b="b"/>
            <a:pathLst>
              <a:path w="1602235">
                <a:moveTo>
                  <a:pt x="0" y="0"/>
                </a:moveTo>
                <a:lnTo>
                  <a:pt x="1602235" y="0"/>
                </a:lnTo>
              </a:path>
            </a:pathLst>
          </a:custGeom>
          <a:ln w="24368">
            <a:solidFill>
              <a:srgbClr val="3F4F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220855" y="12141657"/>
            <a:ext cx="487372" cy="0"/>
          </a:xfrm>
          <a:custGeom>
            <a:avLst/>
            <a:gdLst/>
            <a:ahLst/>
            <a:cxnLst/>
            <a:rect l="l" t="t" r="r" b="b"/>
            <a:pathLst>
              <a:path w="487372">
                <a:moveTo>
                  <a:pt x="0" y="0"/>
                </a:moveTo>
                <a:lnTo>
                  <a:pt x="487372" y="0"/>
                </a:lnTo>
              </a:path>
            </a:pathLst>
          </a:custGeom>
          <a:ln w="24368">
            <a:solidFill>
              <a:srgbClr val="3F4F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213875" y="11477613"/>
            <a:ext cx="335068" cy="0"/>
          </a:xfrm>
          <a:custGeom>
            <a:avLst/>
            <a:gdLst/>
            <a:ahLst/>
            <a:cxnLst/>
            <a:rect l="l" t="t" r="r" b="b"/>
            <a:pathLst>
              <a:path w="335068">
                <a:moveTo>
                  <a:pt x="0" y="0"/>
                </a:moveTo>
                <a:lnTo>
                  <a:pt x="335068" y="0"/>
                </a:lnTo>
              </a:path>
            </a:pathLst>
          </a:custGeom>
          <a:ln w="36552">
            <a:solidFill>
              <a:srgbClr val="EFA8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851498" y="1639559"/>
            <a:ext cx="17479010" cy="142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21500"/>
              </a:lnSpc>
            </a:pPr>
            <a:r>
              <a:rPr sz="2550" spc="75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550" spc="-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45" dirty="0">
                <a:solidFill>
                  <a:srgbClr val="525656"/>
                </a:solidFill>
                <a:latin typeface="Arial"/>
                <a:cs typeface="Arial"/>
              </a:rPr>
              <a:t>gasto</a:t>
            </a:r>
            <a:r>
              <a:rPr sz="2550" spc="2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95" dirty="0">
                <a:solidFill>
                  <a:srgbClr val="525656"/>
                </a:solidFill>
                <a:latin typeface="Arial"/>
                <a:cs typeface="Arial"/>
              </a:rPr>
              <a:t>público</a:t>
            </a:r>
            <a:r>
              <a:rPr sz="2550" spc="-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80" dirty="0">
                <a:solidFill>
                  <a:srgbClr val="525656"/>
                </a:solidFill>
                <a:latin typeface="Arial"/>
                <a:cs typeface="Arial"/>
              </a:rPr>
              <a:t>se</a:t>
            </a:r>
            <a:r>
              <a:rPr sz="2550" spc="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25" dirty="0">
                <a:solidFill>
                  <a:srgbClr val="525656"/>
                </a:solidFill>
                <a:latin typeface="Arial"/>
                <a:cs typeface="Arial"/>
              </a:rPr>
              <a:t>destina</a:t>
            </a:r>
            <a:r>
              <a:rPr sz="2550" spc="2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25" dirty="0">
                <a:solidFill>
                  <a:srgbClr val="525656"/>
                </a:solidFill>
                <a:latin typeface="Arial"/>
                <a:cs typeface="Arial"/>
              </a:rPr>
              <a:t>para</a:t>
            </a:r>
            <a:r>
              <a:rPr sz="2550" spc="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75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550" spc="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85" dirty="0">
                <a:solidFill>
                  <a:srgbClr val="525656"/>
                </a:solidFill>
                <a:latin typeface="Arial"/>
                <a:cs typeface="Arial"/>
              </a:rPr>
              <a:t>cumplimiento</a:t>
            </a:r>
            <a:r>
              <a:rPr sz="2550" spc="3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26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550" spc="11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40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2550" spc="-1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30" dirty="0">
                <a:solidFill>
                  <a:srgbClr val="525656"/>
                </a:solidFill>
                <a:latin typeface="Arial"/>
                <a:cs typeface="Arial"/>
              </a:rPr>
              <a:t>funciones</a:t>
            </a:r>
            <a:r>
              <a:rPr sz="2550" spc="2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26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550" spc="114" dirty="0">
                <a:solidFill>
                  <a:srgbClr val="525656"/>
                </a:solidFill>
                <a:latin typeface="Arial"/>
                <a:cs typeface="Arial"/>
              </a:rPr>
              <a:t> los</a:t>
            </a:r>
            <a:r>
              <a:rPr sz="2550" spc="-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35" dirty="0">
                <a:solidFill>
                  <a:srgbClr val="525656"/>
                </a:solidFill>
                <a:latin typeface="Arial"/>
                <a:cs typeface="Arial"/>
              </a:rPr>
              <a:t>distintos</a:t>
            </a:r>
            <a:r>
              <a:rPr sz="2550" spc="1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40" dirty="0">
                <a:solidFill>
                  <a:srgbClr val="525656"/>
                </a:solidFill>
                <a:latin typeface="Arial"/>
                <a:cs typeface="Arial"/>
              </a:rPr>
              <a:t>órganos</a:t>
            </a:r>
            <a:r>
              <a:rPr sz="2550" spc="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215" dirty="0">
                <a:solidFill>
                  <a:srgbClr val="525656"/>
                </a:solidFill>
                <a:latin typeface="Arial"/>
                <a:cs typeface="Arial"/>
              </a:rPr>
              <a:t>del</a:t>
            </a:r>
            <a:r>
              <a:rPr sz="2550" spc="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95" dirty="0">
                <a:solidFill>
                  <a:srgbClr val="525656"/>
                </a:solidFill>
                <a:latin typeface="Arial"/>
                <a:cs typeface="Arial"/>
              </a:rPr>
              <a:t>Gobierno</a:t>
            </a:r>
            <a:r>
              <a:rPr sz="2550" spc="1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215" dirty="0">
                <a:solidFill>
                  <a:srgbClr val="525656"/>
                </a:solidFill>
                <a:latin typeface="Arial"/>
                <a:cs typeface="Arial"/>
              </a:rPr>
              <a:t>del</a:t>
            </a:r>
            <a:r>
              <a:rPr sz="2550" spc="1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10" dirty="0">
                <a:solidFill>
                  <a:srgbClr val="525656"/>
                </a:solidFill>
                <a:latin typeface="Arial"/>
                <a:cs typeface="Arial"/>
              </a:rPr>
              <a:t>Estado,</a:t>
            </a:r>
            <a:r>
              <a:rPr sz="2550" spc="-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14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550" spc="-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95" dirty="0">
                <a:solidFill>
                  <a:srgbClr val="525656"/>
                </a:solidFill>
                <a:latin typeface="Arial"/>
                <a:cs typeface="Arial"/>
              </a:rPr>
              <a:t>cuales</a:t>
            </a:r>
            <a:r>
              <a:rPr sz="2550" spc="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95" dirty="0">
                <a:solidFill>
                  <a:srgbClr val="525656"/>
                </a:solidFill>
                <a:latin typeface="Arial"/>
                <a:cs typeface="Arial"/>
              </a:rPr>
              <a:t>están</a:t>
            </a:r>
            <a:r>
              <a:rPr sz="2550" spc="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50" dirty="0">
                <a:solidFill>
                  <a:srgbClr val="525656"/>
                </a:solidFill>
                <a:latin typeface="Arial"/>
                <a:cs typeface="Arial"/>
              </a:rPr>
              <a:t>orientados</a:t>
            </a:r>
            <a:r>
              <a:rPr sz="2550" spc="2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55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r>
              <a:rPr sz="2550" spc="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45" dirty="0">
                <a:solidFill>
                  <a:srgbClr val="525656"/>
                </a:solidFill>
                <a:latin typeface="Arial"/>
                <a:cs typeface="Arial"/>
              </a:rPr>
              <a:t>cubrir</a:t>
            </a:r>
            <a:r>
              <a:rPr sz="2550" spc="2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40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2550" spc="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14" dirty="0">
                <a:solidFill>
                  <a:srgbClr val="525656"/>
                </a:solidFill>
                <a:latin typeface="Arial"/>
                <a:cs typeface="Arial"/>
              </a:rPr>
              <a:t>necesidades</a:t>
            </a:r>
            <a:r>
              <a:rPr sz="2550" spc="1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26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550" spc="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85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2550" spc="-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50" dirty="0">
                <a:solidFill>
                  <a:srgbClr val="525656"/>
                </a:solidFill>
                <a:latin typeface="Arial"/>
                <a:cs typeface="Arial"/>
              </a:rPr>
              <a:t>sociedad</a:t>
            </a:r>
            <a:r>
              <a:rPr sz="2550" spc="1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80" dirty="0">
                <a:solidFill>
                  <a:srgbClr val="525656"/>
                </a:solidFill>
                <a:latin typeface="Arial"/>
                <a:cs typeface="Arial"/>
              </a:rPr>
              <a:t>en</a:t>
            </a:r>
            <a:r>
              <a:rPr sz="2550" spc="-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35" dirty="0">
                <a:solidFill>
                  <a:srgbClr val="525656"/>
                </a:solidFill>
                <a:latin typeface="Arial"/>
                <a:cs typeface="Arial"/>
              </a:rPr>
              <a:t>general,</a:t>
            </a:r>
            <a:r>
              <a:rPr sz="2550" spc="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10" dirty="0">
                <a:solidFill>
                  <a:srgbClr val="525656"/>
                </a:solidFill>
                <a:latin typeface="Arial"/>
                <a:cs typeface="Arial"/>
              </a:rPr>
              <a:t>dichas</a:t>
            </a:r>
            <a:r>
              <a:rPr sz="2550" spc="-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30" dirty="0">
                <a:solidFill>
                  <a:srgbClr val="525656"/>
                </a:solidFill>
                <a:latin typeface="Arial"/>
                <a:cs typeface="Arial"/>
              </a:rPr>
              <a:t>funciones</a:t>
            </a:r>
            <a:r>
              <a:rPr sz="2550" spc="1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20" dirty="0">
                <a:solidFill>
                  <a:srgbClr val="525656"/>
                </a:solidFill>
                <a:latin typeface="Arial"/>
                <a:cs typeface="Arial"/>
              </a:rPr>
              <a:t>son</a:t>
            </a:r>
            <a:r>
              <a:rPr sz="2550" spc="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65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2550" spc="-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25" dirty="0">
                <a:solidFill>
                  <a:srgbClr val="525656"/>
                </a:solidFill>
                <a:latin typeface="Arial"/>
                <a:cs typeface="Arial"/>
              </a:rPr>
              <a:t>siguientes</a:t>
            </a:r>
            <a:r>
              <a:rPr sz="2550" spc="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55" dirty="0">
                <a:solidFill>
                  <a:srgbClr val="525656"/>
                </a:solidFill>
                <a:latin typeface="Arial"/>
                <a:cs typeface="Arial"/>
              </a:rPr>
              <a:t>(en</a:t>
            </a:r>
            <a:r>
              <a:rPr sz="2550" spc="-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50" dirty="0">
                <a:solidFill>
                  <a:srgbClr val="525656"/>
                </a:solidFill>
                <a:latin typeface="Arial"/>
                <a:cs typeface="Arial"/>
              </a:rPr>
              <a:t>millones</a:t>
            </a:r>
            <a:r>
              <a:rPr sz="2550" spc="-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24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550" spc="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105" dirty="0">
                <a:solidFill>
                  <a:srgbClr val="525656"/>
                </a:solidFill>
                <a:latin typeface="Arial"/>
                <a:cs typeface="Arial"/>
              </a:rPr>
              <a:t>pesos):</a:t>
            </a:r>
            <a:endParaRPr sz="25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49008" y="7085657"/>
            <a:ext cx="1925320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95" dirty="0">
                <a:solidFill>
                  <a:srgbClr val="00A3B8"/>
                </a:solidFill>
                <a:latin typeface="Arial"/>
                <a:cs typeface="Arial"/>
              </a:rPr>
              <a:t>DESARR</a:t>
            </a:r>
            <a:endParaRPr sz="34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523173" y="10916008"/>
            <a:ext cx="93345" cy="224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35" dirty="0">
                <a:solidFill>
                  <a:srgbClr val="0F3379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207268" y="12318815"/>
            <a:ext cx="592455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130" dirty="0">
                <a:solidFill>
                  <a:srgbClr val="6D23AF"/>
                </a:solidFill>
                <a:latin typeface="Arial"/>
                <a:cs typeface="Arial"/>
              </a:rPr>
              <a:t>IFI</a:t>
            </a:r>
            <a:endParaRPr sz="34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235955" y="12318815"/>
            <a:ext cx="962660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90" dirty="0">
                <a:solidFill>
                  <a:srgbClr val="6D23AF"/>
                </a:solidFill>
                <a:latin typeface="Arial"/>
                <a:cs typeface="Arial"/>
              </a:rPr>
              <a:t>NES</a:t>
            </a:r>
            <a:endParaRPr sz="34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34 CuadroTexto">
            <a:extLst>
              <a:ext uri="{FF2B5EF4-FFF2-40B4-BE49-F238E27FC236}">
                <a16:creationId xmlns:a16="http://schemas.microsoft.com/office/drawing/2014/main" id="{8C96E403-98D7-485D-B0E4-AC3E922BCD64}"/>
              </a:ext>
            </a:extLst>
          </p:cNvPr>
          <p:cNvSpPr txBox="1"/>
          <p:nvPr/>
        </p:nvSpPr>
        <p:spPr>
          <a:xfrm>
            <a:off x="15330508" y="6898857"/>
            <a:ext cx="367966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5000" b="1" dirty="0">
                <a:solidFill>
                  <a:schemeClr val="accent5">
                    <a:lumMod val="75000"/>
                  </a:schemeClr>
                </a:solidFill>
              </a:rPr>
              <a:t>$ 46,759.7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2559" y="974744"/>
            <a:ext cx="15803041" cy="115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17271" y="3557816"/>
            <a:ext cx="1998225" cy="353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76418" y="3655290"/>
            <a:ext cx="255870" cy="341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93210" y="3570000"/>
            <a:ext cx="2375939" cy="4142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1640" y="4191400"/>
            <a:ext cx="3667475" cy="40086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09422" y="3886792"/>
            <a:ext cx="1766723" cy="341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49252" y="3972082"/>
            <a:ext cx="255870" cy="341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66044" y="3874608"/>
            <a:ext cx="2290648" cy="3533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5802" y="4544745"/>
            <a:ext cx="5324540" cy="34847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94713" y="4630035"/>
            <a:ext cx="3509079" cy="34603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48808" y="4544745"/>
            <a:ext cx="304607" cy="3655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98533" y="8699592"/>
            <a:ext cx="3704028" cy="36674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89797" y="8419353"/>
            <a:ext cx="3825871" cy="25952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26350" y="11026794"/>
            <a:ext cx="3789318" cy="125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36452" y="13512392"/>
            <a:ext cx="255870" cy="3411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53245" y="13500208"/>
            <a:ext cx="682320" cy="25587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33041" y="13364603"/>
            <a:ext cx="3972082" cy="488950"/>
          </a:xfrm>
          <a:prstGeom prst="rect">
            <a:avLst/>
          </a:prstGeom>
          <a:blipFill>
            <a:blip r:embed="rId18" cstate="print"/>
            <a:stretch>
              <a:fillRect t="-181592" r="-97852" b="-341390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01946" y="8056870"/>
            <a:ext cx="261962" cy="0"/>
          </a:xfrm>
          <a:custGeom>
            <a:avLst/>
            <a:gdLst/>
            <a:ahLst/>
            <a:cxnLst/>
            <a:rect l="l" t="t" r="r" b="b"/>
            <a:pathLst>
              <a:path w="261962">
                <a:moveTo>
                  <a:pt x="0" y="0"/>
                </a:moveTo>
                <a:lnTo>
                  <a:pt x="261962" y="0"/>
                </a:lnTo>
              </a:path>
            </a:pathLst>
          </a:custGeom>
          <a:ln w="42645">
            <a:solidFill>
              <a:srgbClr val="64B3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31478" y="6287100"/>
            <a:ext cx="0" cy="676228"/>
          </a:xfrm>
          <a:custGeom>
            <a:avLst/>
            <a:gdLst/>
            <a:ahLst/>
            <a:cxnLst/>
            <a:rect l="l" t="t" r="r" b="b"/>
            <a:pathLst>
              <a:path h="676228">
                <a:moveTo>
                  <a:pt x="0" y="676228"/>
                </a:moveTo>
                <a:lnTo>
                  <a:pt x="0" y="0"/>
                </a:lnTo>
              </a:path>
            </a:pathLst>
          </a:custGeom>
          <a:ln w="30460">
            <a:solidFill>
              <a:srgbClr val="AFC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67433" y="10052050"/>
            <a:ext cx="0" cy="1809368"/>
          </a:xfrm>
          <a:custGeom>
            <a:avLst/>
            <a:gdLst/>
            <a:ahLst/>
            <a:cxnLst/>
            <a:rect l="l" t="t" r="r" b="b"/>
            <a:pathLst>
              <a:path h="1809368">
                <a:moveTo>
                  <a:pt x="0" y="1809368"/>
                </a:moveTo>
                <a:lnTo>
                  <a:pt x="0" y="0"/>
                </a:lnTo>
              </a:path>
            </a:pathLst>
          </a:custGeom>
          <a:ln w="30460">
            <a:solidFill>
              <a:srgbClr val="B3BC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13124" y="11983261"/>
            <a:ext cx="213225" cy="0"/>
          </a:xfrm>
          <a:custGeom>
            <a:avLst/>
            <a:gdLst/>
            <a:ahLst/>
            <a:cxnLst/>
            <a:rect l="l" t="t" r="r" b="b"/>
            <a:pathLst>
              <a:path w="213225">
                <a:moveTo>
                  <a:pt x="0" y="0"/>
                </a:moveTo>
                <a:lnTo>
                  <a:pt x="213225" y="0"/>
                </a:lnTo>
              </a:path>
            </a:pathLst>
          </a:custGeom>
          <a:ln w="36552">
            <a:solidFill>
              <a:srgbClr val="B3B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58372" y="10271366"/>
            <a:ext cx="0" cy="901638"/>
          </a:xfrm>
          <a:custGeom>
            <a:avLst/>
            <a:gdLst/>
            <a:ahLst/>
            <a:cxnLst/>
            <a:rect l="l" t="t" r="r" b="b"/>
            <a:pathLst>
              <a:path h="901638">
                <a:moveTo>
                  <a:pt x="0" y="901638"/>
                </a:moveTo>
                <a:lnTo>
                  <a:pt x="0" y="0"/>
                </a:lnTo>
              </a:path>
            </a:pathLst>
          </a:custGeom>
          <a:ln w="30460">
            <a:solidFill>
              <a:srgbClr val="A0AF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07214" y="2961567"/>
            <a:ext cx="5034915" cy="922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8930" marR="12700" indent="-316865">
              <a:lnSpc>
                <a:spcPts val="3650"/>
              </a:lnSpc>
            </a:pPr>
            <a:r>
              <a:rPr sz="3150" spc="85" dirty="0">
                <a:solidFill>
                  <a:srgbClr val="525656"/>
                </a:solidFill>
                <a:latin typeface="Arial"/>
                <a:cs typeface="Arial"/>
              </a:rPr>
              <a:t>Salud,</a:t>
            </a:r>
            <a:r>
              <a:rPr sz="3150" spc="-3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110" dirty="0">
                <a:solidFill>
                  <a:srgbClr val="525656"/>
                </a:solidFill>
                <a:latin typeface="Arial"/>
                <a:cs typeface="Arial"/>
              </a:rPr>
              <a:t>Desarrollo</a:t>
            </a:r>
            <a:r>
              <a:rPr sz="3150" spc="-1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175" dirty="0">
                <a:solidFill>
                  <a:srgbClr val="525656"/>
                </a:solidFill>
                <a:latin typeface="Arial"/>
                <a:cs typeface="Arial"/>
              </a:rPr>
              <a:t>Humano</a:t>
            </a:r>
            <a:r>
              <a:rPr sz="3150" spc="114" dirty="0">
                <a:solidFill>
                  <a:srgbClr val="525656"/>
                </a:solidFill>
                <a:latin typeface="Arial"/>
                <a:cs typeface="Arial"/>
              </a:rPr>
              <a:t> e</a:t>
            </a:r>
            <a:r>
              <a:rPr sz="3150" spc="-25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185" dirty="0">
                <a:solidFill>
                  <a:srgbClr val="525656"/>
                </a:solidFill>
                <a:latin typeface="Arial"/>
                <a:cs typeface="Arial"/>
              </a:rPr>
              <a:t>Identidad</a:t>
            </a:r>
            <a:r>
              <a:rPr sz="3150" spc="-3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100" dirty="0">
                <a:solidFill>
                  <a:srgbClr val="525656"/>
                </a:solidFill>
                <a:latin typeface="Arial"/>
                <a:cs typeface="Arial"/>
              </a:rPr>
              <a:t>Chihuahua</a:t>
            </a:r>
            <a:endParaRPr sz="31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41124" y="3029831"/>
            <a:ext cx="232410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150" spc="105" dirty="0">
                <a:solidFill>
                  <a:srgbClr val="525656"/>
                </a:solidFill>
                <a:latin typeface="Arial"/>
                <a:cs typeface="Arial"/>
              </a:rPr>
              <a:t>Crecimiento</a:t>
            </a:r>
            <a:endParaRPr sz="31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453616" y="3029831"/>
            <a:ext cx="2220595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3150" spc="-35" dirty="0">
                <a:solidFill>
                  <a:srgbClr val="525656"/>
                </a:solidFill>
                <a:latin typeface="Arial"/>
                <a:cs typeface="Arial"/>
              </a:rPr>
              <a:t>Económico</a:t>
            </a:r>
            <a:r>
              <a:rPr sz="3150" spc="-35" dirty="0">
                <a:solidFill>
                  <a:srgbClr val="525656"/>
                </a:solidFill>
                <a:latin typeface="Arial"/>
                <a:cs typeface="Arial"/>
              </a:rPr>
              <a:t>,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895682" y="3352715"/>
            <a:ext cx="4764405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150" spc="145" dirty="0">
                <a:solidFill>
                  <a:srgbClr val="525656"/>
                </a:solidFill>
                <a:latin typeface="Arial"/>
                <a:cs typeface="Arial"/>
              </a:rPr>
              <a:t>Ordenamiento</a:t>
            </a:r>
            <a:r>
              <a:rPr sz="3150" spc="-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120" dirty="0">
                <a:solidFill>
                  <a:srgbClr val="525656"/>
                </a:solidFill>
                <a:latin typeface="Arial"/>
                <a:cs typeface="Arial"/>
              </a:rPr>
              <a:t>Territorial</a:t>
            </a:r>
            <a:endParaRPr sz="31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99792" y="4697533"/>
            <a:ext cx="14397355" cy="149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500" u="heavy" spc="5" dirty="0">
                <a:solidFill>
                  <a:srgbClr val="EBAA4D"/>
                </a:solidFill>
                <a:latin typeface="Times New Roman"/>
                <a:cs typeface="Times New Roman"/>
              </a:rPr>
              <a:t>  </a:t>
            </a:r>
            <a:r>
              <a:rPr sz="1500" u="heavy" spc="110" dirty="0">
                <a:solidFill>
                  <a:srgbClr val="EBAA4D"/>
                </a:solidFill>
                <a:latin typeface="Times New Roman"/>
                <a:cs typeface="Times New Roman"/>
              </a:rPr>
              <a:t> </a:t>
            </a:r>
            <a:r>
              <a:rPr sz="1500" u="heavy" spc="165" dirty="0">
                <a:solidFill>
                  <a:srgbClr val="EBAA4D"/>
                </a:solidFill>
                <a:latin typeface="Times New Roman"/>
                <a:cs typeface="Times New Roman"/>
              </a:rPr>
              <a:t>--</a:t>
            </a:r>
            <a:r>
              <a:rPr sz="1500" u="heavy" spc="5" dirty="0">
                <a:solidFill>
                  <a:srgbClr val="EBAA4D"/>
                </a:solidFill>
                <a:latin typeface="Times New Roman"/>
                <a:cs typeface="Times New Roman"/>
              </a:rPr>
              <a:t> </a:t>
            </a:r>
            <a:r>
              <a:rPr sz="1500" u="heavy" spc="10" dirty="0">
                <a:solidFill>
                  <a:srgbClr val="EBAA4D"/>
                </a:solidFill>
                <a:latin typeface="Times New Roman"/>
                <a:cs typeface="Times New Roman"/>
              </a:rPr>
              <a:t> </a:t>
            </a:r>
            <a:r>
              <a:rPr sz="1500" spc="-185" dirty="0">
                <a:solidFill>
                  <a:srgbClr val="EBAA4D"/>
                </a:solidFill>
                <a:latin typeface="Times New Roman"/>
                <a:cs typeface="Times New Roman"/>
              </a:rPr>
              <a:t> </a:t>
            </a:r>
            <a:r>
              <a:rPr sz="3450" spc="1005" dirty="0">
                <a:solidFill>
                  <a:srgbClr val="CA2A9C"/>
                </a:solidFill>
                <a:latin typeface="Times New Roman"/>
                <a:cs typeface="Times New Roman"/>
              </a:rPr>
              <a:t>.</a:t>
            </a:r>
            <a:endParaRPr sz="345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8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2800" spc="95" dirty="0">
                <a:solidFill>
                  <a:srgbClr val="D42169"/>
                </a:solidFill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055852" y="10407265"/>
            <a:ext cx="1075055" cy="1330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95" dirty="0">
                <a:solidFill>
                  <a:srgbClr val="EF778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23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579120">
              <a:lnSpc>
                <a:spcPct val="100000"/>
              </a:lnSpc>
            </a:pPr>
            <a:r>
              <a:rPr sz="3450" spc="-655" dirty="0">
                <a:solidFill>
                  <a:srgbClr val="CD77DB"/>
                </a:solidFill>
                <a:latin typeface="Arial"/>
                <a:cs typeface="Arial"/>
              </a:rPr>
              <a:t>111</a:t>
            </a:r>
            <a:endParaRPr sz="3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55816" y="12489867"/>
            <a:ext cx="4359910" cy="1019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635">
              <a:lnSpc>
                <a:spcPct val="105300"/>
              </a:lnSpc>
            </a:pPr>
            <a:r>
              <a:rPr sz="3150" spc="110" dirty="0">
                <a:solidFill>
                  <a:srgbClr val="525656"/>
                </a:solidFill>
                <a:latin typeface="Arial"/>
                <a:cs typeface="Arial"/>
              </a:rPr>
              <a:t>Seguridad</a:t>
            </a:r>
            <a:r>
              <a:rPr sz="3150" spc="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135" dirty="0">
                <a:solidFill>
                  <a:srgbClr val="525656"/>
                </a:solidFill>
                <a:latin typeface="Arial"/>
                <a:cs typeface="Arial"/>
              </a:rPr>
              <a:t>Humana</a:t>
            </a:r>
            <a:r>
              <a:rPr sz="3150" spc="-320" dirty="0">
                <a:solidFill>
                  <a:srgbClr val="525656"/>
                </a:solidFill>
                <a:latin typeface="Arial"/>
                <a:cs typeface="Arial"/>
              </a:rPr>
              <a:t> Y</a:t>
            </a:r>
            <a:r>
              <a:rPr sz="3150" spc="-1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90" dirty="0">
                <a:solidFill>
                  <a:srgbClr val="525656"/>
                </a:solidFill>
                <a:latin typeface="Arial"/>
                <a:cs typeface="Arial"/>
              </a:rPr>
              <a:t>Procuración</a:t>
            </a:r>
            <a:r>
              <a:rPr sz="3150" spc="-1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17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3150" spc="-3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65" dirty="0">
                <a:solidFill>
                  <a:srgbClr val="525656"/>
                </a:solidFill>
                <a:latin typeface="Arial"/>
                <a:cs typeface="Arial"/>
              </a:rPr>
              <a:t>Justicia</a:t>
            </a:r>
            <a:endParaRPr sz="31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269964" y="12832102"/>
            <a:ext cx="4631055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150" spc="110" dirty="0">
                <a:solidFill>
                  <a:srgbClr val="525656"/>
                </a:solidFill>
                <a:latin typeface="Arial"/>
                <a:cs typeface="Arial"/>
              </a:rPr>
              <a:t>Buen</a:t>
            </a:r>
            <a:r>
              <a:rPr sz="3150" spc="-3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120" dirty="0">
                <a:solidFill>
                  <a:srgbClr val="525656"/>
                </a:solidFill>
                <a:latin typeface="Arial"/>
                <a:cs typeface="Arial"/>
              </a:rPr>
              <a:t>Gobierno,</a:t>
            </a:r>
            <a:r>
              <a:rPr sz="3150" spc="-2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150" spc="30" dirty="0">
                <a:solidFill>
                  <a:srgbClr val="525656"/>
                </a:solidFill>
                <a:latin typeface="Arial"/>
                <a:cs typeface="Arial"/>
              </a:rPr>
              <a:t>Cercano</a:t>
            </a:r>
            <a:endParaRPr sz="31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132397" y="14865416"/>
            <a:ext cx="210872" cy="306106"/>
          </a:xfrm>
          <a:custGeom>
            <a:avLst/>
            <a:gdLst/>
            <a:ahLst/>
            <a:cxnLst/>
            <a:rect l="l" t="t" r="r" b="b"/>
            <a:pathLst>
              <a:path w="210872" h="306106">
                <a:moveTo>
                  <a:pt x="0" y="0"/>
                </a:moveTo>
                <a:lnTo>
                  <a:pt x="210872" y="0"/>
                </a:lnTo>
                <a:lnTo>
                  <a:pt x="210872" y="306106"/>
                </a:lnTo>
                <a:lnTo>
                  <a:pt x="0" y="30610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1373531" y="14352916"/>
            <a:ext cx="2009139" cy="801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spc="11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8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00" i="1" spc="140" dirty="0">
                <a:solidFill>
                  <a:srgbClr val="FDFDFD"/>
                </a:solidFill>
                <a:latin typeface="Arial"/>
                <a:cs typeface="Arial"/>
              </a:rPr>
              <a:t>s</a:t>
            </a:r>
            <a:r>
              <a:rPr sz="1800" i="1" spc="175" dirty="0">
                <a:solidFill>
                  <a:srgbClr val="FDFDFD"/>
                </a:solidFill>
                <a:latin typeface="Arial"/>
                <a:cs typeface="Arial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2014" y="962559"/>
            <a:ext cx="10515053" cy="901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4198" y="1937304"/>
            <a:ext cx="10454132" cy="170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8225" y="2692730"/>
            <a:ext cx="438634" cy="365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3072" y="2802389"/>
            <a:ext cx="487372" cy="255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16655" y="2692730"/>
            <a:ext cx="1815461" cy="4751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6144" y="2680546"/>
            <a:ext cx="536109" cy="3777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36280" y="2680546"/>
            <a:ext cx="3265393" cy="487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11333" y="2814573"/>
            <a:ext cx="255870" cy="3533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9046" y="2802389"/>
            <a:ext cx="1803276" cy="3167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26350" y="2680546"/>
            <a:ext cx="1449932" cy="3777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10309" y="2802389"/>
            <a:ext cx="731058" cy="2558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99764" y="2692730"/>
            <a:ext cx="1364641" cy="4751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486248" y="2814573"/>
            <a:ext cx="255870" cy="3533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63961" y="2668362"/>
            <a:ext cx="2046962" cy="4508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3857" y="3375052"/>
            <a:ext cx="804163" cy="36552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24232" y="3241024"/>
            <a:ext cx="1437747" cy="38989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0376" y="3241024"/>
            <a:ext cx="536109" cy="38989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8328" y="3241024"/>
            <a:ext cx="511740" cy="38989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38806" y="3265393"/>
            <a:ext cx="2960785" cy="36552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45804" y="3241024"/>
            <a:ext cx="1705802" cy="4995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697818" y="3375052"/>
            <a:ext cx="901638" cy="36552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57852" y="3241024"/>
            <a:ext cx="1632696" cy="4995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512392" y="3241024"/>
            <a:ext cx="2010409" cy="38989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620276" y="3375052"/>
            <a:ext cx="255870" cy="36552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985805" y="3241024"/>
            <a:ext cx="1925119" cy="43863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86041" y="3947714"/>
            <a:ext cx="718873" cy="36552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38942" y="3813686"/>
            <a:ext cx="1328089" cy="38989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01058" y="3813686"/>
            <a:ext cx="548293" cy="38989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5564" y="3874608"/>
            <a:ext cx="2875495" cy="43863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80718" y="3813686"/>
            <a:ext cx="1169693" cy="38989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72254" y="3947714"/>
            <a:ext cx="657952" cy="2558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39865" y="3813686"/>
            <a:ext cx="2022594" cy="38989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172119" y="3947714"/>
            <a:ext cx="255870" cy="36552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549832" y="3838055"/>
            <a:ext cx="2656178" cy="47518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327853" y="3947714"/>
            <a:ext cx="731058" cy="25587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217307" y="3813686"/>
            <a:ext cx="341160" cy="38989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692495" y="3813686"/>
            <a:ext cx="1218430" cy="38989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73857" y="4508192"/>
            <a:ext cx="804163" cy="36552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99864" y="4386348"/>
            <a:ext cx="1754539" cy="48737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76246" y="4386348"/>
            <a:ext cx="353344" cy="37771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75803" y="4398533"/>
            <a:ext cx="1681433" cy="36552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91264" y="4386348"/>
            <a:ext cx="2534335" cy="37771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735258" y="4386348"/>
            <a:ext cx="548293" cy="37771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81026" y="4508192"/>
            <a:ext cx="670136" cy="2558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173005" y="4508192"/>
            <a:ext cx="1705802" cy="25587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49488" y="6031229"/>
            <a:ext cx="255870" cy="37771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80103" y="5373277"/>
            <a:ext cx="1340273" cy="37771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27509" y="5373277"/>
            <a:ext cx="1218430" cy="37771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65257" y="5373277"/>
            <a:ext cx="2546519" cy="37771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18909" y="5373277"/>
            <a:ext cx="341160" cy="37771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442834" y="5373277"/>
            <a:ext cx="1803276" cy="37771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052050" y="6031229"/>
            <a:ext cx="255870" cy="37771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37304" y="6823209"/>
            <a:ext cx="974744" cy="36552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60785" y="6823209"/>
            <a:ext cx="219317" cy="25587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28840" y="6823209"/>
            <a:ext cx="548293" cy="25587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23345" y="6689182"/>
            <a:ext cx="328976" cy="38989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22902" y="6689182"/>
            <a:ext cx="1949488" cy="38989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18602" y="6823209"/>
            <a:ext cx="255870" cy="36552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08500" y="6689182"/>
            <a:ext cx="1559590" cy="38989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38671" y="6823209"/>
            <a:ext cx="499556" cy="25587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308807" y="6689182"/>
            <a:ext cx="341160" cy="38989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32732" y="6823209"/>
            <a:ext cx="718873" cy="25587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710002" y="6689182"/>
            <a:ext cx="536109" cy="38989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571539" y="6421127"/>
            <a:ext cx="1754539" cy="52392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571539" y="7079080"/>
            <a:ext cx="1754539" cy="17058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61672" y="7481161"/>
            <a:ext cx="1705802" cy="25587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77133" y="7347134"/>
            <a:ext cx="1839829" cy="49955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02253" y="7371503"/>
            <a:ext cx="584846" cy="36552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48021" y="7481161"/>
            <a:ext cx="1169693" cy="25587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39557" y="7347134"/>
            <a:ext cx="316791" cy="389897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53824" y="7347134"/>
            <a:ext cx="3180103" cy="38989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571539" y="7737032"/>
            <a:ext cx="1413379" cy="17058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49488" y="8139114"/>
            <a:ext cx="243686" cy="25587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73413" y="8029455"/>
            <a:ext cx="2363754" cy="36552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117407" y="8005087"/>
            <a:ext cx="536109" cy="38989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45939" y="8005087"/>
            <a:ext cx="560477" cy="389897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86657" y="8029455"/>
            <a:ext cx="1742355" cy="475187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797066" y="8005087"/>
            <a:ext cx="645768" cy="38989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747442" y="8005087"/>
            <a:ext cx="1510853" cy="38989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830071" y="8017271"/>
            <a:ext cx="5811912" cy="45081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61672" y="9455019"/>
            <a:ext cx="962559" cy="36552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72969" y="9455019"/>
            <a:ext cx="1145324" cy="316791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03584" y="9455019"/>
            <a:ext cx="463003" cy="25587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76246" y="9394097"/>
            <a:ext cx="2059147" cy="31679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69421" y="9467203"/>
            <a:ext cx="219317" cy="243686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37476" y="9455019"/>
            <a:ext cx="219317" cy="25587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78636" y="9345360"/>
            <a:ext cx="1230614" cy="475187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906725" y="9333176"/>
            <a:ext cx="1998225" cy="377713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014609" y="9467203"/>
            <a:ext cx="255870" cy="353344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293961" y="8480274"/>
            <a:ext cx="6348021" cy="3740581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61672" y="8687407"/>
            <a:ext cx="1425563" cy="36552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94369" y="8675223"/>
            <a:ext cx="536109" cy="377713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37611" y="8675223"/>
            <a:ext cx="572662" cy="377713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117407" y="8675223"/>
            <a:ext cx="1352457" cy="487372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52629" y="8687407"/>
            <a:ext cx="2509966" cy="475187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57545" y="8675223"/>
            <a:ext cx="536109" cy="377713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088602" y="8663039"/>
            <a:ext cx="1157508" cy="389897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61672" y="10112971"/>
            <a:ext cx="633583" cy="25587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43993" y="9991128"/>
            <a:ext cx="1474300" cy="37771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264505" y="9991128"/>
            <a:ext cx="633583" cy="377713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44301" y="10052050"/>
            <a:ext cx="1145324" cy="42645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35837" y="10003312"/>
            <a:ext cx="2083515" cy="475187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553381" y="10003312"/>
            <a:ext cx="852901" cy="36552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540309" y="10003312"/>
            <a:ext cx="1230614" cy="475187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892766" y="9991128"/>
            <a:ext cx="341160" cy="377713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49488" y="10710002"/>
            <a:ext cx="1145324" cy="42645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326314" y="10661265"/>
            <a:ext cx="852901" cy="365529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35086" y="10661265"/>
            <a:ext cx="487372" cy="36552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971195" y="10649080"/>
            <a:ext cx="2534335" cy="487372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49216" y="10770923"/>
            <a:ext cx="231501" cy="25587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212220" y="10661265"/>
            <a:ext cx="1254983" cy="365529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698704" y="10649080"/>
            <a:ext cx="536109" cy="377713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490685" y="10783108"/>
            <a:ext cx="219317" cy="243686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758739" y="10770923"/>
            <a:ext cx="475187" cy="25587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61672" y="11331402"/>
            <a:ext cx="1218430" cy="475187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289761" y="11307033"/>
            <a:ext cx="2046962" cy="389897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82936" y="11307033"/>
            <a:ext cx="536109" cy="389897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53072" y="11307033"/>
            <a:ext cx="560477" cy="38989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23209" y="11331402"/>
            <a:ext cx="1437747" cy="36552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82800" y="11307033"/>
            <a:ext cx="633583" cy="389897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62595" y="11307033"/>
            <a:ext cx="1413379" cy="389897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697818" y="11331402"/>
            <a:ext cx="584846" cy="365529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49488" y="12099012"/>
            <a:ext cx="1169693" cy="255870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253208" y="11964985"/>
            <a:ext cx="657952" cy="389897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959898" y="11964985"/>
            <a:ext cx="1657065" cy="389897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738806" y="11964985"/>
            <a:ext cx="353344" cy="389897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213994" y="12025907"/>
            <a:ext cx="1145324" cy="438634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481161" y="11964985"/>
            <a:ext cx="645768" cy="389897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248773" y="11964985"/>
            <a:ext cx="2095700" cy="389897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474952" y="6762288"/>
            <a:ext cx="176672" cy="0"/>
          </a:xfrm>
          <a:custGeom>
            <a:avLst/>
            <a:gdLst/>
            <a:ahLst/>
            <a:cxnLst/>
            <a:rect l="l" t="t" r="r" b="b"/>
            <a:pathLst>
              <a:path w="176672">
                <a:moveTo>
                  <a:pt x="0" y="0"/>
                </a:moveTo>
                <a:lnTo>
                  <a:pt x="176672" y="0"/>
                </a:lnTo>
              </a:path>
            </a:pathLst>
          </a:custGeom>
          <a:ln w="24368">
            <a:solidFill>
              <a:srgbClr val="80A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512392" y="6829301"/>
            <a:ext cx="0" cy="335068"/>
          </a:xfrm>
          <a:custGeom>
            <a:avLst/>
            <a:gdLst/>
            <a:ahLst/>
            <a:cxnLst/>
            <a:rect l="l" t="t" r="r" b="b"/>
            <a:pathLst>
              <a:path h="335068">
                <a:moveTo>
                  <a:pt x="0" y="335068"/>
                </a:moveTo>
                <a:lnTo>
                  <a:pt x="0" y="0"/>
                </a:lnTo>
              </a:path>
            </a:pathLst>
          </a:custGeom>
          <a:ln w="30460">
            <a:solidFill>
              <a:srgbClr val="83AC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78962" y="6923730"/>
            <a:ext cx="347252" cy="0"/>
          </a:xfrm>
          <a:custGeom>
            <a:avLst/>
            <a:gdLst/>
            <a:ahLst/>
            <a:cxnLst/>
            <a:rect l="l" t="t" r="r" b="b"/>
            <a:pathLst>
              <a:path w="347252">
                <a:moveTo>
                  <a:pt x="0" y="0"/>
                </a:moveTo>
                <a:lnTo>
                  <a:pt x="347252" y="0"/>
                </a:lnTo>
              </a:path>
            </a:pathLst>
          </a:custGeom>
          <a:ln w="24368">
            <a:solidFill>
              <a:srgbClr val="83A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816112" y="6847578"/>
            <a:ext cx="0" cy="335068"/>
          </a:xfrm>
          <a:custGeom>
            <a:avLst/>
            <a:gdLst/>
            <a:ahLst/>
            <a:cxnLst/>
            <a:rect l="l" t="t" r="r" b="b"/>
            <a:pathLst>
              <a:path h="335068">
                <a:moveTo>
                  <a:pt x="0" y="335068"/>
                </a:moveTo>
                <a:lnTo>
                  <a:pt x="0" y="0"/>
                </a:lnTo>
              </a:path>
            </a:pathLst>
          </a:custGeom>
          <a:ln w="42645">
            <a:solidFill>
              <a:srgbClr val="83AC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620276" y="6841486"/>
            <a:ext cx="0" cy="316791"/>
          </a:xfrm>
          <a:custGeom>
            <a:avLst/>
            <a:gdLst/>
            <a:ahLst/>
            <a:cxnLst/>
            <a:rect l="l" t="t" r="r" b="b"/>
            <a:pathLst>
              <a:path h="316791">
                <a:moveTo>
                  <a:pt x="0" y="316791"/>
                </a:moveTo>
                <a:lnTo>
                  <a:pt x="0" y="0"/>
                </a:lnTo>
              </a:path>
            </a:pathLst>
          </a:custGeom>
          <a:ln w="6092">
            <a:solidFill>
              <a:srgbClr val="EF97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623322" y="7146093"/>
            <a:ext cx="0" cy="432542"/>
          </a:xfrm>
          <a:custGeom>
            <a:avLst/>
            <a:gdLst/>
            <a:ahLst/>
            <a:cxnLst/>
            <a:rect l="l" t="t" r="r" b="b"/>
            <a:pathLst>
              <a:path h="432542">
                <a:moveTo>
                  <a:pt x="0" y="432542"/>
                </a:moveTo>
                <a:lnTo>
                  <a:pt x="0" y="0"/>
                </a:lnTo>
              </a:path>
            </a:pathLst>
          </a:custGeom>
          <a:ln w="36552">
            <a:solidFill>
              <a:srgbClr val="EF77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2900130" y="7548175"/>
            <a:ext cx="0" cy="140119"/>
          </a:xfrm>
          <a:custGeom>
            <a:avLst/>
            <a:gdLst/>
            <a:ahLst/>
            <a:cxnLst/>
            <a:rect l="l" t="t" r="r" b="b"/>
            <a:pathLst>
              <a:path h="140119">
                <a:moveTo>
                  <a:pt x="0" y="140119"/>
                </a:moveTo>
                <a:lnTo>
                  <a:pt x="0" y="0"/>
                </a:lnTo>
              </a:path>
            </a:pathLst>
          </a:custGeom>
          <a:ln w="30460">
            <a:solidFill>
              <a:srgbClr val="80A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064618" y="7804046"/>
            <a:ext cx="0" cy="365529"/>
          </a:xfrm>
          <a:custGeom>
            <a:avLst/>
            <a:gdLst/>
            <a:ahLst/>
            <a:cxnLst/>
            <a:rect l="l" t="t" r="r" b="b"/>
            <a:pathLst>
              <a:path h="365529">
                <a:moveTo>
                  <a:pt x="0" y="365529"/>
                </a:moveTo>
                <a:lnTo>
                  <a:pt x="0" y="0"/>
                </a:lnTo>
              </a:path>
            </a:pathLst>
          </a:custGeom>
          <a:ln w="24368">
            <a:solidFill>
              <a:srgbClr val="83A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1955064" y="5306748"/>
            <a:ext cx="2230120" cy="1192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430" dirty="0">
                <a:solidFill>
                  <a:srgbClr val="525656"/>
                </a:solidFill>
                <a:latin typeface="Arial"/>
                <a:cs typeface="Arial"/>
              </a:rPr>
              <a:t>EIGo</a:t>
            </a:r>
            <a:endParaRPr sz="34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40"/>
              </a:spcBef>
            </a:pPr>
            <a:endParaRPr sz="1000"/>
          </a:p>
          <a:p>
            <a:pPr marL="286385">
              <a:lnSpc>
                <a:spcPct val="100000"/>
              </a:lnSpc>
            </a:pPr>
            <a:r>
              <a:rPr sz="3450" spc="265" dirty="0">
                <a:solidFill>
                  <a:srgbClr val="525656"/>
                </a:solidFill>
                <a:latin typeface="Arial"/>
                <a:cs typeface="Arial"/>
              </a:rPr>
              <a:t>e</a:t>
            </a:r>
            <a:r>
              <a:rPr sz="3450" spc="4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450" spc="120" dirty="0">
                <a:solidFill>
                  <a:srgbClr val="525656"/>
                </a:solidFill>
                <a:latin typeface="Arial"/>
                <a:cs typeface="Arial"/>
              </a:rPr>
              <a:t>Austeri</a:t>
            </a:r>
            <a:endParaRPr sz="345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465031" y="5964701"/>
            <a:ext cx="5346065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54355" algn="l"/>
                <a:tab pos="3161665" algn="l"/>
                <a:tab pos="3776979" algn="l"/>
                <a:tab pos="4855845" algn="l"/>
              </a:tabLst>
            </a:pPr>
            <a:r>
              <a:rPr sz="3450" spc="114" dirty="0">
                <a:solidFill>
                  <a:srgbClr val="525656"/>
                </a:solidFill>
                <a:latin typeface="Arial"/>
                <a:cs typeface="Arial"/>
              </a:rPr>
              <a:t>a	</a:t>
            </a:r>
            <a:r>
              <a:rPr sz="3450" spc="900" dirty="0">
                <a:solidFill>
                  <a:srgbClr val="525656"/>
                </a:solidFill>
                <a:latin typeface="Arial"/>
                <a:cs typeface="Arial"/>
              </a:rPr>
              <a:t>,</a:t>
            </a:r>
            <a:r>
              <a:rPr sz="3450" spc="-1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450" spc="165" dirty="0">
                <a:solidFill>
                  <a:srgbClr val="525656"/>
                </a:solidFill>
                <a:latin typeface="Arial"/>
                <a:cs typeface="Arial"/>
              </a:rPr>
              <a:t>con</a:t>
            </a:r>
            <a:r>
              <a:rPr sz="3450" spc="11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450" spc="215" dirty="0">
                <a:solidFill>
                  <a:srgbClr val="525656"/>
                </a:solidFill>
                <a:latin typeface="Arial"/>
                <a:cs typeface="Arial"/>
              </a:rPr>
              <a:t>orme	</a:t>
            </a:r>
            <a:r>
              <a:rPr sz="3450" spc="185" dirty="0">
                <a:solidFill>
                  <a:srgbClr val="525656"/>
                </a:solidFill>
                <a:latin typeface="Arial"/>
                <a:cs typeface="Arial"/>
              </a:rPr>
              <a:t>el	</a:t>
            </a:r>
            <a:r>
              <a:rPr sz="3450" spc="90" dirty="0">
                <a:solidFill>
                  <a:srgbClr val="525656"/>
                </a:solidFill>
                <a:latin typeface="Arial"/>
                <a:cs typeface="Arial"/>
              </a:rPr>
              <a:t>cual	</a:t>
            </a:r>
            <a:r>
              <a:rPr sz="3450" spc="50" dirty="0">
                <a:solidFill>
                  <a:srgbClr val="525656"/>
                </a:solidFill>
                <a:latin typeface="Arial"/>
                <a:cs typeface="Arial"/>
              </a:rPr>
              <a:t>se</a:t>
            </a:r>
            <a:endParaRPr sz="345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0331773" y="5964701"/>
            <a:ext cx="942975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-20" dirty="0">
                <a:solidFill>
                  <a:srgbClr val="525656"/>
                </a:solidFill>
                <a:latin typeface="Arial"/>
                <a:cs typeface="Arial"/>
              </a:rPr>
              <a:t>usca</a:t>
            </a:r>
            <a:endParaRPr sz="345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3481415" y="5940332"/>
            <a:ext cx="946785" cy="582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59410" algn="l"/>
              </a:tabLst>
            </a:pPr>
            <a:r>
              <a:rPr sz="2550" i="1" spc="-180" dirty="0">
                <a:solidFill>
                  <a:srgbClr val="80AAED"/>
                </a:solidFill>
                <a:latin typeface="Arial"/>
                <a:cs typeface="Arial"/>
              </a:rPr>
              <a:t>.,.	</a:t>
            </a:r>
            <a:r>
              <a:rPr sz="5175" spc="787" baseline="-6441" dirty="0">
                <a:solidFill>
                  <a:srgbClr val="80AAED"/>
                </a:solidFill>
                <a:latin typeface="Arial"/>
                <a:cs typeface="Arial"/>
              </a:rPr>
              <a:t>-</a:t>
            </a:r>
            <a:r>
              <a:rPr sz="5175" spc="209" baseline="-6441" dirty="0">
                <a:solidFill>
                  <a:srgbClr val="80AAED"/>
                </a:solidFill>
                <a:latin typeface="Arial"/>
                <a:cs typeface="Arial"/>
              </a:rPr>
              <a:t> </a:t>
            </a:r>
            <a:r>
              <a:rPr sz="5175" spc="877" baseline="-4830" dirty="0">
                <a:solidFill>
                  <a:srgbClr val="80AAED"/>
                </a:solidFill>
                <a:latin typeface="Arial"/>
                <a:cs typeface="Arial"/>
              </a:rPr>
              <a:t>-</a:t>
            </a:r>
            <a:endParaRPr sz="5175" baseline="-483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6271620" y="6008473"/>
            <a:ext cx="236854" cy="323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spc="-155" dirty="0">
                <a:solidFill>
                  <a:srgbClr val="80AAED"/>
                </a:solidFill>
                <a:latin typeface="Arial"/>
                <a:cs typeface="Arial"/>
              </a:rPr>
              <a:t>.,..</a:t>
            </a:r>
            <a:endParaRPr sz="205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6649334" y="5952516"/>
            <a:ext cx="221615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-380" dirty="0">
                <a:solidFill>
                  <a:srgbClr val="80AAED"/>
                </a:solidFill>
                <a:latin typeface="Arial"/>
                <a:cs typeface="Arial"/>
              </a:rPr>
              <a:t>--</a:t>
            </a:r>
            <a:endParaRPr sz="345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4541450" y="6174251"/>
            <a:ext cx="209550" cy="285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95" dirty="0">
                <a:solidFill>
                  <a:srgbClr val="80AAED"/>
                </a:solidFill>
                <a:latin typeface="Arial"/>
                <a:cs typeface="Arial"/>
              </a:rPr>
              <a:t>--..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5942645" y="6316691"/>
            <a:ext cx="182245" cy="217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855" dirty="0">
                <a:solidFill>
                  <a:srgbClr val="80AAED"/>
                </a:solidFill>
                <a:latin typeface="Times New Roman"/>
                <a:cs typeface="Times New Roman"/>
              </a:rPr>
              <a:t>/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7008771" y="6282105"/>
            <a:ext cx="210185" cy="338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1035" dirty="0">
                <a:solidFill>
                  <a:srgbClr val="80AAED"/>
                </a:solidFill>
                <a:latin typeface="Arial"/>
                <a:cs typeface="Arial"/>
              </a:rPr>
              <a:t>'</a:t>
            </a:r>
            <a:endParaRPr sz="215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3164624" y="6118294"/>
            <a:ext cx="421640" cy="49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2220" dirty="0">
                <a:solidFill>
                  <a:srgbClr val="80AAED"/>
                </a:solidFill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2658975" y="6639833"/>
            <a:ext cx="683895" cy="4895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68580" algn="ctr">
              <a:lnSpc>
                <a:spcPct val="100000"/>
              </a:lnSpc>
            </a:pPr>
            <a:r>
              <a:rPr sz="1300" spc="725" dirty="0">
                <a:solidFill>
                  <a:srgbClr val="80AAED"/>
                </a:solidFill>
                <a:latin typeface="Arial"/>
                <a:cs typeface="Arial"/>
              </a:rPr>
              <a:t>/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  <a:tabLst>
                <a:tab pos="657860" algn="l"/>
              </a:tabLst>
            </a:pPr>
            <a:r>
              <a:rPr sz="1550" i="1" spc="730" dirty="0">
                <a:solidFill>
                  <a:srgbClr val="80AAED"/>
                </a:solidFill>
                <a:latin typeface="Arial"/>
                <a:cs typeface="Arial"/>
              </a:rPr>
              <a:t>1 </a:t>
            </a:r>
            <a:r>
              <a:rPr sz="1550" i="1" spc="-15" dirty="0">
                <a:solidFill>
                  <a:srgbClr val="80AAED"/>
                </a:solidFill>
                <a:latin typeface="Arial"/>
                <a:cs typeface="Arial"/>
              </a:rPr>
              <a:t> </a:t>
            </a:r>
            <a:r>
              <a:rPr sz="1550" i="1" u="heavy" spc="0" dirty="0">
                <a:solidFill>
                  <a:srgbClr val="80AAED"/>
                </a:solidFill>
                <a:latin typeface="Arial"/>
                <a:cs typeface="Arial"/>
              </a:rPr>
              <a:t> 	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5187218" y="6507676"/>
            <a:ext cx="30099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300" spc="1570" dirty="0">
                <a:solidFill>
                  <a:srgbClr val="80AAED"/>
                </a:solidFill>
                <a:latin typeface="Times New Roman"/>
                <a:cs typeface="Times New Roman"/>
              </a:rPr>
              <a:t>'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5711143" y="6564407"/>
            <a:ext cx="186055" cy="27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i="1" spc="385" dirty="0">
                <a:solidFill>
                  <a:srgbClr val="80AAED"/>
                </a:solidFill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5455272" y="6797102"/>
            <a:ext cx="186690" cy="421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spc="745" dirty="0">
                <a:solidFill>
                  <a:srgbClr val="80AAED"/>
                </a:solidFill>
                <a:latin typeface="Arial"/>
                <a:cs typeface="Arial"/>
              </a:rPr>
              <a:t>'</a:t>
            </a:r>
            <a:endParaRPr sz="27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7447406" y="6855702"/>
            <a:ext cx="116839" cy="4895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150" spc="105" dirty="0">
                <a:solidFill>
                  <a:srgbClr val="80AAED"/>
                </a:solidFill>
                <a:latin typeface="Arial"/>
                <a:cs typeface="Arial"/>
              </a:rPr>
              <a:t>'</a:t>
            </a:r>
            <a:endParaRPr sz="315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2378735" y="7167529"/>
            <a:ext cx="275590" cy="894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8270">
              <a:lnSpc>
                <a:spcPct val="100000"/>
              </a:lnSpc>
            </a:pPr>
            <a:r>
              <a:rPr sz="1750" i="1" spc="175" dirty="0">
                <a:solidFill>
                  <a:srgbClr val="80AAED"/>
                </a:solidFill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36"/>
              </a:spcBef>
            </a:pPr>
            <a:endParaRPr sz="550"/>
          </a:p>
          <a:p>
            <a:pPr marL="36830">
              <a:lnSpc>
                <a:spcPct val="100000"/>
              </a:lnSpc>
            </a:pPr>
            <a:r>
              <a:rPr sz="1750" i="1" spc="-185" dirty="0">
                <a:solidFill>
                  <a:srgbClr val="80AAED"/>
                </a:solidFill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2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80AAED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7429129" y="7203567"/>
            <a:ext cx="135255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i="1" spc="-175" dirty="0">
                <a:solidFill>
                  <a:srgbClr val="80AAED"/>
                </a:solidFill>
                <a:latin typeface="Arial"/>
                <a:cs typeface="Arial"/>
              </a:rPr>
              <a:t>1</a:t>
            </a:r>
            <a:endParaRPr sz="185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6978310" y="7361093"/>
            <a:ext cx="474980" cy="663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2100" baseline="-22569" dirty="0">
                <a:solidFill>
                  <a:srgbClr val="80AAED"/>
                </a:solidFill>
                <a:latin typeface="Times New Roman"/>
                <a:cs typeface="Times New Roman"/>
              </a:rPr>
              <a:t>,</a:t>
            </a:r>
            <a:r>
              <a:rPr sz="1700" i="1" spc="475" dirty="0">
                <a:solidFill>
                  <a:srgbClr val="80AAED"/>
                </a:solidFill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5796432" y="8479147"/>
            <a:ext cx="13652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90" dirty="0">
                <a:solidFill>
                  <a:srgbClr val="80AAED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5625852" y="8769766"/>
            <a:ext cx="186055" cy="27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i="1" spc="385" dirty="0">
                <a:solidFill>
                  <a:srgbClr val="80AAED"/>
                </a:solidFill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2719896" y="8922746"/>
            <a:ext cx="186055" cy="436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725" dirty="0">
                <a:solidFill>
                  <a:srgbClr val="80AAED"/>
                </a:solidFill>
                <a:latin typeface="Arial"/>
                <a:cs typeface="Arial"/>
              </a:rPr>
              <a:t>'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spc="11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84" y="779795"/>
            <a:ext cx="8200035" cy="194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9932" y="1169693"/>
            <a:ext cx="7895428" cy="10600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34335" y="2546519"/>
            <a:ext cx="8200035" cy="194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3515" y="4142663"/>
            <a:ext cx="6287100" cy="7115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922721" y="3244859"/>
            <a:ext cx="8763300" cy="84899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just">
              <a:lnSpc>
                <a:spcPct val="100000"/>
              </a:lnSpc>
              <a:tabLst>
                <a:tab pos="737235" algn="l"/>
              </a:tabLst>
            </a:pPr>
            <a:r>
              <a:rPr lang="es-MX" sz="4600" spc="60" dirty="0">
                <a:solidFill>
                  <a:srgbClr val="4B5455"/>
                </a:solidFill>
                <a:latin typeface="+mj-lt"/>
                <a:cs typeface="Arial"/>
              </a:rPr>
              <a:t>Es la verificación del desempeño del nivel de cumplimiento de los objetivos y metas de los programas presupuestarios. El seguimiento continuo permite evaluar las estrategias y adecuarlas a las circunstancias variables además de contribuir a la toma de decisiones con información de calidad para la asignación y reasignación del gasto.</a:t>
            </a:r>
          </a:p>
        </p:txBody>
      </p:sp>
      <p:sp>
        <p:nvSpPr>
          <p:cNvPr id="39" name="object 39"/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spc="11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3344"/>
            <a:ext cx="8102561" cy="115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8805" y="1620512"/>
            <a:ext cx="6311468" cy="194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8430" y="6067782"/>
            <a:ext cx="523925" cy="328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9830" y="5970308"/>
            <a:ext cx="2765836" cy="426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5529" y="8675223"/>
            <a:ext cx="60921" cy="2315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2355" y="8833619"/>
            <a:ext cx="1961672" cy="7432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1568" y="9723073"/>
            <a:ext cx="5330637" cy="3988613"/>
          </a:xfrm>
          <a:prstGeom prst="rect">
            <a:avLst/>
          </a:prstGeom>
          <a:blipFill>
            <a:blip r:embed="rId8" cstate="print"/>
            <a:stretch>
              <a:fillRect l="-44117" t="2" r="-33940" b="-45409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5889" y="10527237"/>
            <a:ext cx="0" cy="767611"/>
          </a:xfrm>
          <a:custGeom>
            <a:avLst/>
            <a:gdLst/>
            <a:ahLst/>
            <a:cxnLst/>
            <a:rect l="l" t="t" r="r" b="b"/>
            <a:pathLst>
              <a:path h="767611">
                <a:moveTo>
                  <a:pt x="0" y="767611"/>
                </a:moveTo>
                <a:lnTo>
                  <a:pt x="0" y="0"/>
                </a:lnTo>
              </a:path>
            </a:pathLst>
          </a:custGeom>
          <a:ln w="30460">
            <a:solidFill>
              <a:srgbClr val="80AC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18511" y="1904456"/>
            <a:ext cx="17093565" cy="10955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9845" algn="just">
              <a:lnSpc>
                <a:spcPct val="115399"/>
              </a:lnSpc>
            </a:pPr>
            <a:r>
              <a:rPr sz="2650" spc="-45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2650" spc="-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85" dirty="0">
                <a:solidFill>
                  <a:srgbClr val="525656"/>
                </a:solidFill>
                <a:latin typeface="Arial"/>
                <a:cs typeface="Arial"/>
              </a:rPr>
              <a:t>evaluación</a:t>
            </a:r>
            <a:r>
              <a:rPr sz="2650" spc="1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5" dirty="0">
                <a:solidFill>
                  <a:srgbClr val="525656"/>
                </a:solidFill>
                <a:latin typeface="Arial"/>
                <a:cs typeface="Arial"/>
              </a:rPr>
              <a:t>se</a:t>
            </a:r>
            <a:r>
              <a:rPr sz="2650" spc="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05" dirty="0">
                <a:solidFill>
                  <a:srgbClr val="525656"/>
                </a:solidFill>
                <a:latin typeface="Arial"/>
                <a:cs typeface="Arial"/>
              </a:rPr>
              <a:t>refiere</a:t>
            </a:r>
            <a:r>
              <a:rPr sz="2650" spc="-11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30" dirty="0">
                <a:solidFill>
                  <a:srgbClr val="525656"/>
                </a:solidFill>
                <a:latin typeface="Arial"/>
                <a:cs typeface="Arial"/>
              </a:rPr>
              <a:t>al</a:t>
            </a:r>
            <a:r>
              <a:rPr sz="2650" spc="-1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40" dirty="0">
                <a:solidFill>
                  <a:srgbClr val="525656"/>
                </a:solidFill>
                <a:latin typeface="Arial"/>
                <a:cs typeface="Arial"/>
              </a:rPr>
              <a:t>análisis</a:t>
            </a:r>
            <a:r>
              <a:rPr sz="2650" spc="-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80" dirty="0">
                <a:solidFill>
                  <a:srgbClr val="525656"/>
                </a:solidFill>
                <a:latin typeface="Arial"/>
                <a:cs typeface="Arial"/>
              </a:rPr>
              <a:t>sistemático</a:t>
            </a:r>
            <a:r>
              <a:rPr sz="2650" spc="1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50" spc="7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850" spc="-55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650" spc="155" dirty="0">
                <a:solidFill>
                  <a:srgbClr val="525656"/>
                </a:solidFill>
                <a:latin typeface="Arial"/>
                <a:cs typeface="Arial"/>
              </a:rPr>
              <a:t>objetivo</a:t>
            </a:r>
            <a:r>
              <a:rPr sz="2650" spc="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35" dirty="0">
                <a:solidFill>
                  <a:srgbClr val="525656"/>
                </a:solidFill>
                <a:latin typeface="Arial"/>
                <a:cs typeface="Arial"/>
              </a:rPr>
              <a:t>de </a:t>
            </a:r>
            <a:r>
              <a:rPr sz="2650" spc="9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650" spc="-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25" dirty="0">
                <a:solidFill>
                  <a:srgbClr val="525656"/>
                </a:solidFill>
                <a:latin typeface="Arial"/>
                <a:cs typeface="Arial"/>
              </a:rPr>
              <a:t>programas</a:t>
            </a:r>
            <a:r>
              <a:rPr sz="2650" spc="-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04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650" spc="-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55" dirty="0">
                <a:solidFill>
                  <a:srgbClr val="525656"/>
                </a:solidFill>
                <a:latin typeface="Arial"/>
                <a:cs typeface="Arial"/>
              </a:rPr>
              <a:t>gobierno,</a:t>
            </a:r>
            <a:r>
              <a:rPr sz="2650" spc="-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75" dirty="0">
                <a:solidFill>
                  <a:srgbClr val="525656"/>
                </a:solidFill>
                <a:latin typeface="Arial"/>
                <a:cs typeface="Arial"/>
              </a:rPr>
              <a:t>que</a:t>
            </a:r>
            <a:r>
              <a:rPr sz="2650" spc="-1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30" dirty="0">
                <a:solidFill>
                  <a:srgbClr val="525656"/>
                </a:solidFill>
                <a:latin typeface="Arial"/>
                <a:cs typeface="Arial"/>
              </a:rPr>
              <a:t>tienen</a:t>
            </a:r>
            <a:r>
              <a:rPr sz="2650" spc="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75" dirty="0">
                <a:solidFill>
                  <a:srgbClr val="525656"/>
                </a:solidFill>
                <a:latin typeface="Arial"/>
                <a:cs typeface="Arial"/>
              </a:rPr>
              <a:t>como</a:t>
            </a:r>
            <a:r>
              <a:rPr sz="2650" spc="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50" dirty="0">
                <a:solidFill>
                  <a:srgbClr val="525656"/>
                </a:solidFill>
                <a:latin typeface="Arial"/>
                <a:cs typeface="Arial"/>
              </a:rPr>
              <a:t>finalidad</a:t>
            </a:r>
            <a:r>
              <a:rPr sz="2650" spc="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25" dirty="0">
                <a:solidFill>
                  <a:srgbClr val="525656"/>
                </a:solidFill>
                <a:latin typeface="Arial"/>
                <a:cs typeface="Arial"/>
              </a:rPr>
              <a:t>determinar</a:t>
            </a:r>
            <a:r>
              <a:rPr sz="2650" spc="2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30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650" spc="-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75" dirty="0">
                <a:solidFill>
                  <a:srgbClr val="525656"/>
                </a:solidFill>
                <a:latin typeface="Arial"/>
                <a:cs typeface="Arial"/>
              </a:rPr>
              <a:t>logro</a:t>
            </a:r>
            <a:r>
              <a:rPr sz="2650" spc="-1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04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650" spc="-1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0" dirty="0">
                <a:solidFill>
                  <a:srgbClr val="525656"/>
                </a:solidFill>
                <a:latin typeface="Arial"/>
                <a:cs typeface="Arial"/>
              </a:rPr>
              <a:t>sus</a:t>
            </a:r>
            <a:r>
              <a:rPr sz="2650" spc="-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25" dirty="0">
                <a:solidFill>
                  <a:srgbClr val="525656"/>
                </a:solidFill>
                <a:latin typeface="Arial"/>
                <a:cs typeface="Arial"/>
              </a:rPr>
              <a:t>objetivos</a:t>
            </a:r>
            <a:r>
              <a:rPr sz="2650" spc="-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50" spc="7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850" spc="45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650" spc="75" dirty="0">
                <a:solidFill>
                  <a:srgbClr val="525656"/>
                </a:solidFill>
                <a:latin typeface="Arial"/>
                <a:cs typeface="Arial"/>
              </a:rPr>
              <a:t>metas,</a:t>
            </a:r>
            <a:r>
              <a:rPr sz="2650" spc="-229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35" dirty="0">
                <a:solidFill>
                  <a:srgbClr val="525656"/>
                </a:solidFill>
                <a:latin typeface="Arial"/>
                <a:cs typeface="Arial"/>
              </a:rPr>
              <a:t>así</a:t>
            </a:r>
            <a:r>
              <a:rPr sz="2650" spc="-3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75" dirty="0">
                <a:solidFill>
                  <a:srgbClr val="525656"/>
                </a:solidFill>
                <a:latin typeface="Arial"/>
                <a:cs typeface="Arial"/>
              </a:rPr>
              <a:t>como</a:t>
            </a:r>
            <a:r>
              <a:rPr sz="2650" spc="-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55" dirty="0">
                <a:solidFill>
                  <a:srgbClr val="525656"/>
                </a:solidFill>
                <a:latin typeface="Arial"/>
                <a:cs typeface="Arial"/>
              </a:rPr>
              <a:t>su</a:t>
            </a:r>
            <a:r>
              <a:rPr sz="2650" spc="-1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95" dirty="0">
                <a:solidFill>
                  <a:srgbClr val="525656"/>
                </a:solidFill>
                <a:latin typeface="Arial"/>
                <a:cs typeface="Arial"/>
              </a:rPr>
              <a:t>eficiencia,</a:t>
            </a:r>
            <a:r>
              <a:rPr sz="2650" spc="-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75" dirty="0">
                <a:solidFill>
                  <a:srgbClr val="525656"/>
                </a:solidFill>
                <a:latin typeface="Arial"/>
                <a:cs typeface="Arial"/>
              </a:rPr>
              <a:t>eficacia,</a:t>
            </a:r>
            <a:r>
              <a:rPr sz="2650" spc="-1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10" dirty="0">
                <a:solidFill>
                  <a:srgbClr val="525656"/>
                </a:solidFill>
                <a:latin typeface="Arial"/>
                <a:cs typeface="Arial"/>
              </a:rPr>
              <a:t>calidad,</a:t>
            </a:r>
            <a:r>
              <a:rPr sz="2650" spc="-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80" dirty="0">
                <a:solidFill>
                  <a:srgbClr val="525656"/>
                </a:solidFill>
                <a:latin typeface="Arial"/>
                <a:cs typeface="Arial"/>
              </a:rPr>
              <a:t>resultados,</a:t>
            </a:r>
            <a:r>
              <a:rPr sz="2650" spc="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70" dirty="0">
                <a:solidFill>
                  <a:srgbClr val="525656"/>
                </a:solidFill>
                <a:latin typeface="Arial"/>
                <a:cs typeface="Arial"/>
              </a:rPr>
              <a:t>impacto</a:t>
            </a:r>
            <a:r>
              <a:rPr sz="2650" spc="3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50" spc="70" dirty="0">
                <a:solidFill>
                  <a:srgbClr val="525656"/>
                </a:solidFill>
                <a:latin typeface="Times New Roman"/>
                <a:cs typeface="Times New Roman"/>
              </a:rPr>
              <a:t>y </a:t>
            </a:r>
            <a:r>
              <a:rPr sz="2850" spc="-240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650" spc="120" dirty="0">
                <a:solidFill>
                  <a:srgbClr val="525656"/>
                </a:solidFill>
                <a:latin typeface="Arial"/>
                <a:cs typeface="Arial"/>
              </a:rPr>
              <a:t>sostenibilidad. </a:t>
            </a:r>
            <a:r>
              <a:rPr sz="2650" spc="-2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25" dirty="0">
                <a:solidFill>
                  <a:srgbClr val="525656"/>
                </a:solidFill>
                <a:latin typeface="Arial"/>
                <a:cs typeface="Arial"/>
              </a:rPr>
              <a:t>Con </a:t>
            </a:r>
            <a:r>
              <a:rPr sz="2650" spc="-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5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2650" spc="2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50" dirty="0">
                <a:solidFill>
                  <a:srgbClr val="525656"/>
                </a:solidFill>
                <a:latin typeface="Arial"/>
                <a:cs typeface="Arial"/>
              </a:rPr>
              <a:t>finalidad </a:t>
            </a:r>
            <a:r>
              <a:rPr sz="2650" spc="-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04" dirty="0">
                <a:solidFill>
                  <a:srgbClr val="525656"/>
                </a:solidFill>
                <a:latin typeface="Arial"/>
                <a:cs typeface="Arial"/>
              </a:rPr>
              <a:t>de </a:t>
            </a:r>
            <a:r>
              <a:rPr sz="2650" spc="-2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75" dirty="0">
                <a:solidFill>
                  <a:srgbClr val="525656"/>
                </a:solidFill>
                <a:latin typeface="Arial"/>
                <a:cs typeface="Arial"/>
              </a:rPr>
              <a:t>que </a:t>
            </a:r>
            <a:r>
              <a:rPr sz="2650" spc="-1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0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2650" spc="3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75" dirty="0">
                <a:solidFill>
                  <a:srgbClr val="525656"/>
                </a:solidFill>
                <a:latin typeface="Arial"/>
                <a:cs typeface="Arial"/>
              </a:rPr>
              <a:t>evaluaciones </a:t>
            </a:r>
            <a:r>
              <a:rPr sz="2650" spc="-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40" dirty="0">
                <a:solidFill>
                  <a:srgbClr val="525656"/>
                </a:solidFill>
                <a:latin typeface="Arial"/>
                <a:cs typeface="Arial"/>
              </a:rPr>
              <a:t>sean </a:t>
            </a:r>
            <a:r>
              <a:rPr sz="2650" spc="-3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20" dirty="0">
                <a:solidFill>
                  <a:srgbClr val="525656"/>
                </a:solidFill>
                <a:latin typeface="Arial"/>
                <a:cs typeface="Arial"/>
              </a:rPr>
              <a:t>verdaderamente </a:t>
            </a:r>
            <a:r>
              <a:rPr sz="2650" spc="1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14" dirty="0">
                <a:solidFill>
                  <a:srgbClr val="525656"/>
                </a:solidFill>
                <a:latin typeface="Arial"/>
                <a:cs typeface="Arial"/>
              </a:rPr>
              <a:t>objetivas </a:t>
            </a:r>
            <a:r>
              <a:rPr sz="2650" spc="-2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50" spc="7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850" spc="35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650" spc="95" dirty="0">
                <a:solidFill>
                  <a:srgbClr val="525656"/>
                </a:solidFill>
                <a:latin typeface="Arial"/>
                <a:cs typeface="Arial"/>
              </a:rPr>
              <a:t>utilizadas</a:t>
            </a:r>
            <a:r>
              <a:rPr sz="2650" spc="1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60" dirty="0">
                <a:solidFill>
                  <a:srgbClr val="525656"/>
                </a:solidFill>
                <a:latin typeface="Arial"/>
                <a:cs typeface="Arial"/>
              </a:rPr>
              <a:t>en</a:t>
            </a:r>
            <a:r>
              <a:rPr sz="2650" spc="2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5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2650" spc="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20" dirty="0">
                <a:solidFill>
                  <a:srgbClr val="525656"/>
                </a:solidFill>
                <a:latin typeface="Arial"/>
                <a:cs typeface="Arial"/>
              </a:rPr>
              <a:t>mejora</a:t>
            </a:r>
            <a:r>
              <a:rPr sz="2650" spc="2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04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650" spc="3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75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650" spc="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05" dirty="0">
                <a:solidFill>
                  <a:srgbClr val="525656"/>
                </a:solidFill>
                <a:latin typeface="Arial"/>
                <a:cs typeface="Arial"/>
              </a:rPr>
              <a:t>programas,</a:t>
            </a:r>
            <a:r>
              <a:rPr sz="2650" spc="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5" dirty="0">
                <a:solidFill>
                  <a:srgbClr val="525656"/>
                </a:solidFill>
                <a:latin typeface="Arial"/>
                <a:cs typeface="Arial"/>
              </a:rPr>
              <a:t>éstas</a:t>
            </a:r>
            <a:r>
              <a:rPr sz="2650" spc="1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85" dirty="0">
                <a:solidFill>
                  <a:srgbClr val="525656"/>
                </a:solidFill>
                <a:latin typeface="Arial"/>
                <a:cs typeface="Arial"/>
              </a:rPr>
              <a:t>son</a:t>
            </a:r>
            <a:r>
              <a:rPr sz="2650" spc="3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60" dirty="0">
                <a:solidFill>
                  <a:srgbClr val="525656"/>
                </a:solidFill>
                <a:latin typeface="Arial"/>
                <a:cs typeface="Arial"/>
              </a:rPr>
              <a:t>realizadas </a:t>
            </a:r>
            <a:r>
              <a:rPr sz="2650" spc="-3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65" dirty="0">
                <a:solidFill>
                  <a:srgbClr val="525656"/>
                </a:solidFill>
                <a:latin typeface="Arial"/>
                <a:cs typeface="Arial"/>
              </a:rPr>
              <a:t>por</a:t>
            </a:r>
            <a:r>
              <a:rPr sz="2650" spc="1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90" dirty="0">
                <a:solidFill>
                  <a:srgbClr val="525656"/>
                </a:solidFill>
                <a:latin typeface="Arial"/>
                <a:cs typeface="Arial"/>
              </a:rPr>
              <a:t>evaluadores </a:t>
            </a:r>
            <a:r>
              <a:rPr sz="2650" spc="-3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00" dirty="0">
                <a:solidFill>
                  <a:srgbClr val="525656"/>
                </a:solidFill>
                <a:latin typeface="Arial"/>
                <a:cs typeface="Arial"/>
              </a:rPr>
              <a:t>externos</a:t>
            </a:r>
            <a:r>
              <a:rPr sz="2650" spc="3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25" dirty="0">
                <a:solidFill>
                  <a:srgbClr val="525656"/>
                </a:solidFill>
                <a:latin typeface="Arial"/>
                <a:cs typeface="Arial"/>
              </a:rPr>
              <a:t>expertos</a:t>
            </a:r>
            <a:r>
              <a:rPr sz="2650" spc="2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60" dirty="0">
                <a:solidFill>
                  <a:srgbClr val="525656"/>
                </a:solidFill>
                <a:latin typeface="Arial"/>
                <a:cs typeface="Arial"/>
              </a:rPr>
              <a:t>en</a:t>
            </a:r>
            <a:r>
              <a:rPr sz="2650" spc="1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5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2650" spc="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14" dirty="0">
                <a:solidFill>
                  <a:srgbClr val="525656"/>
                </a:solidFill>
                <a:latin typeface="Arial"/>
                <a:cs typeface="Arial"/>
              </a:rPr>
              <a:t>materia.</a:t>
            </a:r>
            <a:r>
              <a:rPr sz="2650" spc="2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60" dirty="0">
                <a:solidFill>
                  <a:srgbClr val="525656"/>
                </a:solidFill>
                <a:latin typeface="Arial"/>
                <a:cs typeface="Arial"/>
              </a:rPr>
              <a:t>En</a:t>
            </a:r>
            <a:r>
              <a:rPr sz="2650" spc="1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85" dirty="0">
                <a:solidFill>
                  <a:srgbClr val="525656"/>
                </a:solidFill>
                <a:latin typeface="Arial"/>
                <a:cs typeface="Arial"/>
              </a:rPr>
              <a:t>este</a:t>
            </a:r>
            <a:r>
              <a:rPr sz="2650" spc="3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30" dirty="0">
                <a:solidFill>
                  <a:srgbClr val="525656"/>
                </a:solidFill>
                <a:latin typeface="Arial"/>
                <a:cs typeface="Arial"/>
              </a:rPr>
              <a:t>contexto,</a:t>
            </a:r>
            <a:r>
              <a:rPr sz="2650" spc="2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30" dirty="0">
                <a:solidFill>
                  <a:srgbClr val="525656"/>
                </a:solidFill>
                <a:latin typeface="Arial"/>
                <a:cs typeface="Arial"/>
              </a:rPr>
              <a:t>año </a:t>
            </a:r>
            <a:r>
              <a:rPr sz="2650" spc="-3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25" dirty="0">
                <a:solidFill>
                  <a:srgbClr val="525656"/>
                </a:solidFill>
                <a:latin typeface="Arial"/>
                <a:cs typeface="Arial"/>
              </a:rPr>
              <a:t>con</a:t>
            </a:r>
            <a:r>
              <a:rPr sz="2650" spc="3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30" dirty="0">
                <a:solidFill>
                  <a:srgbClr val="525656"/>
                </a:solidFill>
                <a:latin typeface="Arial"/>
                <a:cs typeface="Arial"/>
              </a:rPr>
              <a:t>año</a:t>
            </a:r>
            <a:r>
              <a:rPr sz="2650" spc="3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5" dirty="0">
                <a:solidFill>
                  <a:srgbClr val="525656"/>
                </a:solidFill>
                <a:latin typeface="Arial"/>
                <a:cs typeface="Arial"/>
              </a:rPr>
              <a:t>se </a:t>
            </a:r>
            <a:r>
              <a:rPr sz="2650" spc="-3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30" dirty="0">
                <a:solidFill>
                  <a:srgbClr val="525656"/>
                </a:solidFill>
                <a:latin typeface="Arial"/>
                <a:cs typeface="Arial"/>
              </a:rPr>
              <a:t>pública </a:t>
            </a:r>
            <a:r>
              <a:rPr sz="2650" spc="-3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60" dirty="0">
                <a:solidFill>
                  <a:srgbClr val="525656"/>
                </a:solidFill>
                <a:latin typeface="Arial"/>
                <a:cs typeface="Arial"/>
              </a:rPr>
              <a:t>en</a:t>
            </a:r>
            <a:r>
              <a:rPr sz="2650" spc="2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60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650" spc="3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95" dirty="0">
                <a:solidFill>
                  <a:srgbClr val="525656"/>
                </a:solidFill>
                <a:latin typeface="Arial"/>
                <a:cs typeface="Arial"/>
              </a:rPr>
              <a:t>Periódico </a:t>
            </a:r>
            <a:r>
              <a:rPr sz="2650" spc="-3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35" dirty="0">
                <a:solidFill>
                  <a:srgbClr val="525656"/>
                </a:solidFill>
                <a:latin typeface="Arial"/>
                <a:cs typeface="Arial"/>
              </a:rPr>
              <a:t>Oficial </a:t>
            </a:r>
            <a:r>
              <a:rPr sz="2650" spc="-3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75" dirty="0">
                <a:solidFill>
                  <a:srgbClr val="525656"/>
                </a:solidFill>
                <a:latin typeface="Arial"/>
                <a:cs typeface="Arial"/>
              </a:rPr>
              <a:t>del </a:t>
            </a:r>
            <a:r>
              <a:rPr sz="2650" spc="-2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80" dirty="0">
                <a:solidFill>
                  <a:srgbClr val="525656"/>
                </a:solidFill>
                <a:latin typeface="Arial"/>
                <a:cs typeface="Arial"/>
              </a:rPr>
              <a:t>Estado</a:t>
            </a:r>
            <a:r>
              <a:rPr sz="2650" spc="3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30" dirty="0">
                <a:solidFill>
                  <a:srgbClr val="525656"/>
                </a:solidFill>
                <a:latin typeface="Arial"/>
                <a:cs typeface="Arial"/>
              </a:rPr>
              <a:t>el </a:t>
            </a:r>
            <a:r>
              <a:rPr sz="2650" spc="-3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-155" dirty="0">
                <a:solidFill>
                  <a:srgbClr val="525656"/>
                </a:solidFill>
                <a:latin typeface="Arial"/>
                <a:cs typeface="Arial"/>
              </a:rPr>
              <a:t>.</a:t>
            </a:r>
            <a:r>
              <a:rPr sz="2650" spc="-75" dirty="0">
                <a:solidFill>
                  <a:srgbClr val="525656"/>
                </a:solidFill>
                <a:latin typeface="Arial"/>
                <a:cs typeface="Arial"/>
              </a:rPr>
              <a:t>.</a:t>
            </a:r>
            <a:r>
              <a:rPr sz="2650" spc="75" dirty="0">
                <a:solidFill>
                  <a:srgbClr val="525656"/>
                </a:solidFill>
                <a:latin typeface="Arial"/>
                <a:cs typeface="Arial"/>
              </a:rPr>
              <a:t>PROGRAMA</a:t>
            </a:r>
            <a:r>
              <a:rPr sz="2650" spc="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55" dirty="0">
                <a:solidFill>
                  <a:srgbClr val="525656"/>
                </a:solidFill>
                <a:latin typeface="Arial"/>
                <a:cs typeface="Arial"/>
              </a:rPr>
              <a:t>ANUAL</a:t>
            </a:r>
            <a:r>
              <a:rPr sz="2650" spc="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9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650" spc="-1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45" dirty="0">
                <a:solidFill>
                  <a:srgbClr val="525656"/>
                </a:solidFill>
                <a:latin typeface="Arial"/>
                <a:cs typeface="Arial"/>
              </a:rPr>
              <a:t>EVALUACIÓN",</a:t>
            </a:r>
            <a:r>
              <a:rPr sz="2650" spc="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60" dirty="0">
                <a:solidFill>
                  <a:srgbClr val="525656"/>
                </a:solidFill>
                <a:latin typeface="Arial"/>
                <a:cs typeface="Arial"/>
              </a:rPr>
              <a:t>en</a:t>
            </a:r>
            <a:r>
              <a:rPr sz="2650" spc="-1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60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65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85" dirty="0">
                <a:solidFill>
                  <a:srgbClr val="525656"/>
                </a:solidFill>
                <a:latin typeface="Arial"/>
                <a:cs typeface="Arial"/>
              </a:rPr>
              <a:t>cual</a:t>
            </a:r>
            <a:r>
              <a:rPr sz="2650" spc="-1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5" dirty="0">
                <a:solidFill>
                  <a:srgbClr val="525656"/>
                </a:solidFill>
                <a:latin typeface="Arial"/>
                <a:cs typeface="Arial"/>
              </a:rPr>
              <a:t>se</a:t>
            </a:r>
            <a:r>
              <a:rPr sz="2650" spc="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65" dirty="0">
                <a:solidFill>
                  <a:srgbClr val="525656"/>
                </a:solidFill>
                <a:latin typeface="Arial"/>
                <a:cs typeface="Arial"/>
              </a:rPr>
              <a:t>realizan</a:t>
            </a:r>
            <a:r>
              <a:rPr sz="2650" spc="-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60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650" spc="-1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25" dirty="0">
                <a:solidFill>
                  <a:srgbClr val="525656"/>
                </a:solidFill>
                <a:latin typeface="Arial"/>
                <a:cs typeface="Arial"/>
              </a:rPr>
              <a:t>seguimiento</a:t>
            </a:r>
            <a:r>
              <a:rPr sz="2650" spc="1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50" spc="7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850" spc="-5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650" spc="85" dirty="0">
                <a:solidFill>
                  <a:srgbClr val="525656"/>
                </a:solidFill>
                <a:latin typeface="Arial"/>
                <a:cs typeface="Arial"/>
              </a:rPr>
              <a:t>evaluación</a:t>
            </a:r>
            <a:r>
              <a:rPr sz="2650" spc="1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04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650" spc="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0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2650" spc="-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95" dirty="0">
                <a:solidFill>
                  <a:srgbClr val="525656"/>
                </a:solidFill>
                <a:latin typeface="Arial"/>
                <a:cs typeface="Arial"/>
              </a:rPr>
              <a:t>políticas</a:t>
            </a:r>
            <a:r>
              <a:rPr sz="2650" spc="-2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50" spc="7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850" spc="90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650" spc="110" dirty="0">
                <a:solidFill>
                  <a:srgbClr val="525656"/>
                </a:solidFill>
                <a:latin typeface="Arial"/>
                <a:cs typeface="Arial"/>
              </a:rPr>
              <a:t>programas</a:t>
            </a:r>
            <a:r>
              <a:rPr sz="2650" spc="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35" dirty="0">
                <a:solidFill>
                  <a:srgbClr val="525656"/>
                </a:solidFill>
                <a:latin typeface="Arial"/>
                <a:cs typeface="Arial"/>
              </a:rPr>
              <a:t>de </a:t>
            </a:r>
            <a:r>
              <a:rPr sz="2650" spc="-3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80" dirty="0">
                <a:solidFill>
                  <a:srgbClr val="525656"/>
                </a:solidFill>
                <a:latin typeface="Arial"/>
                <a:cs typeface="Arial"/>
              </a:rPr>
              <a:t>gobierno  </a:t>
            </a:r>
            <a:r>
              <a:rPr sz="2650" spc="90" dirty="0">
                <a:solidFill>
                  <a:srgbClr val="525656"/>
                </a:solidFill>
                <a:latin typeface="Arial"/>
                <a:cs typeface="Arial"/>
              </a:rPr>
              <a:t>para </a:t>
            </a:r>
            <a:r>
              <a:rPr sz="2650" spc="-2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40" dirty="0">
                <a:solidFill>
                  <a:srgbClr val="525656"/>
                </a:solidFill>
                <a:latin typeface="Arial"/>
                <a:cs typeface="Arial"/>
              </a:rPr>
              <a:t>otorgar </a:t>
            </a:r>
            <a:r>
              <a:rPr sz="2650" spc="-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35" dirty="0">
                <a:solidFill>
                  <a:srgbClr val="525656"/>
                </a:solidFill>
                <a:latin typeface="Arial"/>
                <a:cs typeface="Arial"/>
              </a:rPr>
              <a:t>información </a:t>
            </a:r>
            <a:r>
              <a:rPr sz="2650" spc="-2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45" dirty="0">
                <a:solidFill>
                  <a:srgbClr val="525656"/>
                </a:solidFill>
                <a:latin typeface="Arial"/>
                <a:cs typeface="Arial"/>
              </a:rPr>
              <a:t>fundamental </a:t>
            </a:r>
            <a:r>
              <a:rPr sz="2650" spc="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60" dirty="0">
                <a:solidFill>
                  <a:srgbClr val="525656"/>
                </a:solidFill>
                <a:latin typeface="Arial"/>
                <a:cs typeface="Arial"/>
              </a:rPr>
              <a:t>en </a:t>
            </a:r>
            <a:r>
              <a:rPr sz="2650" spc="-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50" dirty="0">
                <a:solidFill>
                  <a:srgbClr val="525656"/>
                </a:solidFill>
                <a:latin typeface="Arial"/>
                <a:cs typeface="Arial"/>
              </a:rPr>
              <a:t>la </a:t>
            </a:r>
            <a:r>
              <a:rPr sz="2650" spc="-2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40" dirty="0">
                <a:solidFill>
                  <a:srgbClr val="525656"/>
                </a:solidFill>
                <a:latin typeface="Arial"/>
                <a:cs typeface="Arial"/>
              </a:rPr>
              <a:t>determinación </a:t>
            </a:r>
            <a:r>
              <a:rPr sz="2650" spc="-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00" dirty="0">
                <a:solidFill>
                  <a:srgbClr val="525656"/>
                </a:solidFill>
                <a:latin typeface="Arial"/>
                <a:cs typeface="Arial"/>
              </a:rPr>
              <a:t>del </a:t>
            </a:r>
            <a:r>
              <a:rPr sz="2650" spc="-2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55" dirty="0">
                <a:solidFill>
                  <a:srgbClr val="525656"/>
                </a:solidFill>
                <a:latin typeface="Arial"/>
                <a:cs typeface="Arial"/>
              </a:rPr>
              <a:t>impacto </a:t>
            </a:r>
            <a:r>
              <a:rPr sz="2650" spc="-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04" dirty="0">
                <a:solidFill>
                  <a:srgbClr val="525656"/>
                </a:solidFill>
                <a:latin typeface="Arial"/>
                <a:cs typeface="Arial"/>
              </a:rPr>
              <a:t>que</a:t>
            </a:r>
            <a:r>
              <a:rPr sz="2650" spc="3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40" dirty="0">
                <a:solidFill>
                  <a:srgbClr val="525656"/>
                </a:solidFill>
                <a:latin typeface="Arial"/>
                <a:cs typeface="Arial"/>
              </a:rPr>
              <a:t>tienen </a:t>
            </a:r>
            <a:r>
              <a:rPr sz="2650" spc="-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9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650" spc="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50" dirty="0">
                <a:solidFill>
                  <a:srgbClr val="525656"/>
                </a:solidFill>
                <a:latin typeface="Arial"/>
                <a:cs typeface="Arial"/>
              </a:rPr>
              <a:t>recursos</a:t>
            </a:r>
            <a:r>
              <a:rPr sz="2650" spc="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30" dirty="0">
                <a:solidFill>
                  <a:srgbClr val="525656"/>
                </a:solidFill>
                <a:latin typeface="Arial"/>
                <a:cs typeface="Arial"/>
              </a:rPr>
              <a:t>públicos</a:t>
            </a:r>
            <a:r>
              <a:rPr sz="2650" spc="-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30" dirty="0">
                <a:solidFill>
                  <a:srgbClr val="525656"/>
                </a:solidFill>
                <a:latin typeface="Arial"/>
                <a:cs typeface="Arial"/>
              </a:rPr>
              <a:t>en</a:t>
            </a:r>
            <a:r>
              <a:rPr sz="2650" spc="-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60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650" spc="-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40" dirty="0">
                <a:solidFill>
                  <a:srgbClr val="525656"/>
                </a:solidFill>
                <a:latin typeface="Arial"/>
                <a:cs typeface="Arial"/>
              </a:rPr>
              <a:t>beneficio</a:t>
            </a:r>
            <a:r>
              <a:rPr sz="2650" spc="-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75" dirty="0">
                <a:solidFill>
                  <a:srgbClr val="525656"/>
                </a:solidFill>
                <a:latin typeface="Arial"/>
                <a:cs typeface="Arial"/>
              </a:rPr>
              <a:t>social.</a:t>
            </a:r>
            <a:endParaRPr sz="265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92"/>
              </a:spcBef>
            </a:pPr>
            <a:endParaRPr sz="1400"/>
          </a:p>
          <a:p>
            <a:pPr marL="60960" marR="14301469" algn="just">
              <a:lnSpc>
                <a:spcPct val="100000"/>
              </a:lnSpc>
            </a:pPr>
            <a:r>
              <a:rPr sz="3350" spc="85" dirty="0">
                <a:solidFill>
                  <a:srgbClr val="525656"/>
                </a:solidFill>
                <a:latin typeface="Arial"/>
                <a:cs typeface="Arial"/>
              </a:rPr>
              <a:t>FUNCION</a:t>
            </a:r>
            <a:r>
              <a:rPr sz="3350" spc="-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350" spc="4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endParaRPr sz="33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24765" marR="969644" indent="29845">
              <a:lnSpc>
                <a:spcPct val="104700"/>
              </a:lnSpc>
            </a:pPr>
            <a:r>
              <a:rPr sz="2750" spc="40" dirty="0">
                <a:solidFill>
                  <a:srgbClr val="525656"/>
                </a:solidFill>
                <a:latin typeface="Arial"/>
                <a:cs typeface="Arial"/>
              </a:rPr>
              <a:t>Este</a:t>
            </a:r>
            <a:r>
              <a:rPr sz="2750" spc="-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114" dirty="0">
                <a:solidFill>
                  <a:srgbClr val="525656"/>
                </a:solidFill>
                <a:latin typeface="Arial"/>
                <a:cs typeface="Arial"/>
              </a:rPr>
              <a:t>instrumento</a:t>
            </a:r>
            <a:r>
              <a:rPr sz="2750" spc="1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95" dirty="0">
                <a:solidFill>
                  <a:srgbClr val="525656"/>
                </a:solidFill>
                <a:latin typeface="Arial"/>
                <a:cs typeface="Arial"/>
              </a:rPr>
              <a:t>recopila</a:t>
            </a:r>
            <a:r>
              <a:rPr sz="2750" spc="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7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2750" spc="-1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125" dirty="0">
                <a:solidFill>
                  <a:srgbClr val="525656"/>
                </a:solidFill>
                <a:latin typeface="Arial"/>
                <a:cs typeface="Arial"/>
              </a:rPr>
              <a:t>información</a:t>
            </a:r>
            <a:r>
              <a:rPr sz="2750" spc="-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180" dirty="0">
                <a:solidFill>
                  <a:srgbClr val="525656"/>
                </a:solidFill>
                <a:latin typeface="Arial"/>
                <a:cs typeface="Arial"/>
              </a:rPr>
              <a:t>del</a:t>
            </a:r>
            <a:r>
              <a:rPr sz="2750" spc="-1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155" dirty="0">
                <a:solidFill>
                  <a:srgbClr val="525656"/>
                </a:solidFill>
                <a:latin typeface="Arial"/>
                <a:cs typeface="Arial"/>
              </a:rPr>
              <a:t>desempeño</a:t>
            </a:r>
            <a:r>
              <a:rPr sz="2750" spc="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22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750" spc="-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105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750" spc="-2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70" dirty="0">
                <a:solidFill>
                  <a:srgbClr val="525656"/>
                </a:solidFill>
                <a:latin typeface="Arial"/>
                <a:cs typeface="Arial"/>
              </a:rPr>
              <a:t>Programas</a:t>
            </a:r>
            <a:r>
              <a:rPr sz="2750" spc="-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75" dirty="0">
                <a:solidFill>
                  <a:srgbClr val="525656"/>
                </a:solidFill>
                <a:latin typeface="Arial"/>
                <a:cs typeface="Arial"/>
              </a:rPr>
              <a:t>presupuestarios</a:t>
            </a:r>
            <a:r>
              <a:rPr sz="2750" spc="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22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750" spc="-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4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2750" spc="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114" dirty="0">
                <a:solidFill>
                  <a:srgbClr val="525656"/>
                </a:solidFill>
                <a:latin typeface="Arial"/>
                <a:cs typeface="Arial"/>
              </a:rPr>
              <a:t>Administración</a:t>
            </a:r>
            <a:r>
              <a:rPr sz="2750" spc="3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60" dirty="0">
                <a:solidFill>
                  <a:srgbClr val="525656"/>
                </a:solidFill>
                <a:latin typeface="Arial"/>
                <a:cs typeface="Arial"/>
              </a:rPr>
              <a:t>Pública.</a:t>
            </a:r>
            <a:endParaRPr sz="275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53"/>
              </a:spcBef>
            </a:pPr>
            <a:endParaRPr sz="1300"/>
          </a:p>
          <a:p>
            <a:pPr marL="55244" marR="6436360" algn="just">
              <a:lnSpc>
                <a:spcPct val="100000"/>
              </a:lnSpc>
            </a:pPr>
            <a:r>
              <a:rPr sz="2750" spc="45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750" spc="-2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145" dirty="0">
                <a:solidFill>
                  <a:srgbClr val="525656"/>
                </a:solidFill>
                <a:latin typeface="Arial"/>
                <a:cs typeface="Arial"/>
              </a:rPr>
              <a:t>acopio</a:t>
            </a:r>
            <a:r>
              <a:rPr sz="2750" spc="-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22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750" spc="-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125" dirty="0">
                <a:solidFill>
                  <a:srgbClr val="525656"/>
                </a:solidFill>
                <a:latin typeface="Arial"/>
                <a:cs typeface="Arial"/>
              </a:rPr>
              <a:t>información</a:t>
            </a:r>
            <a:r>
              <a:rPr sz="2750" spc="-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525656"/>
                </a:solidFill>
                <a:latin typeface="Arial"/>
                <a:cs typeface="Arial"/>
              </a:rPr>
              <a:t>se</a:t>
            </a:r>
            <a:r>
              <a:rPr sz="2750" spc="-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70" dirty="0">
                <a:solidFill>
                  <a:srgbClr val="525656"/>
                </a:solidFill>
                <a:latin typeface="Arial"/>
                <a:cs typeface="Arial"/>
              </a:rPr>
              <a:t>utiliza</a:t>
            </a:r>
            <a:r>
              <a:rPr sz="2750" spc="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95" dirty="0">
                <a:solidFill>
                  <a:srgbClr val="525656"/>
                </a:solidFill>
                <a:latin typeface="Arial"/>
                <a:cs typeface="Arial"/>
              </a:rPr>
              <a:t>para</a:t>
            </a:r>
            <a:r>
              <a:rPr sz="2750" spc="-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35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2750" spc="-3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85" dirty="0">
                <a:solidFill>
                  <a:srgbClr val="525656"/>
                </a:solidFill>
                <a:latin typeface="Arial"/>
                <a:cs typeface="Arial"/>
              </a:rPr>
              <a:t>siguientes</a:t>
            </a:r>
            <a:r>
              <a:rPr sz="2750" spc="-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50" spc="85" dirty="0">
                <a:solidFill>
                  <a:srgbClr val="525656"/>
                </a:solidFill>
                <a:latin typeface="Arial"/>
                <a:cs typeface="Arial"/>
              </a:rPr>
              <a:t>funciones:</a:t>
            </a:r>
            <a:endParaRPr sz="275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18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016760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7292340" marR="3053715" indent="-6350">
              <a:lnSpc>
                <a:spcPct val="78300"/>
              </a:lnSpc>
              <a:spcBef>
                <a:spcPts val="105"/>
              </a:spcBef>
            </a:pPr>
            <a:r>
              <a:rPr sz="2450" spc="50" dirty="0">
                <a:solidFill>
                  <a:srgbClr val="525656"/>
                </a:solidFill>
                <a:latin typeface="Arial"/>
                <a:cs typeface="Arial"/>
              </a:rPr>
              <a:t>Conocer</a:t>
            </a:r>
            <a:r>
              <a:rPr sz="2450" spc="-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60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450" spc="-2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70" dirty="0">
                <a:solidFill>
                  <a:srgbClr val="525656"/>
                </a:solidFill>
                <a:latin typeface="Arial"/>
                <a:cs typeface="Arial"/>
              </a:rPr>
              <a:t>c</a:t>
            </a:r>
            <a:r>
              <a:rPr sz="2450" spc="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70" dirty="0">
                <a:solidFill>
                  <a:srgbClr val="525656"/>
                </a:solidFill>
                <a:latin typeface="Arial"/>
                <a:cs typeface="Arial"/>
              </a:rPr>
              <a:t>mportamiento</a:t>
            </a:r>
            <a:r>
              <a:rPr sz="2450" spc="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9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45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9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450" spc="-2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35" dirty="0">
                <a:solidFill>
                  <a:srgbClr val="525656"/>
                </a:solidFill>
                <a:latin typeface="Arial"/>
                <a:cs typeface="Arial"/>
              </a:rPr>
              <a:t>Programas</a:t>
            </a:r>
            <a:r>
              <a:rPr sz="2450" spc="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65" dirty="0">
                <a:solidFill>
                  <a:srgbClr val="525656"/>
                </a:solidFill>
                <a:latin typeface="Arial"/>
                <a:cs typeface="Arial"/>
              </a:rPr>
              <a:t>presupuestarlos.</a:t>
            </a:r>
            <a:endParaRPr sz="245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37"/>
              </a:spcBef>
            </a:pPr>
            <a:endParaRPr sz="1100"/>
          </a:p>
          <a:p>
            <a:pPr marL="7286625">
              <a:lnSpc>
                <a:spcPct val="100000"/>
              </a:lnSpc>
            </a:pPr>
            <a:r>
              <a:rPr sz="2450" spc="60" dirty="0">
                <a:solidFill>
                  <a:srgbClr val="525656"/>
                </a:solidFill>
                <a:latin typeface="Arial"/>
                <a:cs typeface="Arial"/>
              </a:rPr>
              <a:t>Contar</a:t>
            </a:r>
            <a:r>
              <a:rPr sz="2450" spc="-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14" dirty="0">
                <a:solidFill>
                  <a:srgbClr val="525656"/>
                </a:solidFill>
                <a:latin typeface="Arial"/>
                <a:cs typeface="Arial"/>
              </a:rPr>
              <a:t>con</a:t>
            </a:r>
            <a:r>
              <a:rPr sz="2450" spc="-2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00" dirty="0">
                <a:solidFill>
                  <a:srgbClr val="525656"/>
                </a:solidFill>
                <a:latin typeface="Arial"/>
                <a:cs typeface="Arial"/>
              </a:rPr>
              <a:t>elementos</a:t>
            </a:r>
            <a:r>
              <a:rPr sz="2450" spc="-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85" dirty="0">
                <a:solidFill>
                  <a:srgbClr val="525656"/>
                </a:solidFill>
                <a:latin typeface="Arial"/>
                <a:cs typeface="Arial"/>
              </a:rPr>
              <a:t>para</a:t>
            </a:r>
            <a:r>
              <a:rPr sz="2450" spc="-1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0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2450" spc="-4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45" dirty="0">
                <a:solidFill>
                  <a:srgbClr val="525656"/>
                </a:solidFill>
                <a:latin typeface="Arial"/>
                <a:cs typeface="Arial"/>
              </a:rPr>
              <a:t>toma</a:t>
            </a:r>
            <a:r>
              <a:rPr sz="2450" spc="-1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21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450" spc="-2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55" dirty="0">
                <a:solidFill>
                  <a:srgbClr val="525656"/>
                </a:solidFill>
                <a:latin typeface="Arial"/>
                <a:cs typeface="Arial"/>
              </a:rPr>
              <a:t>decisiones.</a:t>
            </a:r>
            <a:endParaRPr sz="24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7292340">
              <a:lnSpc>
                <a:spcPct val="100000"/>
              </a:lnSpc>
            </a:pPr>
            <a:r>
              <a:rPr sz="2450" spc="105" dirty="0">
                <a:solidFill>
                  <a:srgbClr val="525656"/>
                </a:solidFill>
                <a:latin typeface="Arial"/>
                <a:cs typeface="Arial"/>
              </a:rPr>
              <a:t>Mejorar</a:t>
            </a:r>
            <a:r>
              <a:rPr sz="2450" spc="-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9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450" spc="-3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10" dirty="0">
                <a:solidFill>
                  <a:srgbClr val="525656"/>
                </a:solidFill>
                <a:latin typeface="Arial"/>
                <a:cs typeface="Arial"/>
              </a:rPr>
              <a:t>objetivos,</a:t>
            </a:r>
            <a:r>
              <a:rPr sz="2450" spc="-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75" dirty="0">
                <a:solidFill>
                  <a:srgbClr val="525656"/>
                </a:solidFill>
                <a:latin typeface="Arial"/>
                <a:cs typeface="Arial"/>
              </a:rPr>
              <a:t>indicadores</a:t>
            </a:r>
            <a:r>
              <a:rPr sz="2450" spc="-2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800" spc="-85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450" spc="80" dirty="0">
                <a:solidFill>
                  <a:srgbClr val="525656"/>
                </a:solidFill>
                <a:latin typeface="Arial"/>
                <a:cs typeface="Arial"/>
              </a:rPr>
              <a:t>metas</a:t>
            </a:r>
            <a:r>
              <a:rPr sz="2450" spc="-229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9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45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9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450" spc="-2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85" dirty="0">
                <a:solidFill>
                  <a:srgbClr val="525656"/>
                </a:solidFill>
                <a:latin typeface="Arial"/>
                <a:cs typeface="Arial"/>
              </a:rPr>
              <a:t>programas.</a:t>
            </a:r>
            <a:endParaRPr sz="245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64"/>
              </a:spcBef>
            </a:pPr>
            <a:endParaRPr sz="1400"/>
          </a:p>
          <a:p>
            <a:pPr marL="7280275" marR="682625" indent="12065">
              <a:lnSpc>
                <a:spcPct val="102800"/>
              </a:lnSpc>
            </a:pPr>
            <a:r>
              <a:rPr sz="2450" spc="105" dirty="0">
                <a:solidFill>
                  <a:srgbClr val="525656"/>
                </a:solidFill>
                <a:latin typeface="Arial"/>
                <a:cs typeface="Arial"/>
              </a:rPr>
              <a:t>Identificar</a:t>
            </a:r>
            <a:r>
              <a:rPr sz="2450" spc="-2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65" dirty="0">
                <a:solidFill>
                  <a:srgbClr val="525656"/>
                </a:solidFill>
                <a:latin typeface="Arial"/>
                <a:cs typeface="Arial"/>
              </a:rPr>
              <a:t>factores</a:t>
            </a:r>
            <a:r>
              <a:rPr sz="2450" spc="-1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90" dirty="0">
                <a:solidFill>
                  <a:srgbClr val="525656"/>
                </a:solidFill>
                <a:latin typeface="Arial"/>
                <a:cs typeface="Arial"/>
              </a:rPr>
              <a:t>externos</a:t>
            </a:r>
            <a:r>
              <a:rPr sz="2450" spc="-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90" dirty="0">
                <a:solidFill>
                  <a:srgbClr val="525656"/>
                </a:solidFill>
                <a:latin typeface="Arial"/>
                <a:cs typeface="Arial"/>
              </a:rPr>
              <a:t>negativos</a:t>
            </a:r>
            <a:r>
              <a:rPr sz="2450" spc="-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310" dirty="0">
                <a:solidFill>
                  <a:srgbClr val="525656"/>
                </a:solidFill>
                <a:latin typeface="Arial"/>
                <a:cs typeface="Arial"/>
              </a:rPr>
              <a:t>o</a:t>
            </a:r>
            <a:r>
              <a:rPr sz="2450" spc="-2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95" dirty="0">
                <a:solidFill>
                  <a:srgbClr val="525656"/>
                </a:solidFill>
                <a:latin typeface="Arial"/>
                <a:cs typeface="Arial"/>
              </a:rPr>
              <a:t>positivos</a:t>
            </a:r>
            <a:r>
              <a:rPr sz="2450" spc="-2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60" dirty="0">
                <a:solidFill>
                  <a:srgbClr val="525656"/>
                </a:solidFill>
                <a:latin typeface="Arial"/>
                <a:cs typeface="Arial"/>
              </a:rPr>
              <a:t>que</a:t>
            </a:r>
            <a:r>
              <a:rPr sz="2450" spc="-2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80" dirty="0">
                <a:solidFill>
                  <a:srgbClr val="525656"/>
                </a:solidFill>
                <a:latin typeface="Arial"/>
                <a:cs typeface="Arial"/>
              </a:rPr>
              <a:t>afecten</a:t>
            </a:r>
            <a:r>
              <a:rPr sz="2450" spc="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60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450" spc="-2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30" dirty="0">
                <a:solidFill>
                  <a:srgbClr val="525656"/>
                </a:solidFill>
                <a:latin typeface="Arial"/>
                <a:cs typeface="Arial"/>
              </a:rPr>
              <a:t>cumplimiento</a:t>
            </a:r>
            <a:r>
              <a:rPr sz="2450" spc="-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21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450" spc="-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9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450" spc="-3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10" dirty="0">
                <a:solidFill>
                  <a:srgbClr val="525656"/>
                </a:solidFill>
                <a:latin typeface="Arial"/>
                <a:cs typeface="Arial"/>
              </a:rPr>
              <a:t>objetivos.</a:t>
            </a:r>
            <a:endParaRPr sz="24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7273925" marR="1452245" indent="17780">
              <a:lnSpc>
                <a:spcPts val="3979"/>
              </a:lnSpc>
            </a:pPr>
            <a:r>
              <a:rPr sz="2450" spc="105" dirty="0">
                <a:solidFill>
                  <a:srgbClr val="525656"/>
                </a:solidFill>
                <a:latin typeface="Arial"/>
                <a:cs typeface="Arial"/>
              </a:rPr>
              <a:t>Identificar</a:t>
            </a:r>
            <a:r>
              <a:rPr sz="2450" spc="-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90" dirty="0">
                <a:solidFill>
                  <a:srgbClr val="525656"/>
                </a:solidFill>
                <a:latin typeface="Arial"/>
                <a:cs typeface="Arial"/>
              </a:rPr>
              <a:t>programas</a:t>
            </a:r>
            <a:r>
              <a:rPr sz="2450" spc="-2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75" dirty="0">
                <a:solidFill>
                  <a:srgbClr val="525656"/>
                </a:solidFill>
                <a:latin typeface="Arial"/>
                <a:cs typeface="Arial"/>
              </a:rPr>
              <a:t>que</a:t>
            </a:r>
            <a:r>
              <a:rPr sz="2450" spc="-1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35" dirty="0">
                <a:solidFill>
                  <a:srgbClr val="525656"/>
                </a:solidFill>
                <a:latin typeface="Arial"/>
                <a:cs typeface="Arial"/>
              </a:rPr>
              <a:t>pueden</a:t>
            </a:r>
            <a:r>
              <a:rPr sz="2450" spc="-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85" dirty="0">
                <a:solidFill>
                  <a:srgbClr val="525656"/>
                </a:solidFill>
                <a:latin typeface="Arial"/>
                <a:cs typeface="Arial"/>
              </a:rPr>
              <a:t>complementarse.</a:t>
            </a:r>
            <a:r>
              <a:rPr sz="2450" spc="65" dirty="0">
                <a:solidFill>
                  <a:srgbClr val="525656"/>
                </a:solidFill>
                <a:latin typeface="Arial"/>
                <a:cs typeface="Arial"/>
              </a:rPr>
              <a:t> Justificar</a:t>
            </a:r>
            <a:r>
              <a:rPr sz="2450" spc="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40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2450" spc="-2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70" dirty="0">
                <a:solidFill>
                  <a:srgbClr val="525656"/>
                </a:solidFill>
                <a:latin typeface="Arial"/>
                <a:cs typeface="Arial"/>
              </a:rPr>
              <a:t>propuestas</a:t>
            </a:r>
            <a:r>
              <a:rPr sz="2450" spc="-1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21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450" spc="-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95" dirty="0">
                <a:solidFill>
                  <a:srgbClr val="525656"/>
                </a:solidFill>
                <a:latin typeface="Arial"/>
                <a:cs typeface="Arial"/>
              </a:rPr>
              <a:t>incremento</a:t>
            </a:r>
            <a:r>
              <a:rPr sz="2450" spc="-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310" dirty="0">
                <a:solidFill>
                  <a:srgbClr val="525656"/>
                </a:solidFill>
                <a:latin typeface="Arial"/>
                <a:cs typeface="Arial"/>
              </a:rPr>
              <a:t>o</a:t>
            </a:r>
            <a:r>
              <a:rPr sz="2450" spc="-2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00" dirty="0">
                <a:solidFill>
                  <a:srgbClr val="525656"/>
                </a:solidFill>
                <a:latin typeface="Arial"/>
                <a:cs typeface="Arial"/>
              </a:rPr>
              <a:t>decremento</a:t>
            </a:r>
            <a:r>
              <a:rPr sz="2450" spc="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19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endParaRPr sz="2450">
              <a:latin typeface="Arial"/>
              <a:cs typeface="Arial"/>
            </a:endParaRPr>
          </a:p>
          <a:p>
            <a:pPr marL="1253490" algn="ctr">
              <a:lnSpc>
                <a:spcPts val="2045"/>
              </a:lnSpc>
            </a:pPr>
            <a:r>
              <a:rPr sz="2450" spc="35" dirty="0">
                <a:solidFill>
                  <a:srgbClr val="525656"/>
                </a:solidFill>
                <a:latin typeface="Arial"/>
                <a:cs typeface="Arial"/>
              </a:rPr>
              <a:t>recursos</a:t>
            </a:r>
            <a:r>
              <a:rPr sz="2450" spc="-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50" spc="70" dirty="0">
                <a:solidFill>
                  <a:srgbClr val="525656"/>
                </a:solidFill>
                <a:latin typeface="Arial"/>
                <a:cs typeface="Arial"/>
              </a:rPr>
              <a:t>presupuesta</a:t>
            </a:r>
            <a:r>
              <a:rPr sz="2450" spc="30" dirty="0">
                <a:solidFill>
                  <a:srgbClr val="525656"/>
                </a:solidFill>
                <a:latin typeface="Arial"/>
                <a:cs typeface="Arial"/>
              </a:rPr>
              <a:t>r</a:t>
            </a:r>
            <a:r>
              <a:rPr sz="2450" spc="-540" dirty="0">
                <a:solidFill>
                  <a:srgbClr val="525656"/>
                </a:solidFill>
                <a:latin typeface="Arial"/>
                <a:cs typeface="Arial"/>
              </a:rPr>
              <a:t>l</a:t>
            </a:r>
            <a:r>
              <a:rPr sz="2625" spc="-97" baseline="36507" dirty="0">
                <a:solidFill>
                  <a:srgbClr val="525656"/>
                </a:solidFill>
                <a:latin typeface="Times New Roman"/>
                <a:cs typeface="Times New Roman"/>
              </a:rPr>
              <a:t>•</a:t>
            </a:r>
            <a:r>
              <a:rPr sz="2450" spc="65" dirty="0">
                <a:solidFill>
                  <a:srgbClr val="525656"/>
                </a:solidFill>
                <a:latin typeface="Arial"/>
                <a:cs typeface="Arial"/>
              </a:rPr>
              <a:t>os.</a:t>
            </a:r>
            <a:endParaRPr sz="2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52403" y="13537696"/>
            <a:ext cx="329565" cy="173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i="1" u="sng" spc="-30" dirty="0">
                <a:solidFill>
                  <a:srgbClr val="4649EB"/>
                </a:solidFill>
                <a:latin typeface="Times New Roman"/>
                <a:cs typeface="Times New Roman"/>
              </a:rPr>
              <a:t>t   </a:t>
            </a:r>
            <a:r>
              <a:rPr sz="1000" i="1" u="sng" spc="-105" dirty="0">
                <a:solidFill>
                  <a:srgbClr val="4649EB"/>
                </a:solidFill>
                <a:latin typeface="Times New Roman"/>
                <a:cs typeface="Times New Roman"/>
              </a:rPr>
              <a:t> </a:t>
            </a:r>
            <a:r>
              <a:rPr sz="1000" i="1" spc="0" dirty="0">
                <a:solidFill>
                  <a:srgbClr val="4649EB"/>
                </a:solidFill>
                <a:latin typeface="Times New Roman"/>
                <a:cs typeface="Times New Roman"/>
              </a:rPr>
              <a:t> </a:t>
            </a:r>
            <a:r>
              <a:rPr sz="1000" i="1" spc="-70" dirty="0">
                <a:solidFill>
                  <a:srgbClr val="4649EB"/>
                </a:solidFill>
                <a:latin typeface="Times New Roman"/>
                <a:cs typeface="Times New Roman"/>
              </a:rPr>
              <a:t> </a:t>
            </a:r>
            <a:r>
              <a:rPr sz="1000" spc="200" dirty="0">
                <a:solidFill>
                  <a:srgbClr val="4649EB"/>
                </a:solidFill>
                <a:latin typeface="Courier New"/>
                <a:cs typeface="Courier New"/>
              </a:rPr>
              <a:t>S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8" name="object 133">
            <a:extLst>
              <a:ext uri="{FF2B5EF4-FFF2-40B4-BE49-F238E27FC236}">
                <a16:creationId xmlns:a16="http://schemas.microsoft.com/office/drawing/2014/main" id="{0F22247B-890B-432A-ADD7-E548AF034042}"/>
              </a:ext>
            </a:extLst>
          </p:cNvPr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34">
            <a:extLst>
              <a:ext uri="{FF2B5EF4-FFF2-40B4-BE49-F238E27FC236}">
                <a16:creationId xmlns:a16="http://schemas.microsoft.com/office/drawing/2014/main" id="{717EFADA-13F9-48F8-ACA7-5FE559C84422}"/>
              </a:ext>
            </a:extLst>
          </p:cNvPr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164">
            <a:extLst>
              <a:ext uri="{FF2B5EF4-FFF2-40B4-BE49-F238E27FC236}">
                <a16:creationId xmlns:a16="http://schemas.microsoft.com/office/drawing/2014/main" id="{AE887C87-8F5A-47FB-8E76-FF806091127C}"/>
              </a:ext>
            </a:extLst>
          </p:cNvPr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165">
            <a:extLst>
              <a:ext uri="{FF2B5EF4-FFF2-40B4-BE49-F238E27FC236}">
                <a16:creationId xmlns:a16="http://schemas.microsoft.com/office/drawing/2014/main" id="{53FDEF66-7DA4-439D-950F-536981FBD310}"/>
              </a:ext>
            </a:extLst>
          </p:cNvPr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166">
            <a:extLst>
              <a:ext uri="{FF2B5EF4-FFF2-40B4-BE49-F238E27FC236}">
                <a16:creationId xmlns:a16="http://schemas.microsoft.com/office/drawing/2014/main" id="{945DFBC2-F6D1-4750-99BE-68AE3D935A77}"/>
              </a:ext>
            </a:extLst>
          </p:cNvPr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167">
            <a:extLst>
              <a:ext uri="{FF2B5EF4-FFF2-40B4-BE49-F238E27FC236}">
                <a16:creationId xmlns:a16="http://schemas.microsoft.com/office/drawing/2014/main" id="{3DF1C1C7-9160-4DD6-83CF-7EFACA3EA09F}"/>
              </a:ext>
            </a:extLst>
          </p:cNvPr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spc="11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6007" y="828532"/>
            <a:ext cx="5519489" cy="1060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0786" y="1023481"/>
            <a:ext cx="1364641" cy="840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8534" y="999112"/>
            <a:ext cx="4288874" cy="877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23925"/>
            <a:ext cx="9479387" cy="219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98225" y="2046962"/>
            <a:ext cx="11209558" cy="2193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7645" y="3825871"/>
            <a:ext cx="9991128" cy="71887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45052" y="14304371"/>
            <a:ext cx="2570887" cy="938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78500" y="14292188"/>
            <a:ext cx="877269" cy="9869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339" y="15516758"/>
            <a:ext cx="529375" cy="0"/>
          </a:xfrm>
          <a:custGeom>
            <a:avLst/>
            <a:gdLst/>
            <a:ahLst/>
            <a:cxnLst/>
            <a:rect l="l" t="t" r="r" b="b"/>
            <a:pathLst>
              <a:path w="529375">
                <a:moveTo>
                  <a:pt x="0" y="0"/>
                </a:moveTo>
                <a:lnTo>
                  <a:pt x="529375" y="0"/>
                </a:lnTo>
              </a:path>
            </a:pathLst>
          </a:custGeom>
          <a:ln w="24339">
            <a:solidFill>
              <a:srgbClr val="7087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02141" y="15516758"/>
            <a:ext cx="3407474" cy="0"/>
          </a:xfrm>
          <a:custGeom>
            <a:avLst/>
            <a:gdLst/>
            <a:ahLst/>
            <a:cxnLst/>
            <a:rect l="l" t="t" r="r" b="b"/>
            <a:pathLst>
              <a:path w="3407474">
                <a:moveTo>
                  <a:pt x="0" y="0"/>
                </a:moveTo>
                <a:lnTo>
                  <a:pt x="3407474" y="0"/>
                </a:lnTo>
              </a:path>
            </a:pathLst>
          </a:custGeom>
          <a:ln w="24339">
            <a:solidFill>
              <a:srgbClr val="CF64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7913047" y="5579517"/>
            <a:ext cx="59055" cy="119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spc="15" dirty="0">
                <a:solidFill>
                  <a:srgbClr val="666767"/>
                </a:solidFill>
                <a:latin typeface="Arial"/>
                <a:cs typeface="Arial"/>
              </a:rPr>
              <a:t>•</a:t>
            </a:r>
            <a:endParaRPr sz="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160319" y="4023669"/>
            <a:ext cx="7091042" cy="67931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just">
              <a:lnSpc>
                <a:spcPct val="100000"/>
              </a:lnSpc>
            </a:pPr>
            <a:r>
              <a:rPr lang="es-MX" sz="4600" spc="60" dirty="0">
                <a:solidFill>
                  <a:srgbClr val="4B5455"/>
                </a:solidFill>
                <a:latin typeface="+mj-lt"/>
                <a:cs typeface="Arial"/>
              </a:rPr>
              <a:t>Consiste en informar y explicar a las y los ciudadanos las acciones realizadas por el gobierno de manera transparente y clara, dar a conocer sus estructuras, funcionamiento y, por consecuencia, ser sujeto de la opinión pública.</a:t>
            </a:r>
          </a:p>
        </p:txBody>
      </p:sp>
      <p:sp>
        <p:nvSpPr>
          <p:cNvPr id="40" name="object 40"/>
          <p:cNvSpPr/>
          <p:nvPr/>
        </p:nvSpPr>
        <p:spPr>
          <a:xfrm>
            <a:off x="11508823" y="14851374"/>
            <a:ext cx="609634" cy="301003"/>
          </a:xfrm>
          <a:custGeom>
            <a:avLst/>
            <a:gdLst/>
            <a:ahLst/>
            <a:cxnLst/>
            <a:rect l="l" t="t" r="r" b="b"/>
            <a:pathLst>
              <a:path w="609634" h="301003">
                <a:moveTo>
                  <a:pt x="0" y="0"/>
                </a:moveTo>
                <a:lnTo>
                  <a:pt x="609634" y="0"/>
                </a:lnTo>
                <a:lnTo>
                  <a:pt x="609634" y="301003"/>
                </a:lnTo>
                <a:lnTo>
                  <a:pt x="0" y="301003"/>
                </a:lnTo>
                <a:lnTo>
                  <a:pt x="0" y="0"/>
                </a:lnTo>
                <a:close/>
              </a:path>
            </a:pathLst>
          </a:custGeom>
          <a:solidFill>
            <a:srgbClr val="D11A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143478" y="14843879"/>
            <a:ext cx="200726" cy="314230"/>
          </a:xfrm>
          <a:custGeom>
            <a:avLst/>
            <a:gdLst/>
            <a:ahLst/>
            <a:cxnLst/>
            <a:rect l="l" t="t" r="r" b="b"/>
            <a:pathLst>
              <a:path w="200726" h="314230">
                <a:moveTo>
                  <a:pt x="0" y="0"/>
                </a:moveTo>
                <a:lnTo>
                  <a:pt x="200726" y="0"/>
                </a:lnTo>
                <a:lnTo>
                  <a:pt x="200726" y="314230"/>
                </a:lnTo>
                <a:lnTo>
                  <a:pt x="0" y="314230"/>
                </a:lnTo>
                <a:lnTo>
                  <a:pt x="0" y="0"/>
                </a:lnTo>
                <a:close/>
              </a:path>
            </a:pathLst>
          </a:custGeom>
          <a:solidFill>
            <a:srgbClr val="7238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71612" y="14859378"/>
            <a:ext cx="881645" cy="292998"/>
          </a:xfrm>
          <a:custGeom>
            <a:avLst/>
            <a:gdLst/>
            <a:ahLst/>
            <a:cxnLst/>
            <a:rect l="l" t="t" r="r" b="b"/>
            <a:pathLst>
              <a:path w="881645" h="292998">
                <a:moveTo>
                  <a:pt x="0" y="0"/>
                </a:moveTo>
                <a:lnTo>
                  <a:pt x="881645" y="0"/>
                </a:lnTo>
                <a:lnTo>
                  <a:pt x="881645" y="292998"/>
                </a:lnTo>
                <a:lnTo>
                  <a:pt x="0" y="292998"/>
                </a:lnTo>
                <a:lnTo>
                  <a:pt x="0" y="0"/>
                </a:lnTo>
                <a:close/>
              </a:path>
            </a:pathLst>
          </a:custGeom>
          <a:solidFill>
            <a:srgbClr val="7238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spc="11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779795"/>
            <a:ext cx="8784882" cy="1254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70172" y="1108771"/>
            <a:ext cx="3704028" cy="926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8225" y="2180990"/>
            <a:ext cx="11294848" cy="194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7167" y="3338498"/>
            <a:ext cx="450819" cy="365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5461" y="3314130"/>
            <a:ext cx="341160" cy="3898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8464" y="3338498"/>
            <a:ext cx="1791092" cy="4751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9215" y="3326314"/>
            <a:ext cx="523925" cy="3777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2799" y="3338498"/>
            <a:ext cx="1778908" cy="3655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89182" y="3448157"/>
            <a:ext cx="791979" cy="3655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90821" y="3314130"/>
            <a:ext cx="1559590" cy="3898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84438" y="3314130"/>
            <a:ext cx="523925" cy="3898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30207" y="3448157"/>
            <a:ext cx="1852014" cy="3655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79695" y="3314130"/>
            <a:ext cx="1218430" cy="3898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95600" y="3326314"/>
            <a:ext cx="536109" cy="3777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53552" y="3448157"/>
            <a:ext cx="1523037" cy="2558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98433" y="3448157"/>
            <a:ext cx="926007" cy="3655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473177" y="3326314"/>
            <a:ext cx="1315904" cy="37771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910925" y="3448157"/>
            <a:ext cx="268054" cy="2558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4983" y="3972082"/>
            <a:ext cx="3131365" cy="4873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560" y="3972082"/>
            <a:ext cx="536109" cy="37771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39250" y="3959898"/>
            <a:ext cx="1523037" cy="4386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96315" y="3959898"/>
            <a:ext cx="1912935" cy="4995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79830" y="4093925"/>
            <a:ext cx="243686" cy="3655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81913" y="4093925"/>
            <a:ext cx="694505" cy="2558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25155" y="3959898"/>
            <a:ext cx="60921" cy="37771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34814" y="3984267"/>
            <a:ext cx="1449932" cy="41426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830958" y="4093925"/>
            <a:ext cx="731058" cy="2558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44780" y="3959898"/>
            <a:ext cx="328976" cy="38989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68706" y="3972082"/>
            <a:ext cx="1669249" cy="4873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108535" y="3972082"/>
            <a:ext cx="536109" cy="37771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803041" y="3972082"/>
            <a:ext cx="1986041" cy="37771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935294" y="4093925"/>
            <a:ext cx="231501" cy="25587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54983" y="4739694"/>
            <a:ext cx="791979" cy="36552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80990" y="4605666"/>
            <a:ext cx="316791" cy="38989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43993" y="4630035"/>
            <a:ext cx="1498669" cy="47518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88874" y="4617850"/>
            <a:ext cx="1717986" cy="48737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55598" y="4605666"/>
            <a:ext cx="1376826" cy="38989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66452" y="4739694"/>
            <a:ext cx="243686" cy="36552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19797" y="4739694"/>
            <a:ext cx="255870" cy="36552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24404" y="4739694"/>
            <a:ext cx="487372" cy="2558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45804" y="4605666"/>
            <a:ext cx="328976" cy="38989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333176" y="4630035"/>
            <a:ext cx="1535222" cy="4751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990241" y="4617850"/>
            <a:ext cx="536109" cy="37771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660378" y="4605666"/>
            <a:ext cx="572662" cy="38989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354883" y="4739694"/>
            <a:ext cx="840716" cy="25587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244337" y="4739694"/>
            <a:ext cx="804163" cy="25587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82528" y="4605666"/>
            <a:ext cx="1717986" cy="49955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010174" y="4739694"/>
            <a:ext cx="450819" cy="25587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595021" y="4605666"/>
            <a:ext cx="1571775" cy="38989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54983" y="5385461"/>
            <a:ext cx="487372" cy="25587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64198" y="5275803"/>
            <a:ext cx="1827645" cy="36552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25871" y="5263619"/>
            <a:ext cx="523925" cy="37771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59454" y="5275803"/>
            <a:ext cx="2875495" cy="47518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56793" y="5251434"/>
            <a:ext cx="1644880" cy="43863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247885" y="5251434"/>
            <a:ext cx="1888566" cy="49955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270480" y="5385461"/>
            <a:ext cx="255870" cy="36552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648193" y="5251434"/>
            <a:ext cx="2034778" cy="38989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768261" y="5263619"/>
            <a:ext cx="1730171" cy="37771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620276" y="5263619"/>
            <a:ext cx="2193174" cy="48737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935294" y="5385461"/>
            <a:ext cx="231501" cy="25587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54983" y="5897202"/>
            <a:ext cx="1254983" cy="37771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07440" y="5897202"/>
            <a:ext cx="341160" cy="37771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82628" y="6019045"/>
            <a:ext cx="438634" cy="25587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70000" y="5897202"/>
            <a:ext cx="2351570" cy="48737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31229" y="5897202"/>
            <a:ext cx="536109" cy="37771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89182" y="5897202"/>
            <a:ext cx="560477" cy="37771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59319" y="5921571"/>
            <a:ext cx="2790205" cy="46300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246998" y="5897202"/>
            <a:ext cx="536109" cy="37771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904951" y="5897202"/>
            <a:ext cx="536109" cy="37771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550718" y="5897202"/>
            <a:ext cx="2034778" cy="37771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695156" y="5897202"/>
            <a:ext cx="536109" cy="37771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353108" y="5897202"/>
            <a:ext cx="560477" cy="37771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998876" y="5958124"/>
            <a:ext cx="767611" cy="31679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863961" y="5897202"/>
            <a:ext cx="1681433" cy="37771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655055" y="5897202"/>
            <a:ext cx="523925" cy="37771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54983" y="6542970"/>
            <a:ext cx="1986041" cy="487372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48157" y="6676997"/>
            <a:ext cx="255870" cy="35334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23345" y="6664814"/>
            <a:ext cx="731058" cy="25587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98089" y="6542970"/>
            <a:ext cx="341160" cy="377713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87987" y="6542970"/>
            <a:ext cx="353344" cy="377713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97202" y="6567339"/>
            <a:ext cx="1401194" cy="463003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47134" y="6664814"/>
            <a:ext cx="146211" cy="25587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724847" y="6542970"/>
            <a:ext cx="316791" cy="377713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297510" y="6542970"/>
            <a:ext cx="2424676" cy="377713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953688" y="6676997"/>
            <a:ext cx="255870" cy="35334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428876" y="6542970"/>
            <a:ext cx="1230614" cy="37771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708228" y="6664814"/>
            <a:ext cx="682320" cy="25587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634234" y="6542970"/>
            <a:ext cx="536109" cy="377713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414030" y="6542970"/>
            <a:ext cx="328976" cy="37771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974507" y="6542970"/>
            <a:ext cx="1852014" cy="377713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082392" y="6664814"/>
            <a:ext cx="499556" cy="25587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850003" y="6542970"/>
            <a:ext cx="316791" cy="377713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42798" y="7188738"/>
            <a:ext cx="511740" cy="377713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03276" y="7213107"/>
            <a:ext cx="2449044" cy="353344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86348" y="7188738"/>
            <a:ext cx="1608327" cy="487372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spc="11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1" name="object 136">
            <a:extLst>
              <a:ext uri="{FF2B5EF4-FFF2-40B4-BE49-F238E27FC236}">
                <a16:creationId xmlns:a16="http://schemas.microsoft.com/office/drawing/2014/main" id="{FED3785D-430F-4EEE-AC41-D74198393245}"/>
              </a:ext>
            </a:extLst>
          </p:cNvPr>
          <p:cNvSpPr txBox="1"/>
          <p:nvPr/>
        </p:nvSpPr>
        <p:spPr>
          <a:xfrm>
            <a:off x="463003" y="8422235"/>
            <a:ext cx="18364425" cy="44710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s-MX" sz="5600" b="1" i="1" spc="60" dirty="0">
                <a:solidFill>
                  <a:srgbClr val="4B5455"/>
                </a:solidFill>
                <a:latin typeface="+mj-lt"/>
                <a:cs typeface="Arial"/>
              </a:rPr>
              <a:t>Por tal motivo la presente administración durante el ejercicio implementará y difundirá los mecanismos idóneos para llevar a cabo esta función totalmente coordinados entre la sociedad y el gobierno como la figura del proveedor de los insumos para estas actividades.</a:t>
            </a: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523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5119" y="1596143"/>
            <a:ext cx="5982492" cy="207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4062" y="2802389"/>
            <a:ext cx="2375939" cy="572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8738" y="2814573"/>
            <a:ext cx="2315017" cy="548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52493" y="2802389"/>
            <a:ext cx="1230614" cy="560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17135" y="2790205"/>
            <a:ext cx="986928" cy="5726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77169" y="2802389"/>
            <a:ext cx="146211" cy="5482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84302" y="2802389"/>
            <a:ext cx="475187" cy="5482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32596" y="2802389"/>
            <a:ext cx="1510853" cy="5604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04371" y="2802389"/>
            <a:ext cx="1023481" cy="5482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54131" y="8663039"/>
            <a:ext cx="255870" cy="2071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54267" y="9296623"/>
            <a:ext cx="280238" cy="4020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06725" y="9052937"/>
            <a:ext cx="194948" cy="328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100787" y="9260070"/>
            <a:ext cx="292423" cy="4020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58875" y="10515053"/>
            <a:ext cx="292423" cy="4020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369728" y="10429763"/>
            <a:ext cx="1510853" cy="123061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94405" y="8857988"/>
            <a:ext cx="2339386" cy="20469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46383" y="10173892"/>
            <a:ext cx="304607" cy="4020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43721" y="9649968"/>
            <a:ext cx="292423" cy="3411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74780" y="9942391"/>
            <a:ext cx="292423" cy="40208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600343" y="10076418"/>
            <a:ext cx="243686" cy="2558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41640" y="10064234"/>
            <a:ext cx="341160" cy="37771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67782" y="10953688"/>
            <a:ext cx="194948" cy="10965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04779" y="11282664"/>
            <a:ext cx="450819" cy="7066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58875" y="11197374"/>
            <a:ext cx="1376826" cy="11575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05395" y="11782221"/>
            <a:ext cx="292423" cy="2802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391435" y="11660378"/>
            <a:ext cx="304607" cy="40208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512392" y="11343585"/>
            <a:ext cx="463003" cy="3289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77885" y="12330514"/>
            <a:ext cx="560477" cy="63358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74472" y="12513278"/>
            <a:ext cx="292423" cy="4020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78636" y="12476726"/>
            <a:ext cx="280238" cy="41426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418466" y="13085940"/>
            <a:ext cx="146211" cy="19494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160821" y="12805702"/>
            <a:ext cx="292423" cy="42645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45052" y="14304371"/>
            <a:ext cx="2570887" cy="938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478500" y="14292188"/>
            <a:ext cx="877269" cy="98692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759773" y="8660589"/>
            <a:ext cx="316408" cy="0"/>
          </a:xfrm>
          <a:custGeom>
            <a:avLst/>
            <a:gdLst/>
            <a:ahLst/>
            <a:cxnLst/>
            <a:rect l="l" t="t" r="r" b="b"/>
            <a:pathLst>
              <a:path w="316408">
                <a:moveTo>
                  <a:pt x="0" y="0"/>
                </a:moveTo>
                <a:lnTo>
                  <a:pt x="316408" y="0"/>
                </a:lnTo>
              </a:path>
            </a:pathLst>
          </a:custGeom>
          <a:ln w="18254">
            <a:solidFill>
              <a:srgbClr val="BCAF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857132" y="8651476"/>
            <a:ext cx="0" cy="157963"/>
          </a:xfrm>
          <a:custGeom>
            <a:avLst/>
            <a:gdLst/>
            <a:ahLst/>
            <a:cxnLst/>
            <a:rect l="l" t="t" r="r" b="b"/>
            <a:pathLst>
              <a:path h="157963">
                <a:moveTo>
                  <a:pt x="0" y="157963"/>
                </a:moveTo>
                <a:lnTo>
                  <a:pt x="0" y="0"/>
                </a:lnTo>
              </a:path>
            </a:pathLst>
          </a:custGeom>
          <a:ln w="24339">
            <a:solidFill>
              <a:srgbClr val="AFA8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064014" y="8645396"/>
            <a:ext cx="0" cy="291625"/>
          </a:xfrm>
          <a:custGeom>
            <a:avLst/>
            <a:gdLst/>
            <a:ahLst/>
            <a:cxnLst/>
            <a:rect l="l" t="t" r="r" b="b"/>
            <a:pathLst>
              <a:path h="291625">
                <a:moveTo>
                  <a:pt x="0" y="291625"/>
                </a:moveTo>
                <a:lnTo>
                  <a:pt x="0" y="0"/>
                </a:lnTo>
              </a:path>
            </a:pathLst>
          </a:custGeom>
          <a:ln w="24339">
            <a:solidFill>
              <a:srgbClr val="CCBC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60288" y="10565246"/>
            <a:ext cx="0" cy="291625"/>
          </a:xfrm>
          <a:custGeom>
            <a:avLst/>
            <a:gdLst/>
            <a:ahLst/>
            <a:cxnLst/>
            <a:rect l="l" t="t" r="r" b="b"/>
            <a:pathLst>
              <a:path h="291625">
                <a:moveTo>
                  <a:pt x="0" y="291625"/>
                </a:moveTo>
                <a:lnTo>
                  <a:pt x="0" y="0"/>
                </a:lnTo>
              </a:path>
            </a:pathLst>
          </a:custGeom>
          <a:ln w="30423">
            <a:solidFill>
              <a:srgbClr val="C8D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60288" y="10917628"/>
            <a:ext cx="0" cy="212640"/>
          </a:xfrm>
          <a:custGeom>
            <a:avLst/>
            <a:gdLst/>
            <a:ahLst/>
            <a:cxnLst/>
            <a:rect l="l" t="t" r="r" b="b"/>
            <a:pathLst>
              <a:path h="212640">
                <a:moveTo>
                  <a:pt x="0" y="212640"/>
                </a:moveTo>
                <a:lnTo>
                  <a:pt x="0" y="0"/>
                </a:lnTo>
              </a:path>
            </a:pathLst>
          </a:custGeom>
          <a:ln w="30423">
            <a:solidFill>
              <a:srgbClr val="CCD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16248" y="11713513"/>
            <a:ext cx="0" cy="522493"/>
          </a:xfrm>
          <a:custGeom>
            <a:avLst/>
            <a:gdLst/>
            <a:ahLst/>
            <a:cxnLst/>
            <a:rect l="l" t="t" r="r" b="b"/>
            <a:pathLst>
              <a:path h="522493">
                <a:moveTo>
                  <a:pt x="0" y="522493"/>
                </a:moveTo>
                <a:lnTo>
                  <a:pt x="0" y="0"/>
                </a:lnTo>
              </a:path>
            </a:pathLst>
          </a:custGeom>
          <a:ln w="42593">
            <a:solidFill>
              <a:srgbClr val="ACC3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14311" y="15516758"/>
            <a:ext cx="310323" cy="0"/>
          </a:xfrm>
          <a:custGeom>
            <a:avLst/>
            <a:gdLst/>
            <a:ahLst/>
            <a:cxnLst/>
            <a:rect l="l" t="t" r="r" b="b"/>
            <a:pathLst>
              <a:path w="310323">
                <a:moveTo>
                  <a:pt x="0" y="0"/>
                </a:moveTo>
                <a:lnTo>
                  <a:pt x="310323" y="0"/>
                </a:lnTo>
              </a:path>
            </a:pathLst>
          </a:custGeom>
          <a:ln w="24339">
            <a:solidFill>
              <a:srgbClr val="BF67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10619" y="15516758"/>
            <a:ext cx="346831" cy="0"/>
          </a:xfrm>
          <a:custGeom>
            <a:avLst/>
            <a:gdLst/>
            <a:ahLst/>
            <a:cxnLst/>
            <a:rect l="l" t="t" r="r" b="b"/>
            <a:pathLst>
              <a:path w="346831">
                <a:moveTo>
                  <a:pt x="0" y="0"/>
                </a:moveTo>
                <a:lnTo>
                  <a:pt x="346831" y="0"/>
                </a:lnTo>
              </a:path>
            </a:pathLst>
          </a:custGeom>
          <a:ln w="24339">
            <a:solidFill>
              <a:srgbClr val="DB67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55605" y="15516758"/>
            <a:ext cx="334662" cy="0"/>
          </a:xfrm>
          <a:custGeom>
            <a:avLst/>
            <a:gdLst/>
            <a:ahLst/>
            <a:cxnLst/>
            <a:rect l="l" t="t" r="r" b="b"/>
            <a:pathLst>
              <a:path w="334662">
                <a:moveTo>
                  <a:pt x="0" y="0"/>
                </a:moveTo>
                <a:lnTo>
                  <a:pt x="334662" y="0"/>
                </a:lnTo>
              </a:path>
            </a:pathLst>
          </a:custGeom>
          <a:ln w="24339">
            <a:solidFill>
              <a:srgbClr val="D864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00592" y="15513724"/>
            <a:ext cx="322492" cy="0"/>
          </a:xfrm>
          <a:custGeom>
            <a:avLst/>
            <a:gdLst/>
            <a:ahLst/>
            <a:cxnLst/>
            <a:rect l="l" t="t" r="r" b="b"/>
            <a:pathLst>
              <a:path w="322492">
                <a:moveTo>
                  <a:pt x="0" y="0"/>
                </a:moveTo>
                <a:lnTo>
                  <a:pt x="322492" y="0"/>
                </a:lnTo>
              </a:path>
            </a:pathLst>
          </a:custGeom>
          <a:ln w="18254">
            <a:solidFill>
              <a:srgbClr val="D864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45578" y="15513724"/>
            <a:ext cx="249475" cy="0"/>
          </a:xfrm>
          <a:custGeom>
            <a:avLst/>
            <a:gdLst/>
            <a:ahLst/>
            <a:cxnLst/>
            <a:rect l="l" t="t" r="r" b="b"/>
            <a:pathLst>
              <a:path w="249475">
                <a:moveTo>
                  <a:pt x="0" y="0"/>
                </a:moveTo>
                <a:lnTo>
                  <a:pt x="249475" y="0"/>
                </a:lnTo>
              </a:path>
            </a:pathLst>
          </a:custGeom>
          <a:ln w="18254">
            <a:solidFill>
              <a:srgbClr val="D860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3824080" y="4259836"/>
            <a:ext cx="17780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3150" dirty="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2576700" y="6282973"/>
            <a:ext cx="17780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3150" dirty="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8366564" y="9159238"/>
            <a:ext cx="0" cy="83109"/>
          </a:xfrm>
          <a:custGeom>
            <a:avLst/>
            <a:gdLst/>
            <a:ahLst/>
            <a:cxnLst/>
            <a:rect l="l" t="t" r="r" b="b"/>
            <a:pathLst>
              <a:path h="83109">
                <a:moveTo>
                  <a:pt x="0" y="0"/>
                </a:moveTo>
                <a:lnTo>
                  <a:pt x="0" y="83109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37453" y="9175413"/>
            <a:ext cx="155120" cy="234988"/>
          </a:xfrm>
          <a:custGeom>
            <a:avLst/>
            <a:gdLst/>
            <a:ahLst/>
            <a:cxnLst/>
            <a:rect l="l" t="t" r="r" b="b"/>
            <a:pathLst>
              <a:path w="155120" h="234988">
                <a:moveTo>
                  <a:pt x="0" y="0"/>
                </a:moveTo>
                <a:lnTo>
                  <a:pt x="155120" y="0"/>
                </a:lnTo>
                <a:lnTo>
                  <a:pt x="155120" y="234988"/>
                </a:lnTo>
                <a:lnTo>
                  <a:pt x="0" y="234988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8090723" y="9178428"/>
            <a:ext cx="30670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3670">
              <a:lnSpc>
                <a:spcPct val="100000"/>
              </a:lnSpc>
            </a:pPr>
            <a:r>
              <a:rPr sz="1400" i="1" spc="50" dirty="0">
                <a:solidFill>
                  <a:srgbClr val="B8B8BA"/>
                </a:solidFill>
                <a:latin typeface="Times New Roman"/>
                <a:cs typeface="Times New Roman"/>
              </a:rPr>
              <a:t>$i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090723" y="9286199"/>
            <a:ext cx="188475" cy="295243"/>
          </a:xfrm>
          <a:custGeom>
            <a:avLst/>
            <a:gdLst/>
            <a:ahLst/>
            <a:cxnLst/>
            <a:rect l="l" t="t" r="r" b="b"/>
            <a:pathLst>
              <a:path w="188475" h="295243">
                <a:moveTo>
                  <a:pt x="0" y="0"/>
                </a:moveTo>
                <a:lnTo>
                  <a:pt x="188475" y="0"/>
                </a:lnTo>
                <a:lnTo>
                  <a:pt x="188475" y="295243"/>
                </a:lnTo>
                <a:lnTo>
                  <a:pt x="0" y="295243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94254" y="9589826"/>
            <a:ext cx="98960" cy="170163"/>
          </a:xfrm>
          <a:custGeom>
            <a:avLst/>
            <a:gdLst/>
            <a:ahLst/>
            <a:cxnLst/>
            <a:rect l="l" t="t" r="r" b="b"/>
            <a:pathLst>
              <a:path w="98960" h="170163">
                <a:moveTo>
                  <a:pt x="0" y="0"/>
                </a:moveTo>
                <a:lnTo>
                  <a:pt x="98960" y="0"/>
                </a:lnTo>
                <a:lnTo>
                  <a:pt x="98960" y="170163"/>
                </a:lnTo>
                <a:lnTo>
                  <a:pt x="0" y="170163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201707" y="9686873"/>
            <a:ext cx="166209" cy="178266"/>
          </a:xfrm>
          <a:custGeom>
            <a:avLst/>
            <a:gdLst/>
            <a:ahLst/>
            <a:cxnLst/>
            <a:rect l="l" t="t" r="r" b="b"/>
            <a:pathLst>
              <a:path w="166209" h="178266">
                <a:moveTo>
                  <a:pt x="0" y="0"/>
                </a:moveTo>
                <a:lnTo>
                  <a:pt x="166209" y="0"/>
                </a:lnTo>
                <a:lnTo>
                  <a:pt x="166209" y="178266"/>
                </a:lnTo>
                <a:lnTo>
                  <a:pt x="0" y="178266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298753" y="8468553"/>
            <a:ext cx="222095" cy="511142"/>
          </a:xfrm>
          <a:custGeom>
            <a:avLst/>
            <a:gdLst/>
            <a:ahLst/>
            <a:cxnLst/>
            <a:rect l="l" t="t" r="r" b="b"/>
            <a:pathLst>
              <a:path w="222095" h="511142">
                <a:moveTo>
                  <a:pt x="0" y="0"/>
                </a:moveTo>
                <a:lnTo>
                  <a:pt x="222095" y="0"/>
                </a:lnTo>
                <a:lnTo>
                  <a:pt x="222095" y="511142"/>
                </a:lnTo>
                <a:lnTo>
                  <a:pt x="0" y="511142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912695" y="10647332"/>
            <a:ext cx="139878" cy="585944"/>
          </a:xfrm>
          <a:custGeom>
            <a:avLst/>
            <a:gdLst/>
            <a:ahLst/>
            <a:cxnLst/>
            <a:rect l="l" t="t" r="r" b="b"/>
            <a:pathLst>
              <a:path w="139878" h="585944">
                <a:moveTo>
                  <a:pt x="0" y="0"/>
                </a:moveTo>
                <a:lnTo>
                  <a:pt x="139878" y="0"/>
                </a:lnTo>
                <a:lnTo>
                  <a:pt x="139878" y="585944"/>
                </a:lnTo>
                <a:lnTo>
                  <a:pt x="0" y="585944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833788" y="10826130"/>
            <a:ext cx="139653" cy="205030"/>
          </a:xfrm>
          <a:custGeom>
            <a:avLst/>
            <a:gdLst/>
            <a:ahLst/>
            <a:cxnLst/>
            <a:rect l="l" t="t" r="r" b="b"/>
            <a:pathLst>
              <a:path w="139653" h="205030">
                <a:moveTo>
                  <a:pt x="0" y="0"/>
                </a:moveTo>
                <a:lnTo>
                  <a:pt x="139653" y="0"/>
                </a:lnTo>
                <a:lnTo>
                  <a:pt x="139653" y="205030"/>
                </a:lnTo>
                <a:lnTo>
                  <a:pt x="0" y="205030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5469683" y="9275636"/>
            <a:ext cx="2592705" cy="1539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4680">
              <a:lnSpc>
                <a:spcPts val="1680"/>
              </a:lnSpc>
            </a:pPr>
            <a:r>
              <a:rPr sz="1400" spc="65" dirty="0">
                <a:solidFill>
                  <a:srgbClr val="C85954"/>
                </a:solidFill>
                <a:latin typeface="Arial"/>
                <a:cs typeface="Arial"/>
              </a:rPr>
              <a:t>Hospital</a:t>
            </a:r>
            <a:r>
              <a:rPr sz="1400" spc="-30" dirty="0">
                <a:solidFill>
                  <a:srgbClr val="C8595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C85954"/>
                </a:solidFill>
                <a:latin typeface="Arial"/>
                <a:cs typeface="Arial"/>
              </a:rPr>
              <a:t>General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95"/>
              </a:lnSpc>
            </a:pPr>
            <a:r>
              <a:rPr sz="1450" spc="10" dirty="0">
                <a:solidFill>
                  <a:srgbClr val="C85954"/>
                </a:solidFill>
                <a:latin typeface="Arial"/>
                <a:cs typeface="Arial"/>
              </a:rPr>
              <a:t>Regional</a:t>
            </a:r>
            <a:r>
              <a:rPr sz="1450" spc="5" dirty="0">
                <a:solidFill>
                  <a:srgbClr val="C85954"/>
                </a:solidFill>
                <a:latin typeface="Arial"/>
                <a:cs typeface="Arial"/>
              </a:rPr>
              <a:t> </a:t>
            </a:r>
            <a:r>
              <a:rPr sz="1450" spc="45" dirty="0">
                <a:solidFill>
                  <a:srgbClr val="C85954"/>
                </a:solidFill>
                <a:latin typeface="Arial"/>
                <a:cs typeface="Arial"/>
              </a:rPr>
              <a:t>No</a:t>
            </a:r>
            <a:r>
              <a:rPr sz="1450" spc="-15" dirty="0">
                <a:solidFill>
                  <a:srgbClr val="C85954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C85954"/>
                </a:solidFill>
                <a:latin typeface="Arial"/>
                <a:cs typeface="Arial"/>
              </a:rPr>
              <a:t>1</a:t>
            </a:r>
            <a:r>
              <a:rPr sz="1450" spc="355" dirty="0">
                <a:solidFill>
                  <a:srgbClr val="CF7E7C"/>
                </a:solidFill>
                <a:latin typeface="Arial"/>
                <a:cs typeface="Arial"/>
              </a:rPr>
              <a:t>,</a:t>
            </a:r>
            <a:r>
              <a:rPr sz="1450" spc="20" dirty="0">
                <a:solidFill>
                  <a:srgbClr val="C85954"/>
                </a:solidFill>
                <a:latin typeface="Arial"/>
                <a:cs typeface="Arial"/>
              </a:rPr>
              <a:t>Unida</a:t>
            </a:r>
            <a:r>
              <a:rPr sz="1450" spc="50" dirty="0">
                <a:solidFill>
                  <a:srgbClr val="C85954"/>
                </a:solidFill>
                <a:latin typeface="Arial"/>
                <a:cs typeface="Arial"/>
              </a:rPr>
              <a:t>d</a:t>
            </a:r>
            <a:r>
              <a:rPr sz="1450" spc="-70" dirty="0">
                <a:solidFill>
                  <a:srgbClr val="CF7E7C"/>
                </a:solidFill>
                <a:latin typeface="Arial"/>
                <a:cs typeface="Arial"/>
              </a:rPr>
              <a:t>.</a:t>
            </a:r>
            <a:r>
              <a:rPr sz="1450" spc="-70" dirty="0">
                <a:solidFill>
                  <a:srgbClr val="B57977"/>
                </a:solidFill>
                <a:latin typeface="Arial"/>
                <a:cs typeface="Arial"/>
              </a:rPr>
              <a:t>.</a:t>
            </a:r>
            <a:r>
              <a:rPr sz="1450" spc="250" dirty="0">
                <a:solidFill>
                  <a:srgbClr val="CF7E7C"/>
                </a:solidFill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8"/>
              </a:spcBef>
            </a:pPr>
            <a:endParaRPr sz="1300"/>
          </a:p>
          <a:p>
            <a:pPr marL="1600835" marR="12700" indent="-322580">
              <a:lnSpc>
                <a:spcPts val="1530"/>
              </a:lnSpc>
            </a:pPr>
            <a:r>
              <a:rPr sz="1400" spc="210" dirty="0">
                <a:solidFill>
                  <a:srgbClr val="808991"/>
                </a:solidFill>
                <a:latin typeface="Arial"/>
                <a:cs typeface="Arial"/>
              </a:rPr>
              <a:t>SAN </a:t>
            </a:r>
            <a:r>
              <a:rPr sz="1400" spc="15" dirty="0">
                <a:solidFill>
                  <a:srgbClr val="808991"/>
                </a:solidFill>
                <a:latin typeface="Arial"/>
                <a:cs typeface="Arial"/>
              </a:rPr>
              <a:t> </a:t>
            </a:r>
            <a:r>
              <a:rPr sz="1400" spc="180" dirty="0">
                <a:solidFill>
                  <a:srgbClr val="808991"/>
                </a:solidFill>
                <a:latin typeface="Arial"/>
                <a:cs typeface="Arial"/>
              </a:rPr>
              <a:t>FELIPE</a:t>
            </a:r>
            <a:r>
              <a:rPr sz="1400" spc="170" dirty="0">
                <a:solidFill>
                  <a:srgbClr val="808991"/>
                </a:solidFill>
                <a:latin typeface="Arial"/>
                <a:cs typeface="Arial"/>
              </a:rPr>
              <a:t> VIEJO</a:t>
            </a:r>
            <a:endParaRPr sz="1400">
              <a:latin typeface="Arial"/>
              <a:cs typeface="Arial"/>
            </a:endParaRPr>
          </a:p>
          <a:p>
            <a:pPr marL="304165">
              <a:lnSpc>
                <a:spcPct val="100000"/>
              </a:lnSpc>
              <a:spcBef>
                <a:spcPts val="60"/>
              </a:spcBef>
            </a:pPr>
            <a:r>
              <a:rPr sz="1450" dirty="0">
                <a:solidFill>
                  <a:srgbClr val="CD6E69"/>
                </a:solidFill>
                <a:latin typeface="Arial"/>
                <a:cs typeface="Arial"/>
              </a:rPr>
              <a:t>IMSS</a:t>
            </a:r>
            <a:r>
              <a:rPr sz="1450" spc="-130" dirty="0">
                <a:solidFill>
                  <a:srgbClr val="CD6E69"/>
                </a:solidFill>
                <a:latin typeface="Arial"/>
                <a:cs typeface="Arial"/>
              </a:rPr>
              <a:t> </a:t>
            </a:r>
            <a:r>
              <a:rPr sz="1450" spc="0" dirty="0">
                <a:solidFill>
                  <a:srgbClr val="CF7E7C"/>
                </a:solidFill>
                <a:latin typeface="Arial"/>
                <a:cs typeface="Arial"/>
              </a:rPr>
              <a:t>Clínica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38"/>
              </a:spcBef>
            </a:pPr>
            <a:endParaRPr sz="900"/>
          </a:p>
          <a:p>
            <a:pPr marL="572135">
              <a:lnSpc>
                <a:spcPct val="100000"/>
              </a:lnSpc>
            </a:pPr>
            <a:r>
              <a:rPr sz="1450" spc="40" dirty="0">
                <a:solidFill>
                  <a:srgbClr val="75A0D8"/>
                </a:solidFill>
                <a:latin typeface="Arial"/>
                <a:cs typeface="Arial"/>
              </a:rPr>
              <a:t>eoppel</a:t>
            </a:r>
            <a:r>
              <a:rPr sz="1450" spc="-15" dirty="0">
                <a:solidFill>
                  <a:srgbClr val="75A0D8"/>
                </a:solidFill>
                <a:latin typeface="Arial"/>
                <a:cs typeface="Arial"/>
              </a:rPr>
              <a:t> </a:t>
            </a:r>
            <a:r>
              <a:rPr sz="1450" spc="-60" dirty="0">
                <a:solidFill>
                  <a:srgbClr val="75A0D8"/>
                </a:solidFill>
                <a:latin typeface="Arial"/>
                <a:cs typeface="Arial"/>
              </a:rPr>
              <a:t>N1ños</a:t>
            </a:r>
            <a:r>
              <a:rPr sz="1450" spc="-5" dirty="0">
                <a:solidFill>
                  <a:srgbClr val="75A0D8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75A0D8"/>
                </a:solidFill>
                <a:latin typeface="Arial"/>
                <a:cs typeface="Arial"/>
              </a:rPr>
              <a:t>Héroes</a:t>
            </a:r>
            <a:endParaRPr sz="14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086138" y="9298292"/>
            <a:ext cx="1988820" cy="271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50215" algn="l"/>
              </a:tabLst>
            </a:pPr>
            <a:r>
              <a:rPr sz="1700" spc="-55" dirty="0">
                <a:solidFill>
                  <a:srgbClr val="B8B8BA"/>
                </a:solidFill>
                <a:latin typeface="Times New Roman"/>
                <a:cs typeface="Times New Roman"/>
              </a:rPr>
              <a:t>e/'	</a:t>
            </a:r>
            <a:r>
              <a:rPr sz="1450" spc="30" dirty="0">
                <a:solidFill>
                  <a:srgbClr val="69A8AA"/>
                </a:solidFill>
                <a:latin typeface="Arial"/>
                <a:cs typeface="Arial"/>
              </a:rPr>
              <a:t>Museo</a:t>
            </a:r>
            <a:r>
              <a:rPr sz="1450" spc="-25" dirty="0">
                <a:solidFill>
                  <a:srgbClr val="69A8AA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69A8AA"/>
                </a:solidFill>
                <a:latin typeface="Arial"/>
                <a:cs typeface="Arial"/>
              </a:rPr>
              <a:t>del</a:t>
            </a:r>
            <a:r>
              <a:rPr sz="1450" spc="-40" dirty="0">
                <a:solidFill>
                  <a:srgbClr val="69A8AA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69A8AA"/>
                </a:solidFill>
                <a:latin typeface="Arial"/>
                <a:cs typeface="Arial"/>
              </a:rPr>
              <a:t>Mamut</a:t>
            </a:r>
            <a:endParaRPr sz="14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090125" y="9593758"/>
            <a:ext cx="12255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i="1" spc="-65" dirty="0">
                <a:solidFill>
                  <a:srgbClr val="B8B8BA"/>
                </a:solidFill>
                <a:latin typeface="Times New Roman"/>
                <a:cs typeface="Times New Roman"/>
              </a:rPr>
              <a:t>C'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193564" y="9690690"/>
            <a:ext cx="167005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-90" dirty="0">
                <a:solidFill>
                  <a:srgbClr val="B8B8BA"/>
                </a:solidFill>
                <a:latin typeface="Times New Roman"/>
                <a:cs typeface="Times New Roman"/>
              </a:rPr>
              <a:t>..?¡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1317154" y="8483393"/>
            <a:ext cx="24574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50" spc="910" dirty="0">
                <a:solidFill>
                  <a:srgbClr val="B8B8BA"/>
                </a:solidFill>
                <a:latin typeface="Arial"/>
                <a:cs typeface="Arial"/>
              </a:rPr>
              <a:t>,</a:t>
            </a:r>
            <a:endParaRPr sz="29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520045" y="9003358"/>
            <a:ext cx="140017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0515" marR="12700" indent="-298450">
              <a:lnSpc>
                <a:spcPts val="1440"/>
              </a:lnSpc>
            </a:pPr>
            <a:r>
              <a:rPr sz="1450" spc="35" dirty="0">
                <a:solidFill>
                  <a:srgbClr val="CF7E7C"/>
                </a:solidFill>
                <a:latin typeface="Arial"/>
                <a:cs typeface="Arial"/>
              </a:rPr>
              <a:t>Hospital</a:t>
            </a:r>
            <a:r>
              <a:rPr sz="1450" spc="-50" dirty="0">
                <a:solidFill>
                  <a:srgbClr val="CF7E7C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CF7E7C"/>
                </a:solidFill>
                <a:latin typeface="Arial"/>
                <a:cs typeface="Arial"/>
              </a:rPr>
              <a:t>Ce</a:t>
            </a:r>
            <a:r>
              <a:rPr sz="1450" spc="-55" dirty="0">
                <a:solidFill>
                  <a:srgbClr val="CF7E7C"/>
                </a:solidFill>
                <a:latin typeface="Arial"/>
                <a:cs typeface="Arial"/>
              </a:rPr>
              <a:t>n</a:t>
            </a:r>
            <a:r>
              <a:rPr sz="1450" spc="120" dirty="0">
                <a:solidFill>
                  <a:srgbClr val="C85954"/>
                </a:solidFill>
                <a:latin typeface="Arial"/>
                <a:cs typeface="Arial"/>
              </a:rPr>
              <a:t>t</a:t>
            </a:r>
            <a:r>
              <a:rPr sz="1450" spc="45" dirty="0">
                <a:solidFill>
                  <a:srgbClr val="CF7E7C"/>
                </a:solidFill>
                <a:latin typeface="Arial"/>
                <a:cs typeface="Arial"/>
              </a:rPr>
              <a:t>ral</a:t>
            </a:r>
            <a:r>
              <a:rPr sz="1450" spc="35" dirty="0">
                <a:solidFill>
                  <a:srgbClr val="CF7E7C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CF7E7C"/>
                </a:solidFill>
                <a:latin typeface="Arial"/>
                <a:cs typeface="Arial"/>
              </a:rPr>
              <a:t>Universitario</a:t>
            </a:r>
            <a:endParaRPr sz="145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2887022" y="8670010"/>
            <a:ext cx="173990" cy="173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55" dirty="0">
                <a:solidFill>
                  <a:srgbClr val="808991"/>
                </a:solidFill>
                <a:latin typeface="Times New Roman"/>
                <a:cs typeface="Times New Roman"/>
              </a:rPr>
              <a:t>16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183491" y="10741270"/>
            <a:ext cx="1386205" cy="4832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804"/>
              </a:lnSpc>
            </a:pPr>
            <a:r>
              <a:rPr sz="1850" spc="295" dirty="0">
                <a:solidFill>
                  <a:srgbClr val="808991"/>
                </a:solidFill>
                <a:latin typeface="Arial"/>
                <a:cs typeface="Arial"/>
              </a:rPr>
              <a:t>ZON</a:t>
            </a:r>
            <a:r>
              <a:rPr sz="1850" spc="-260" dirty="0">
                <a:solidFill>
                  <a:srgbClr val="808991"/>
                </a:solidFill>
                <a:latin typeface="Arial"/>
                <a:cs typeface="Arial"/>
              </a:rPr>
              <a:t>A</a:t>
            </a:r>
            <a:r>
              <a:rPr sz="5025" spc="-179" baseline="9121" dirty="0">
                <a:solidFill>
                  <a:srgbClr val="A5BADA"/>
                </a:solidFill>
                <a:latin typeface="Arial"/>
                <a:cs typeface="Arial"/>
              </a:rPr>
              <a:t>"</a:t>
            </a:r>
            <a:r>
              <a:rPr sz="5025" spc="75" baseline="9121" dirty="0">
                <a:solidFill>
                  <a:srgbClr val="A5BADA"/>
                </a:solidFill>
                <a:latin typeface="Arial"/>
                <a:cs typeface="Arial"/>
              </a:rPr>
              <a:t> </a:t>
            </a:r>
            <a:r>
              <a:rPr sz="1850" spc="140" dirty="0">
                <a:solidFill>
                  <a:srgbClr val="808991"/>
                </a:solidFill>
                <a:latin typeface="Arial"/>
                <a:cs typeface="Arial"/>
              </a:rPr>
              <a:t>CE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735114" y="10514758"/>
            <a:ext cx="131318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15" dirty="0">
                <a:solidFill>
                  <a:srgbClr val="69A8AA"/>
                </a:solidFill>
                <a:latin typeface="Arial"/>
                <a:cs typeface="Arial"/>
              </a:rPr>
              <a:t>Rlaza</a:t>
            </a:r>
            <a:r>
              <a:rPr sz="1450" spc="-30" dirty="0">
                <a:solidFill>
                  <a:srgbClr val="69A8AA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69A8AA"/>
                </a:solidFill>
                <a:latin typeface="Arial"/>
                <a:cs typeface="Arial"/>
              </a:rPr>
              <a:t>d</a:t>
            </a:r>
            <a:r>
              <a:rPr sz="1450" spc="60" dirty="0">
                <a:solidFill>
                  <a:srgbClr val="69A8AA"/>
                </a:solidFill>
                <a:latin typeface="Arial"/>
                <a:cs typeface="Arial"/>
              </a:rPr>
              <a:t>e</a:t>
            </a:r>
            <a:r>
              <a:rPr sz="1450" spc="340" dirty="0">
                <a:solidFill>
                  <a:srgbClr val="85AEB1"/>
                </a:solidFill>
                <a:latin typeface="Arial"/>
                <a:cs typeface="Arial"/>
              </a:rPr>
              <a:t>l</a:t>
            </a:r>
            <a:r>
              <a:rPr sz="1450" spc="5" dirty="0">
                <a:solidFill>
                  <a:srgbClr val="69A8AA"/>
                </a:solidFill>
                <a:latin typeface="Arial"/>
                <a:cs typeface="Arial"/>
              </a:rPr>
              <a:t>Ángel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0824287" y="10832056"/>
            <a:ext cx="16319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>
                <a:solidFill>
                  <a:srgbClr val="B8B8BA"/>
                </a:solidFill>
                <a:latin typeface="Times New Roman"/>
                <a:cs typeface="Times New Roman"/>
              </a:rPr>
              <a:t>J)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1213709" y="10536864"/>
            <a:ext cx="1218565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260" dirty="0">
                <a:solidFill>
                  <a:srgbClr val="808991"/>
                </a:solidFill>
                <a:latin typeface="Arial"/>
                <a:cs typeface="Arial"/>
              </a:rPr>
              <a:t>OBRERA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408627" y="10010220"/>
            <a:ext cx="75184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10" dirty="0">
                <a:solidFill>
                  <a:srgbClr val="D3A169"/>
                </a:solidFill>
                <a:latin typeface="Arial"/>
                <a:cs typeface="Arial"/>
              </a:rPr>
              <a:t>San</a:t>
            </a:r>
            <a:r>
              <a:rPr sz="1450" spc="-50" dirty="0">
                <a:solidFill>
                  <a:srgbClr val="D3A169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D3A169"/>
                </a:solidFill>
                <a:latin typeface="Arial"/>
                <a:cs typeface="Arial"/>
              </a:rPr>
              <a:t>LUis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932126" y="11000797"/>
            <a:ext cx="198247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204" dirty="0">
                <a:solidFill>
                  <a:srgbClr val="808991"/>
                </a:solidFill>
                <a:latin typeface="Arial"/>
                <a:cs typeface="Arial"/>
              </a:rPr>
              <a:t>PARQUE </a:t>
            </a:r>
            <a:r>
              <a:rPr sz="1350" spc="30" dirty="0">
                <a:solidFill>
                  <a:srgbClr val="808991"/>
                </a:solidFill>
                <a:latin typeface="Arial"/>
                <a:cs typeface="Arial"/>
              </a:rPr>
              <a:t> </a:t>
            </a:r>
            <a:r>
              <a:rPr sz="1450" spc="140" dirty="0">
                <a:solidFill>
                  <a:srgbClr val="808991"/>
                </a:solidFill>
                <a:latin typeface="Arial"/>
                <a:cs typeface="Arial"/>
              </a:rPr>
              <a:t>ROTARIO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186569" y="11262200"/>
            <a:ext cx="115121" cy="153758"/>
          </a:xfrm>
          <a:custGeom>
            <a:avLst/>
            <a:gdLst/>
            <a:ahLst/>
            <a:cxnLst/>
            <a:rect l="l" t="t" r="r" b="b"/>
            <a:pathLst>
              <a:path w="115121" h="153758">
                <a:moveTo>
                  <a:pt x="0" y="0"/>
                </a:moveTo>
                <a:lnTo>
                  <a:pt x="115121" y="0"/>
                </a:lnTo>
                <a:lnTo>
                  <a:pt x="115121" y="153758"/>
                </a:lnTo>
                <a:lnTo>
                  <a:pt x="0" y="153758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7179505" y="11271412"/>
            <a:ext cx="139065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50" dirty="0">
                <a:solidFill>
                  <a:srgbClr val="B8B8BA"/>
                </a:solidFill>
                <a:latin typeface="Arial"/>
                <a:cs typeface="Arial"/>
              </a:rPr>
              <a:t>C'</a:t>
            </a:r>
            <a:endParaRPr sz="85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259139" y="11480068"/>
            <a:ext cx="66932" cy="83112"/>
          </a:xfrm>
          <a:custGeom>
            <a:avLst/>
            <a:gdLst/>
            <a:ahLst/>
            <a:cxnLst/>
            <a:rect l="l" t="t" r="r" b="b"/>
            <a:pathLst>
              <a:path w="66932" h="83112">
                <a:moveTo>
                  <a:pt x="0" y="0"/>
                </a:moveTo>
                <a:lnTo>
                  <a:pt x="66932" y="0"/>
                </a:lnTo>
                <a:lnTo>
                  <a:pt x="66932" y="83112"/>
                </a:lnTo>
                <a:lnTo>
                  <a:pt x="0" y="83112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342461" y="11633133"/>
            <a:ext cx="146362" cy="241026"/>
          </a:xfrm>
          <a:custGeom>
            <a:avLst/>
            <a:gdLst/>
            <a:ahLst/>
            <a:cxnLst/>
            <a:rect l="l" t="t" r="r" b="b"/>
            <a:pathLst>
              <a:path w="146362" h="241026">
                <a:moveTo>
                  <a:pt x="0" y="0"/>
                </a:moveTo>
                <a:lnTo>
                  <a:pt x="146362" y="0"/>
                </a:lnTo>
                <a:lnTo>
                  <a:pt x="146362" y="241026"/>
                </a:lnTo>
                <a:lnTo>
                  <a:pt x="0" y="241026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077705" y="11221109"/>
            <a:ext cx="136533" cy="303361"/>
          </a:xfrm>
          <a:custGeom>
            <a:avLst/>
            <a:gdLst/>
            <a:ahLst/>
            <a:cxnLst/>
            <a:rect l="l" t="t" r="r" b="b"/>
            <a:pathLst>
              <a:path w="136533" h="303361">
                <a:moveTo>
                  <a:pt x="0" y="0"/>
                </a:moveTo>
                <a:lnTo>
                  <a:pt x="136533" y="0"/>
                </a:lnTo>
                <a:lnTo>
                  <a:pt x="136533" y="303361"/>
                </a:lnTo>
                <a:lnTo>
                  <a:pt x="0" y="303361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811491" y="11445251"/>
            <a:ext cx="275301" cy="356533"/>
          </a:xfrm>
          <a:custGeom>
            <a:avLst/>
            <a:gdLst/>
            <a:ahLst/>
            <a:cxnLst/>
            <a:rect l="l" t="t" r="r" b="b"/>
            <a:pathLst>
              <a:path w="275301" h="356533">
                <a:moveTo>
                  <a:pt x="0" y="0"/>
                </a:moveTo>
                <a:lnTo>
                  <a:pt x="275301" y="0"/>
                </a:lnTo>
                <a:lnTo>
                  <a:pt x="275301" y="356533"/>
                </a:lnTo>
                <a:lnTo>
                  <a:pt x="0" y="356533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5694819" y="11638996"/>
            <a:ext cx="1812925" cy="688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5125">
              <a:lnSpc>
                <a:spcPct val="100000"/>
              </a:lnSpc>
            </a:pPr>
            <a:r>
              <a:rPr sz="1400" spc="75" dirty="0">
                <a:solidFill>
                  <a:srgbClr val="3D959A"/>
                </a:solidFill>
                <a:latin typeface="Arial"/>
                <a:cs typeface="Arial"/>
              </a:rPr>
              <a:t>Museo</a:t>
            </a:r>
            <a:r>
              <a:rPr sz="1400" spc="-50" dirty="0">
                <a:solidFill>
                  <a:srgbClr val="3D959A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3D959A"/>
                </a:solidFill>
                <a:latin typeface="Arial"/>
                <a:cs typeface="Arial"/>
              </a:rPr>
              <a:t>Semilla</a:t>
            </a:r>
            <a:r>
              <a:rPr sz="1400" spc="-185" dirty="0">
                <a:solidFill>
                  <a:srgbClr val="3D959A"/>
                </a:solidFill>
                <a:latin typeface="Arial"/>
                <a:cs typeface="Arial"/>
              </a:rPr>
              <a:t> </a:t>
            </a:r>
            <a:r>
              <a:rPr sz="1400" spc="355" dirty="0">
                <a:solidFill>
                  <a:srgbClr val="B8B8BA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5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  <a:tabLst>
                <a:tab pos="675640" algn="l"/>
              </a:tabLst>
            </a:pPr>
            <a:r>
              <a:rPr sz="1450" spc="365" dirty="0">
                <a:solidFill>
                  <a:srgbClr val="99A0A3"/>
                </a:solidFill>
                <a:latin typeface="Arial"/>
                <a:cs typeface="Arial"/>
              </a:rPr>
              <a:t>SAN	</a:t>
            </a:r>
            <a:r>
              <a:rPr sz="1450" spc="315" dirty="0">
                <a:solidFill>
                  <a:srgbClr val="99A0A3"/>
                </a:solidFill>
                <a:latin typeface="Arial"/>
                <a:cs typeface="Arial"/>
              </a:rPr>
              <a:t>PEDRO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268678" y="11906317"/>
            <a:ext cx="2000250" cy="422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0335">
              <a:lnSpc>
                <a:spcPts val="1675"/>
              </a:lnSpc>
            </a:pPr>
            <a:r>
              <a:rPr sz="1400" spc="-20" dirty="0">
                <a:solidFill>
                  <a:srgbClr val="808991"/>
                </a:solidFill>
                <a:latin typeface="Arial"/>
                <a:cs typeface="Arial"/>
              </a:rPr>
              <a:t>a</a:t>
            </a:r>
            <a:r>
              <a:rPr sz="1400" spc="130" dirty="0">
                <a:solidFill>
                  <a:srgbClr val="727475"/>
                </a:solidFill>
                <a:latin typeface="Arial"/>
                <a:cs typeface="Arial"/>
              </a:rPr>
              <a:t>t</a:t>
            </a:r>
            <a:r>
              <a:rPr sz="1400" spc="75" dirty="0">
                <a:solidFill>
                  <a:srgbClr val="808991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808991"/>
                </a:solidFill>
                <a:latin typeface="Arial"/>
                <a:cs typeface="Arial"/>
              </a:rPr>
              <a:t>d</a:t>
            </a:r>
            <a:r>
              <a:rPr sz="1400" spc="55" dirty="0">
                <a:solidFill>
                  <a:srgbClr val="727475"/>
                </a:solidFill>
                <a:latin typeface="Arial"/>
                <a:cs typeface="Arial"/>
              </a:rPr>
              <a:t>r</a:t>
            </a:r>
            <a:r>
              <a:rPr sz="1400" spc="80" dirty="0">
                <a:solidFill>
                  <a:srgbClr val="808991"/>
                </a:solidFill>
                <a:latin typeface="Arial"/>
                <a:cs typeface="Arial"/>
              </a:rPr>
              <a:t>al</a:t>
            </a:r>
            <a:r>
              <a:rPr sz="1400" spc="-20" dirty="0">
                <a:solidFill>
                  <a:srgbClr val="808991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727475"/>
                </a:solidFill>
                <a:latin typeface="Arial"/>
                <a:cs typeface="Arial"/>
              </a:rPr>
              <a:t>M</a:t>
            </a:r>
            <a:r>
              <a:rPr sz="1400" spc="-20" dirty="0">
                <a:solidFill>
                  <a:srgbClr val="808991"/>
                </a:solidFill>
                <a:latin typeface="Arial"/>
                <a:cs typeface="Arial"/>
              </a:rPr>
              <a:t>e</a:t>
            </a:r>
            <a:r>
              <a:rPr sz="1400" spc="175" dirty="0">
                <a:solidFill>
                  <a:srgbClr val="727475"/>
                </a:solidFill>
                <a:latin typeface="Arial"/>
                <a:cs typeface="Arial"/>
              </a:rPr>
              <a:t>t</a:t>
            </a:r>
            <a:r>
              <a:rPr sz="1400" spc="60" dirty="0">
                <a:solidFill>
                  <a:srgbClr val="808991"/>
                </a:solidFill>
                <a:latin typeface="Arial"/>
                <a:cs typeface="Arial"/>
              </a:rPr>
              <a:t>ropolitana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  <a:tabLst>
                <a:tab pos="273685" algn="l"/>
              </a:tabLst>
            </a:pPr>
            <a:r>
              <a:rPr sz="1550" spc="-175" dirty="0">
                <a:solidFill>
                  <a:srgbClr val="808991"/>
                </a:solidFill>
                <a:latin typeface="Arial"/>
                <a:cs typeface="Arial"/>
              </a:rPr>
              <a:t>él	</a:t>
            </a:r>
            <a:r>
              <a:rPr sz="1450" spc="5" dirty="0">
                <a:solidFill>
                  <a:srgbClr val="808991"/>
                </a:solidFill>
                <a:latin typeface="Arial"/>
                <a:cs typeface="Arial"/>
              </a:rPr>
              <a:t>Chihuahua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1067674" y="11230018"/>
            <a:ext cx="29781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1265" dirty="0">
                <a:solidFill>
                  <a:srgbClr val="B8B8BA"/>
                </a:solidFill>
                <a:latin typeface="Arial"/>
                <a:cs typeface="Arial"/>
              </a:rPr>
              <a:t>v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0806028" y="11452889"/>
            <a:ext cx="29083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i="1" spc="-345" dirty="0">
                <a:solidFill>
                  <a:srgbClr val="B8B8BA"/>
                </a:solidFill>
                <a:latin typeface="Times New Roman"/>
                <a:cs typeface="Times New Roman"/>
              </a:rPr>
              <a:t>c:r"'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1018998" y="11723778"/>
            <a:ext cx="1373505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75" dirty="0">
                <a:solidFill>
                  <a:srgbClr val="CD8942"/>
                </a:solidFill>
                <a:latin typeface="Arial"/>
                <a:cs typeface="Arial"/>
              </a:rPr>
              <a:t>S </a:t>
            </a:r>
            <a:r>
              <a:rPr sz="1450" spc="-85" dirty="0">
                <a:solidFill>
                  <a:srgbClr val="CD8942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CD8942"/>
                </a:solidFill>
                <a:latin typeface="Arial"/>
                <a:cs typeface="Arial"/>
              </a:rPr>
              <a:t>nor</a:t>
            </a:r>
            <a:r>
              <a:rPr sz="1450" spc="-5" dirty="0">
                <a:solidFill>
                  <a:srgbClr val="CD8942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CD8942"/>
                </a:solidFill>
                <a:latin typeface="Arial"/>
                <a:cs typeface="Arial"/>
              </a:rPr>
              <a:t>C </a:t>
            </a:r>
            <a:r>
              <a:rPr sz="1450" spc="-10" dirty="0">
                <a:solidFill>
                  <a:srgbClr val="CD8942"/>
                </a:solidFill>
                <a:latin typeface="Arial"/>
                <a:cs typeface="Arial"/>
              </a:rPr>
              <a:t> </a:t>
            </a:r>
            <a:r>
              <a:rPr sz="1450" spc="120" dirty="0">
                <a:solidFill>
                  <a:srgbClr val="CD8942"/>
                </a:solidFill>
                <a:latin typeface="Arial"/>
                <a:cs typeface="Arial"/>
              </a:rPr>
              <a:t>m </a:t>
            </a:r>
            <a:r>
              <a:rPr sz="1450" spc="-40" dirty="0">
                <a:solidFill>
                  <a:srgbClr val="CD8942"/>
                </a:solidFill>
                <a:latin typeface="Arial"/>
                <a:cs typeface="Arial"/>
              </a:rPr>
              <a:t> </a:t>
            </a:r>
            <a:r>
              <a:rPr sz="2175" spc="82" baseline="1915" dirty="0">
                <a:solidFill>
                  <a:srgbClr val="CD8942"/>
                </a:solidFill>
                <a:latin typeface="Arial"/>
                <a:cs typeface="Arial"/>
              </a:rPr>
              <a:t>ron</a:t>
            </a:r>
            <a:endParaRPr sz="2175" baseline="1915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226291" y="12349003"/>
            <a:ext cx="434340" cy="248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15" dirty="0">
                <a:solidFill>
                  <a:srgbClr val="808991"/>
                </a:solidFill>
                <a:latin typeface="Times New Roman"/>
                <a:cs typeface="Times New Roman"/>
              </a:rPr>
              <a:t>, </a:t>
            </a:r>
            <a:r>
              <a:rPr sz="1550" spc="-30" dirty="0">
                <a:solidFill>
                  <a:srgbClr val="808991"/>
                </a:solidFill>
                <a:latin typeface="Times New Roman"/>
                <a:cs typeface="Times New Roman"/>
              </a:rPr>
              <a:t> </a:t>
            </a:r>
            <a:r>
              <a:rPr sz="1550" spc="0" dirty="0">
                <a:solidFill>
                  <a:srgbClr val="808991"/>
                </a:solidFill>
                <a:latin typeface="Times New Roman"/>
                <a:cs typeface="Times New Roman"/>
              </a:rPr>
              <a:t>LO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8817073" y="12428506"/>
            <a:ext cx="67291" cy="257649"/>
          </a:xfrm>
          <a:custGeom>
            <a:avLst/>
            <a:gdLst/>
            <a:ahLst/>
            <a:cxnLst/>
            <a:rect l="l" t="t" r="r" b="b"/>
            <a:pathLst>
              <a:path w="67291" h="257649">
                <a:moveTo>
                  <a:pt x="0" y="0"/>
                </a:moveTo>
                <a:lnTo>
                  <a:pt x="67291" y="0"/>
                </a:lnTo>
                <a:lnTo>
                  <a:pt x="67291" y="257649"/>
                </a:lnTo>
                <a:lnTo>
                  <a:pt x="0" y="257649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879255" y="12440684"/>
            <a:ext cx="170180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solidFill>
                  <a:srgbClr val="75A0D8"/>
                </a:solidFill>
                <a:latin typeface="Arial"/>
                <a:cs typeface="Arial"/>
              </a:rPr>
              <a:t>Pascuahta</a:t>
            </a:r>
            <a:r>
              <a:rPr sz="1450" spc="-30" dirty="0">
                <a:solidFill>
                  <a:srgbClr val="75A0D8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A5BADA"/>
                </a:solidFill>
                <a:latin typeface="Arial"/>
                <a:cs typeface="Arial"/>
              </a:rPr>
              <a:t>-</a:t>
            </a:r>
            <a:r>
              <a:rPr sz="1450" spc="-15" dirty="0">
                <a:solidFill>
                  <a:srgbClr val="A5BADA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75A0D8"/>
                </a:solidFill>
                <a:latin typeface="Arial"/>
                <a:cs typeface="Arial"/>
              </a:rPr>
              <a:t>Novias,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9167006" y="12600756"/>
            <a:ext cx="163699" cy="282941"/>
          </a:xfrm>
          <a:custGeom>
            <a:avLst/>
            <a:gdLst/>
            <a:ahLst/>
            <a:cxnLst/>
            <a:rect l="l" t="t" r="r" b="b"/>
            <a:pathLst>
              <a:path w="163699" h="282941">
                <a:moveTo>
                  <a:pt x="0" y="0"/>
                </a:moveTo>
                <a:lnTo>
                  <a:pt x="163699" y="0"/>
                </a:lnTo>
                <a:lnTo>
                  <a:pt x="163699" y="282941"/>
                </a:lnTo>
                <a:lnTo>
                  <a:pt x="0" y="282941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7873169" y="12609699"/>
            <a:ext cx="1460500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solidFill>
                  <a:srgbClr val="75A0D8"/>
                </a:solidFill>
                <a:latin typeface="Arial"/>
                <a:cs typeface="Arial"/>
              </a:rPr>
              <a:t>Quinceañeras</a:t>
            </a:r>
            <a:r>
              <a:rPr sz="1450" spc="60" dirty="0">
                <a:solidFill>
                  <a:srgbClr val="75A0D8"/>
                </a:solidFill>
                <a:latin typeface="Arial"/>
                <a:cs typeface="Arial"/>
              </a:rPr>
              <a:t> </a:t>
            </a:r>
            <a:r>
              <a:rPr sz="1650" spc="-160" dirty="0">
                <a:solidFill>
                  <a:srgbClr val="75A0D8"/>
                </a:solidFill>
                <a:latin typeface="Times New Roman"/>
                <a:cs typeface="Times New Roman"/>
              </a:rPr>
              <a:t>y</a:t>
            </a:r>
            <a:r>
              <a:rPr sz="1650" spc="-50" dirty="0">
                <a:solidFill>
                  <a:srgbClr val="A5BADA"/>
                </a:solidFill>
                <a:latin typeface="Times New Roman"/>
                <a:cs typeface="Times New Roman"/>
              </a:rPr>
              <a:t>...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599566" y="13089371"/>
            <a:ext cx="84330" cy="200929"/>
          </a:xfrm>
          <a:custGeom>
            <a:avLst/>
            <a:gdLst/>
            <a:ahLst/>
            <a:cxnLst/>
            <a:rect l="l" t="t" r="r" b="b"/>
            <a:pathLst>
              <a:path w="84330" h="200929">
                <a:moveTo>
                  <a:pt x="0" y="0"/>
                </a:moveTo>
                <a:lnTo>
                  <a:pt x="84330" y="0"/>
                </a:lnTo>
                <a:lnTo>
                  <a:pt x="84330" y="200929"/>
                </a:lnTo>
                <a:lnTo>
                  <a:pt x="0" y="200929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5506191" y="12902420"/>
            <a:ext cx="1738630" cy="384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450" spc="15" dirty="0">
                <a:solidFill>
                  <a:srgbClr val="99A0A3"/>
                </a:solidFill>
                <a:latin typeface="Arial"/>
                <a:cs typeface="Arial"/>
              </a:rPr>
              <a:t>Tri</a:t>
            </a:r>
            <a:r>
              <a:rPr sz="1450" spc="114" dirty="0">
                <a:solidFill>
                  <a:srgbClr val="99A0A3"/>
                </a:solidFill>
                <a:latin typeface="Arial"/>
                <a:cs typeface="Arial"/>
              </a:rPr>
              <a:t>b</a:t>
            </a:r>
            <a:r>
              <a:rPr sz="1450" spc="0" dirty="0">
                <a:solidFill>
                  <a:srgbClr val="808991"/>
                </a:solidFill>
                <a:latin typeface="Arial"/>
                <a:cs typeface="Arial"/>
              </a:rPr>
              <a:t>u</a:t>
            </a:r>
            <a:r>
              <a:rPr sz="1450" spc="50" dirty="0">
                <a:solidFill>
                  <a:srgbClr val="99A0A3"/>
                </a:solidFill>
                <a:latin typeface="Arial"/>
                <a:cs typeface="Arial"/>
              </a:rPr>
              <a:t>nal</a:t>
            </a:r>
            <a:r>
              <a:rPr sz="1450" spc="-160" dirty="0">
                <a:solidFill>
                  <a:srgbClr val="99A0A3"/>
                </a:solidFill>
                <a:latin typeface="Arial"/>
                <a:cs typeface="Arial"/>
              </a:rPr>
              <a:t> </a:t>
            </a:r>
            <a:r>
              <a:rPr sz="1450" spc="0" dirty="0">
                <a:solidFill>
                  <a:srgbClr val="99A0A3"/>
                </a:solidFill>
                <a:latin typeface="Arial"/>
                <a:cs typeface="Arial"/>
              </a:rPr>
              <a:t>Superior</a:t>
            </a:r>
            <a:r>
              <a:rPr sz="1450" spc="125" dirty="0">
                <a:solidFill>
                  <a:srgbClr val="99A0A3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99A0A3"/>
                </a:solidFill>
                <a:latin typeface="Arial"/>
                <a:cs typeface="Arial"/>
              </a:rPr>
              <a:t>de</a:t>
            </a:r>
            <a:endParaRPr sz="1450">
              <a:latin typeface="Arial"/>
              <a:cs typeface="Arial"/>
            </a:endParaRPr>
          </a:p>
          <a:p>
            <a:pPr marL="78740" algn="ctr">
              <a:lnSpc>
                <a:spcPts val="1185"/>
              </a:lnSpc>
            </a:pPr>
            <a:r>
              <a:rPr sz="1150" spc="229" dirty="0">
                <a:solidFill>
                  <a:srgbClr val="C8CCCC"/>
                </a:solidFill>
                <a:latin typeface="Times New Roman"/>
                <a:cs typeface="Times New Roman"/>
              </a:rPr>
              <a:t>.</a:t>
            </a:r>
            <a:r>
              <a:rPr sz="1150" spc="-15" dirty="0">
                <a:solidFill>
                  <a:srgbClr val="99A0A3"/>
                </a:solidFill>
                <a:latin typeface="Times New Roman"/>
                <a:cs typeface="Times New Roman"/>
              </a:rPr>
              <a:t>luc:</a:t>
            </a:r>
            <a:r>
              <a:rPr sz="1150" spc="0" dirty="0">
                <a:solidFill>
                  <a:srgbClr val="99A0A3"/>
                </a:solidFill>
                <a:latin typeface="Times New Roman"/>
                <a:cs typeface="Times New Roman"/>
              </a:rPr>
              <a:t>:</a:t>
            </a:r>
            <a:r>
              <a:rPr sz="1150" spc="15" dirty="0">
                <a:solidFill>
                  <a:srgbClr val="808991"/>
                </a:solidFill>
                <a:latin typeface="Times New Roman"/>
                <a:cs typeface="Times New Roman"/>
              </a:rPr>
              <a:t>t</a:t>
            </a:r>
            <a:r>
              <a:rPr sz="1150" spc="-150" dirty="0">
                <a:solidFill>
                  <a:srgbClr val="808991"/>
                </a:solidFill>
                <a:latin typeface="Times New Roman"/>
                <a:cs typeface="Times New Roman"/>
              </a:rPr>
              <a:t> </a:t>
            </a:r>
            <a:r>
              <a:rPr sz="1150" spc="95" dirty="0">
                <a:solidFill>
                  <a:srgbClr val="99A0A3"/>
                </a:solidFill>
                <a:latin typeface="Times New Roman"/>
                <a:cs typeface="Times New Roman"/>
              </a:rPr>
              <a:t>ira:.</a:t>
            </a:r>
            <a:r>
              <a:rPr sz="1150" spc="70" dirty="0">
                <a:solidFill>
                  <a:srgbClr val="99A0A3"/>
                </a:solidFill>
                <a:latin typeface="Times New Roman"/>
                <a:cs typeface="Times New Roman"/>
              </a:rPr>
              <a:t> </a:t>
            </a:r>
            <a:r>
              <a:rPr sz="1150" spc="25" dirty="0">
                <a:solidFill>
                  <a:srgbClr val="99A0A3"/>
                </a:solidFill>
                <a:latin typeface="Times New Roman"/>
                <a:cs typeface="Times New Roman"/>
              </a:rPr>
              <a:t>rfl)</a:t>
            </a:r>
            <a:r>
              <a:rPr sz="1150" spc="15" dirty="0">
                <a:solidFill>
                  <a:srgbClr val="99A0A3"/>
                </a:solidFill>
                <a:latin typeface="Times New Roman"/>
                <a:cs typeface="Times New Roman"/>
              </a:rPr>
              <a:t>l </a:t>
            </a:r>
            <a:r>
              <a:rPr sz="1150" spc="-50" dirty="0">
                <a:solidFill>
                  <a:srgbClr val="99A0A3"/>
                </a:solidFill>
                <a:latin typeface="Times New Roman"/>
                <a:cs typeface="Times New Roman"/>
              </a:rPr>
              <a:t> </a:t>
            </a:r>
            <a:r>
              <a:rPr sz="1150" spc="45" dirty="0">
                <a:solidFill>
                  <a:srgbClr val="99A0A3"/>
                </a:solidFill>
                <a:latin typeface="Times New Roman"/>
                <a:cs typeface="Times New Roman"/>
              </a:rPr>
              <a:t>f=(:f:\rln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9741193" y="12419932"/>
            <a:ext cx="1883410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400" marR="12700" indent="815340">
              <a:lnSpc>
                <a:spcPct val="70900"/>
              </a:lnSpc>
            </a:pPr>
            <a:r>
              <a:rPr sz="1450" spc="15" dirty="0">
                <a:solidFill>
                  <a:srgbClr val="D3A169"/>
                </a:solidFill>
                <a:latin typeface="Arial"/>
                <a:cs typeface="Arial"/>
              </a:rPr>
              <a:t>Escuadren</a:t>
            </a:r>
            <a:r>
              <a:rPr sz="1450" spc="5" dirty="0">
                <a:solidFill>
                  <a:srgbClr val="D3A169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D3A169"/>
                </a:solidFill>
                <a:latin typeface="Arial"/>
                <a:cs typeface="Arial"/>
              </a:rPr>
              <a:t>Montados</a:t>
            </a:r>
            <a:r>
              <a:rPr sz="1450" spc="55" dirty="0">
                <a:solidFill>
                  <a:srgbClr val="D3A169"/>
                </a:solidFill>
                <a:latin typeface="Arial"/>
                <a:cs typeface="Arial"/>
              </a:rPr>
              <a:t> </a:t>
            </a:r>
            <a:r>
              <a:rPr sz="1700" i="1" spc="-204" dirty="0">
                <a:solidFill>
                  <a:srgbClr val="D3A169"/>
                </a:solidFill>
                <a:latin typeface="Times New Roman"/>
                <a:cs typeface="Times New Roman"/>
              </a:rPr>
              <a:t>y</a:t>
            </a:r>
            <a:r>
              <a:rPr sz="1700" i="1" spc="165" dirty="0">
                <a:solidFill>
                  <a:srgbClr val="D3A169"/>
                </a:solidFill>
                <a:latin typeface="Times New Roman"/>
                <a:cs typeface="Times New Roman"/>
              </a:rPr>
              <a:t> </a:t>
            </a:r>
            <a:r>
              <a:rPr sz="1450" spc="20" dirty="0">
                <a:solidFill>
                  <a:srgbClr val="D3A169"/>
                </a:solidFill>
                <a:latin typeface="Arial"/>
                <a:cs typeface="Arial"/>
              </a:rPr>
              <a:t>Burntos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5"/>
              </a:spcBef>
            </a:pPr>
            <a:endParaRPr sz="750"/>
          </a:p>
          <a:p>
            <a:pPr marR="934085" algn="ctr">
              <a:lnSpc>
                <a:spcPts val="1680"/>
              </a:lnSpc>
            </a:pPr>
            <a:r>
              <a:rPr sz="1400" spc="25" dirty="0">
                <a:solidFill>
                  <a:srgbClr val="6EA382"/>
                </a:solidFill>
                <a:latin typeface="Arial"/>
                <a:cs typeface="Arial"/>
              </a:rPr>
              <a:t>Pa</a:t>
            </a:r>
            <a:r>
              <a:rPr sz="1400" spc="-40" dirty="0">
                <a:solidFill>
                  <a:srgbClr val="529364"/>
                </a:solidFill>
                <a:latin typeface="Arial"/>
                <a:cs typeface="Arial"/>
              </a:rPr>
              <a:t>r</a:t>
            </a:r>
            <a:r>
              <a:rPr sz="1400" spc="75" dirty="0">
                <a:solidFill>
                  <a:srgbClr val="6EA382"/>
                </a:solidFill>
                <a:latin typeface="Arial"/>
                <a:cs typeface="Arial"/>
              </a:rPr>
              <a:t>que</a:t>
            </a:r>
            <a:endParaRPr sz="1400">
              <a:latin typeface="Arial"/>
              <a:cs typeface="Arial"/>
            </a:endParaRPr>
          </a:p>
          <a:p>
            <a:pPr marR="932815" algn="ctr">
              <a:lnSpc>
                <a:spcPts val="1495"/>
              </a:lnSpc>
            </a:pPr>
            <a:r>
              <a:rPr sz="1450" spc="5" dirty="0">
                <a:solidFill>
                  <a:srgbClr val="6EA382"/>
                </a:solidFill>
                <a:latin typeface="Arial"/>
                <a:cs typeface="Arial"/>
              </a:rPr>
              <a:t>Revolución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2179033" y="12666971"/>
            <a:ext cx="93257" cy="174215"/>
          </a:xfrm>
          <a:custGeom>
            <a:avLst/>
            <a:gdLst/>
            <a:ahLst/>
            <a:cxnLst/>
            <a:rect l="l" t="t" r="r" b="b"/>
            <a:pathLst>
              <a:path w="93257" h="174215">
                <a:moveTo>
                  <a:pt x="0" y="0"/>
                </a:moveTo>
                <a:lnTo>
                  <a:pt x="93257" y="0"/>
                </a:lnTo>
                <a:lnTo>
                  <a:pt x="93257" y="174215"/>
                </a:lnTo>
                <a:lnTo>
                  <a:pt x="0" y="174215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2292444" y="12620208"/>
            <a:ext cx="158667" cy="234988"/>
          </a:xfrm>
          <a:custGeom>
            <a:avLst/>
            <a:gdLst/>
            <a:ahLst/>
            <a:cxnLst/>
            <a:rect l="l" t="t" r="r" b="b"/>
            <a:pathLst>
              <a:path w="158667" h="234988">
                <a:moveTo>
                  <a:pt x="0" y="0"/>
                </a:moveTo>
                <a:lnTo>
                  <a:pt x="158667" y="0"/>
                </a:lnTo>
                <a:lnTo>
                  <a:pt x="158667" y="234988"/>
                </a:lnTo>
                <a:lnTo>
                  <a:pt x="0" y="234988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12175105" y="12623223"/>
            <a:ext cx="31877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i="1" spc="-85" dirty="0">
                <a:solidFill>
                  <a:srgbClr val="B8B8BA"/>
                </a:solidFill>
                <a:latin typeface="Times New Roman"/>
                <a:cs typeface="Times New Roman"/>
              </a:rPr>
              <a:t>C'</a:t>
            </a:r>
            <a:r>
              <a:rPr sz="1000" i="1" spc="40" dirty="0">
                <a:solidFill>
                  <a:srgbClr val="B8B8BA"/>
                </a:solidFill>
                <a:latin typeface="Times New Roman"/>
                <a:cs typeface="Times New Roman"/>
              </a:rPr>
              <a:t> </a:t>
            </a:r>
            <a:r>
              <a:rPr sz="1400" i="1" spc="145" dirty="0">
                <a:solidFill>
                  <a:srgbClr val="B8B8BA"/>
                </a:solidFill>
                <a:latin typeface="Times New Roman"/>
                <a:cs typeface="Times New Roman"/>
              </a:rPr>
              <a:t>'o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3756163" y="12670359"/>
            <a:ext cx="130803" cy="173192"/>
          </a:xfrm>
          <a:custGeom>
            <a:avLst/>
            <a:gdLst/>
            <a:ahLst/>
            <a:cxnLst/>
            <a:rect l="l" t="t" r="r" b="b"/>
            <a:pathLst>
              <a:path w="130803" h="173192">
                <a:moveTo>
                  <a:pt x="0" y="0"/>
                </a:moveTo>
                <a:lnTo>
                  <a:pt x="130803" y="0"/>
                </a:lnTo>
                <a:lnTo>
                  <a:pt x="130803" y="173192"/>
                </a:lnTo>
                <a:lnTo>
                  <a:pt x="0" y="173192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13751059" y="12674023"/>
            <a:ext cx="21844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i="1" spc="30" dirty="0">
                <a:solidFill>
                  <a:srgbClr val="B8B8BA"/>
                </a:solidFill>
                <a:latin typeface="Arial"/>
                <a:cs typeface="Arial"/>
              </a:rPr>
              <a:t>.::$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3692835" y="12833354"/>
            <a:ext cx="125940" cy="131219"/>
          </a:xfrm>
          <a:custGeom>
            <a:avLst/>
            <a:gdLst/>
            <a:ahLst/>
            <a:cxnLst/>
            <a:rect l="l" t="t" r="r" b="b"/>
            <a:pathLst>
              <a:path w="125940" h="131219">
                <a:moveTo>
                  <a:pt x="0" y="0"/>
                </a:moveTo>
                <a:lnTo>
                  <a:pt x="125940" y="0"/>
                </a:lnTo>
                <a:lnTo>
                  <a:pt x="125940" y="131219"/>
                </a:lnTo>
                <a:lnTo>
                  <a:pt x="0" y="131219"/>
                </a:lnTo>
                <a:lnTo>
                  <a:pt x="0" y="0"/>
                </a:lnTo>
                <a:close/>
              </a:path>
            </a:pathLst>
          </a:custGeom>
          <a:solidFill>
            <a:srgbClr val="E8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3684132" y="12839433"/>
            <a:ext cx="150495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235" dirty="0">
                <a:solidFill>
                  <a:srgbClr val="B8B8BA"/>
                </a:solidFill>
                <a:latin typeface="Times New Roman"/>
                <a:cs typeface="Times New Roman"/>
              </a:rPr>
              <a:t>(¡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2102091" y="13012877"/>
            <a:ext cx="1993900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75" dirty="0">
                <a:solidFill>
                  <a:srgbClr val="727475"/>
                </a:solidFill>
                <a:latin typeface="Times New Roman"/>
                <a:cs typeface="Times New Roman"/>
              </a:rPr>
              <a:t>Oi</a:t>
            </a:r>
            <a:r>
              <a:rPr sz="1250" spc="20" dirty="0">
                <a:solidFill>
                  <a:srgbClr val="727475"/>
                </a:solidFill>
                <a:latin typeface="Times New Roman"/>
                <a:cs typeface="Times New Roman"/>
              </a:rPr>
              <a:t>l</a:t>
            </a:r>
            <a:r>
              <a:rPr sz="1250" spc="-65" dirty="0">
                <a:solidFill>
                  <a:srgbClr val="525656"/>
                </a:solidFill>
                <a:latin typeface="Times New Roman"/>
                <a:cs typeface="Times New Roman"/>
              </a:rPr>
              <a:t>l</a:t>
            </a:r>
            <a:r>
              <a:rPr sz="1250" spc="-180" dirty="0">
                <a:solidFill>
                  <a:srgbClr val="727475"/>
                </a:solidFill>
                <a:latin typeface="Times New Roman"/>
                <a:cs typeface="Times New Roman"/>
              </a:rPr>
              <a:t>OS</a:t>
            </a:r>
            <a:r>
              <a:rPr sz="1250" spc="-40" dirty="0">
                <a:solidFill>
                  <a:srgbClr val="727475"/>
                </a:solidFill>
                <a:latin typeface="Times New Roman"/>
                <a:cs typeface="Times New Roman"/>
              </a:rPr>
              <a:t> </a:t>
            </a:r>
            <a:r>
              <a:rPr sz="1250" spc="15" dirty="0">
                <a:solidFill>
                  <a:srgbClr val="525656"/>
                </a:solidFill>
                <a:latin typeface="Arial"/>
                <a:cs typeface="Arial"/>
              </a:rPr>
              <a:t>d</a:t>
            </a:r>
            <a:r>
              <a:rPr sz="1250" spc="0" dirty="0">
                <a:solidFill>
                  <a:srgbClr val="727475"/>
                </a:solidFill>
                <a:latin typeface="Arial"/>
                <a:cs typeface="Arial"/>
              </a:rPr>
              <a:t>el</a:t>
            </a:r>
            <a:r>
              <a:rPr sz="1250" spc="-85" dirty="0">
                <a:solidFill>
                  <a:srgbClr val="727475"/>
                </a:solidFill>
                <a:latin typeface="Arial"/>
                <a:cs typeface="Arial"/>
              </a:rPr>
              <a:t> </a:t>
            </a:r>
            <a:r>
              <a:rPr sz="1250" spc="-55" dirty="0">
                <a:solidFill>
                  <a:srgbClr val="727475"/>
                </a:solidFill>
                <a:latin typeface="Arial"/>
                <a:cs typeface="Arial"/>
              </a:rPr>
              <a:t>mapa</a:t>
            </a:r>
            <a:r>
              <a:rPr sz="1250" spc="-70" dirty="0">
                <a:solidFill>
                  <a:srgbClr val="727475"/>
                </a:solidFill>
                <a:latin typeface="Arial"/>
                <a:cs typeface="Arial"/>
              </a:rPr>
              <a:t> </a:t>
            </a:r>
            <a:r>
              <a:rPr sz="1250" spc="-130" dirty="0">
                <a:solidFill>
                  <a:srgbClr val="808991"/>
                </a:solidFill>
                <a:latin typeface="Arial"/>
                <a:cs typeface="Arial"/>
              </a:rPr>
              <a:t>C</a:t>
            </a:r>
            <a:r>
              <a:rPr sz="1250" spc="-110" dirty="0">
                <a:solidFill>
                  <a:srgbClr val="808991"/>
                </a:solidFill>
                <a:latin typeface="Arial"/>
                <a:cs typeface="Arial"/>
              </a:rPr>
              <a:t>l</a:t>
            </a:r>
            <a:r>
              <a:rPr sz="1250" spc="-45" dirty="0">
                <a:solidFill>
                  <a:srgbClr val="727475"/>
                </a:solidFill>
                <a:latin typeface="Arial"/>
                <a:cs typeface="Arial"/>
              </a:rPr>
              <a:t>2022</a:t>
            </a:r>
            <a:r>
              <a:rPr sz="1250" spc="-15" dirty="0">
                <a:solidFill>
                  <a:srgbClr val="727475"/>
                </a:solidFill>
                <a:latin typeface="Arial"/>
                <a:cs typeface="Arial"/>
              </a:rPr>
              <a:t> </a:t>
            </a:r>
            <a:r>
              <a:rPr sz="1250" spc="-70" dirty="0">
                <a:solidFill>
                  <a:srgbClr val="727475"/>
                </a:solidFill>
                <a:latin typeface="Times New Roman"/>
                <a:cs typeface="Times New Roman"/>
              </a:rPr>
              <a:t>INEGI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1506916" y="14867425"/>
            <a:ext cx="611998" cy="270116"/>
          </a:xfrm>
          <a:custGeom>
            <a:avLst/>
            <a:gdLst/>
            <a:ahLst/>
            <a:cxnLst/>
            <a:rect l="l" t="t" r="r" b="b"/>
            <a:pathLst>
              <a:path w="611998" h="270116">
                <a:moveTo>
                  <a:pt x="0" y="0"/>
                </a:moveTo>
                <a:lnTo>
                  <a:pt x="611998" y="0"/>
                </a:lnTo>
                <a:lnTo>
                  <a:pt x="611998" y="270116"/>
                </a:lnTo>
                <a:lnTo>
                  <a:pt x="0" y="270116"/>
                </a:lnTo>
                <a:lnTo>
                  <a:pt x="0" y="0"/>
                </a:lnTo>
                <a:close/>
              </a:path>
            </a:pathLst>
          </a:custGeom>
          <a:solidFill>
            <a:srgbClr val="D11A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2155742" y="14833206"/>
            <a:ext cx="200452" cy="311966"/>
          </a:xfrm>
          <a:custGeom>
            <a:avLst/>
            <a:gdLst/>
            <a:ahLst/>
            <a:cxnLst/>
            <a:rect l="l" t="t" r="r" b="b"/>
            <a:pathLst>
              <a:path w="200452" h="311966">
                <a:moveTo>
                  <a:pt x="0" y="0"/>
                </a:moveTo>
                <a:lnTo>
                  <a:pt x="200452" y="0"/>
                </a:lnTo>
                <a:lnTo>
                  <a:pt x="200452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8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371983" y="14869662"/>
            <a:ext cx="881302" cy="269857"/>
          </a:xfrm>
          <a:custGeom>
            <a:avLst/>
            <a:gdLst/>
            <a:ahLst/>
            <a:cxnLst/>
            <a:rect l="l" t="t" r="r" b="b"/>
            <a:pathLst>
              <a:path w="881302" h="269857">
                <a:moveTo>
                  <a:pt x="0" y="0"/>
                </a:moveTo>
                <a:lnTo>
                  <a:pt x="881302" y="0"/>
                </a:lnTo>
                <a:lnTo>
                  <a:pt x="881302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8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11384082" y="14331016"/>
            <a:ext cx="2011680" cy="800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0480" algn="ctr">
              <a:lnSpc>
                <a:spcPts val="2810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10" dirty="0">
                <a:solidFill>
                  <a:srgbClr val="727475"/>
                </a:solidFill>
                <a:latin typeface="Arial"/>
                <a:cs typeface="Arial"/>
              </a:rPr>
              <a:t>GOBIERNO   </a:t>
            </a:r>
            <a:r>
              <a:rPr sz="800" spc="20" dirty="0">
                <a:solidFill>
                  <a:srgbClr val="727475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727475"/>
                </a:solidFill>
                <a:latin typeface="Arial"/>
                <a:cs typeface="Arial"/>
              </a:rPr>
              <a:t>DEL  </a:t>
            </a:r>
            <a:r>
              <a:rPr sz="800" spc="95" dirty="0">
                <a:solidFill>
                  <a:srgbClr val="727475"/>
                </a:solidFill>
                <a:latin typeface="Arial"/>
                <a:cs typeface="Arial"/>
              </a:rPr>
              <a:t> </a:t>
            </a:r>
            <a:r>
              <a:rPr sz="800" spc="254" dirty="0">
                <a:solidFill>
                  <a:srgbClr val="727475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1750" algn="ctr">
              <a:lnSpc>
                <a:spcPct val="100000"/>
              </a:lnSpc>
              <a:spcBef>
                <a:spcPts val="430"/>
              </a:spcBef>
            </a:pPr>
            <a:r>
              <a:rPr sz="1550" spc="20" dirty="0">
                <a:solidFill>
                  <a:srgbClr val="FDFDFD"/>
                </a:solidFill>
                <a:latin typeface="Arial"/>
                <a:cs typeface="Arial"/>
              </a:rPr>
              <a:t>Juntos</a:t>
            </a:r>
            <a:r>
              <a:rPr sz="1550" spc="-8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850" i="1" spc="6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6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7" name="object 136">
            <a:extLst>
              <a:ext uri="{FF2B5EF4-FFF2-40B4-BE49-F238E27FC236}">
                <a16:creationId xmlns:a16="http://schemas.microsoft.com/office/drawing/2014/main" id="{4F88979A-E590-4D1F-802F-63DB442F0310}"/>
              </a:ext>
            </a:extLst>
          </p:cNvPr>
          <p:cNvSpPr txBox="1"/>
          <p:nvPr/>
        </p:nvSpPr>
        <p:spPr>
          <a:xfrm>
            <a:off x="1159031" y="3713438"/>
            <a:ext cx="16786924" cy="44710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s-MX" sz="48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https://transparencia.chihuahua.gob.mx/</a:t>
            </a:r>
            <a:endParaRPr lang="es-MX" sz="4800" b="1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MX" sz="4800" b="1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MX" sz="48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https://chihuahua.gob.mx/hacienda</a:t>
            </a:r>
            <a:r>
              <a:rPr lang="es-MX" sz="48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es-MX" sz="4800" b="1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MX" sz="48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http://ihacienda.chihuahua.gob.mx/tfiscal/</a:t>
            </a:r>
            <a:r>
              <a:rPr lang="es-MX" sz="48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es-MX" sz="48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s-MX" sz="48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CONMUTADOR: 614 429 3300 EXT. 13628</a:t>
            </a: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96" y="57017"/>
            <a:ext cx="20031105" cy="2729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0853" y="2985154"/>
            <a:ext cx="8126930" cy="194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4676" y="3460341"/>
            <a:ext cx="657952" cy="365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6655" y="3570000"/>
            <a:ext cx="828532" cy="255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3925" y="3570000"/>
            <a:ext cx="791979" cy="2558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9932" y="3472526"/>
            <a:ext cx="499556" cy="463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8226" y="3448157"/>
            <a:ext cx="341160" cy="3777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58124" y="3472526"/>
            <a:ext cx="767611" cy="3655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5393" y="3472526"/>
            <a:ext cx="280238" cy="353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64370" y="3570000"/>
            <a:ext cx="840716" cy="2558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63483" y="3582185"/>
            <a:ext cx="475187" cy="3533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87407" y="3582185"/>
            <a:ext cx="341160" cy="2558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2595" y="3448157"/>
            <a:ext cx="1669249" cy="3898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80582" y="3594369"/>
            <a:ext cx="146211" cy="2436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36452" y="3460341"/>
            <a:ext cx="548293" cy="3777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18773" y="3594369"/>
            <a:ext cx="633583" cy="3655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01095" y="3484710"/>
            <a:ext cx="1145324" cy="3533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695156" y="3484710"/>
            <a:ext cx="1206246" cy="3533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998876" y="3460341"/>
            <a:ext cx="243686" cy="3777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91300" y="3594369"/>
            <a:ext cx="450819" cy="2558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90856" y="3496895"/>
            <a:ext cx="1437747" cy="3533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338262" y="3472526"/>
            <a:ext cx="621399" cy="37771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00307" y="4045188"/>
            <a:ext cx="316791" cy="3655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65836" y="4033004"/>
            <a:ext cx="1596143" cy="37771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83823" y="4033004"/>
            <a:ext cx="609215" cy="37771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51434" y="4020820"/>
            <a:ext cx="1462116" cy="43863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11025" y="4167031"/>
            <a:ext cx="243686" cy="35334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40001" y="4154847"/>
            <a:ext cx="450819" cy="2558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12664" y="4033004"/>
            <a:ext cx="2339386" cy="38989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186077" y="4167031"/>
            <a:ext cx="487372" cy="2558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19661" y="4045188"/>
            <a:ext cx="304607" cy="37771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258295" y="4069557"/>
            <a:ext cx="889454" cy="47518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245224" y="4033004"/>
            <a:ext cx="523925" cy="40208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903176" y="4069557"/>
            <a:ext cx="60921" cy="3411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012835" y="4069557"/>
            <a:ext cx="1815461" cy="46300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46519" y="5300171"/>
            <a:ext cx="2717099" cy="266836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09694" y="4971195"/>
            <a:ext cx="3070444" cy="299733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572426" y="4873721"/>
            <a:ext cx="3350683" cy="324102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15461" y="8407169"/>
            <a:ext cx="134027" cy="36552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90648" y="8480274"/>
            <a:ext cx="1632696" cy="41426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33004" y="8407169"/>
            <a:ext cx="1279351" cy="49955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40001" y="8248773"/>
            <a:ext cx="4946827" cy="9381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743894" y="8285326"/>
            <a:ext cx="2765836" cy="92600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789083" y="8394984"/>
            <a:ext cx="316791" cy="38989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460993" y="8833619"/>
            <a:ext cx="268054" cy="7310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20683" y="14292188"/>
            <a:ext cx="2570887" cy="93819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454131" y="14292188"/>
            <a:ext cx="865085" cy="99911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497" y="24311"/>
            <a:ext cx="0" cy="2649942"/>
          </a:xfrm>
          <a:custGeom>
            <a:avLst/>
            <a:gdLst/>
            <a:ahLst/>
            <a:cxnLst/>
            <a:rect l="l" t="t" r="r" b="b"/>
            <a:pathLst>
              <a:path h="2649942">
                <a:moveTo>
                  <a:pt x="0" y="2649942"/>
                </a:moveTo>
                <a:lnTo>
                  <a:pt x="0" y="0"/>
                </a:lnTo>
              </a:path>
            </a:pathLst>
          </a:custGeom>
          <a:ln w="24331">
            <a:solidFill>
              <a:srgbClr val="B3BC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085853" y="36467"/>
            <a:ext cx="0" cy="1446528"/>
          </a:xfrm>
          <a:custGeom>
            <a:avLst/>
            <a:gdLst/>
            <a:ahLst/>
            <a:cxnLst/>
            <a:rect l="l" t="t" r="r" b="b"/>
            <a:pathLst>
              <a:path h="1446528">
                <a:moveTo>
                  <a:pt x="0" y="1446528"/>
                </a:moveTo>
                <a:lnTo>
                  <a:pt x="0" y="0"/>
                </a:lnTo>
              </a:path>
            </a:pathLst>
          </a:custGeom>
          <a:ln w="24331">
            <a:solidFill>
              <a:srgbClr val="90A3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970336" y="8307877"/>
            <a:ext cx="398780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1015" dirty="0">
                <a:solidFill>
                  <a:srgbClr val="0F3179"/>
                </a:solidFill>
                <a:latin typeface="Arial"/>
                <a:cs typeface="Arial"/>
              </a:rPr>
              <a:t>n</a:t>
            </a:r>
            <a:endParaRPr sz="34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63877" y="8326111"/>
            <a:ext cx="749300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175" spc="-165" baseline="24959" dirty="0">
                <a:solidFill>
                  <a:srgbClr val="0F3179"/>
                </a:solidFill>
                <a:latin typeface="Arial"/>
                <a:cs typeface="Arial"/>
              </a:rPr>
              <a:t>•</a:t>
            </a:r>
            <a:r>
              <a:rPr sz="3450" spc="470" dirty="0">
                <a:solidFill>
                  <a:srgbClr val="0F3179"/>
                </a:solidFill>
                <a:latin typeface="Arial"/>
                <a:cs typeface="Arial"/>
              </a:rPr>
              <a:t>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830771" y="8222788"/>
            <a:ext cx="374650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819" dirty="0">
                <a:solidFill>
                  <a:srgbClr val="642695"/>
                </a:solidFill>
                <a:latin typeface="Arial"/>
                <a:cs typeface="Arial"/>
              </a:rPr>
              <a:t>e</a:t>
            </a:r>
            <a:endParaRPr sz="34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922019" y="8727248"/>
            <a:ext cx="1038225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175" spc="-97" baseline="26570" dirty="0">
                <a:solidFill>
                  <a:srgbClr val="642695"/>
                </a:solidFill>
                <a:latin typeface="Arial"/>
                <a:cs typeface="Arial"/>
              </a:rPr>
              <a:t>•</a:t>
            </a:r>
            <a:r>
              <a:rPr sz="3450" spc="480" dirty="0">
                <a:solidFill>
                  <a:srgbClr val="642695"/>
                </a:solidFill>
                <a:latin typeface="Arial"/>
                <a:cs typeface="Arial"/>
              </a:rPr>
              <a:t>cos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344312" y="8204554"/>
            <a:ext cx="1354455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175" spc="-165" baseline="24959" dirty="0">
                <a:solidFill>
                  <a:srgbClr val="00A0B6"/>
                </a:solidFill>
                <a:latin typeface="Arial"/>
                <a:cs typeface="Arial"/>
              </a:rPr>
              <a:t>•</a:t>
            </a:r>
            <a:r>
              <a:rPr sz="3450" spc="465" dirty="0">
                <a:solidFill>
                  <a:srgbClr val="00A0B6"/>
                </a:solidFill>
                <a:latin typeface="Arial"/>
                <a:cs typeface="Arial"/>
              </a:rPr>
              <a:t>ones</a:t>
            </a:r>
            <a:endParaRPr sz="34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646420" y="8745482"/>
            <a:ext cx="6153326" cy="5346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324100" algn="l"/>
                <a:tab pos="3248660" algn="l"/>
              </a:tabLst>
            </a:pPr>
            <a:r>
              <a:rPr lang="es-MX" sz="3450" b="1" spc="400" dirty="0">
                <a:solidFill>
                  <a:srgbClr val="00A0B6"/>
                </a:solidFill>
                <a:latin typeface="Arial"/>
                <a:cs typeface="Arial"/>
              </a:rPr>
              <a:t>Convenios Federales </a:t>
            </a:r>
            <a:endParaRPr sz="3450" b="1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686068" y="9302921"/>
            <a:ext cx="5099050" cy="2243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" algn="ctr">
              <a:lnSpc>
                <a:spcPct val="100000"/>
              </a:lnSpc>
            </a:pPr>
            <a:r>
              <a:rPr lang="es-MX" sz="2400" spc="-15" dirty="0">
                <a:solidFill>
                  <a:srgbClr val="525656"/>
                </a:solidFill>
                <a:latin typeface="Arial"/>
                <a:cs typeface="Arial"/>
              </a:rPr>
              <a:t>Para</a:t>
            </a:r>
            <a:r>
              <a:rPr lang="es-MX" sz="2400" spc="-2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2400" spc="90" dirty="0">
                <a:solidFill>
                  <a:srgbClr val="525656"/>
                </a:solidFill>
                <a:latin typeface="Arial"/>
                <a:cs typeface="Arial"/>
              </a:rPr>
              <a:t>transferir</a:t>
            </a:r>
            <a:r>
              <a:rPr lang="es-MX" sz="2400" spc="80" dirty="0">
                <a:solidFill>
                  <a:srgbClr val="525656"/>
                </a:solidFill>
                <a:latin typeface="Arial"/>
                <a:cs typeface="Arial"/>
              </a:rPr>
              <a:t> a</a:t>
            </a:r>
            <a:r>
              <a:rPr lang="es-MX" sz="2400" spc="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2400" spc="10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lang="es-MX" sz="2400" spc="-2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2400" spc="105" dirty="0">
                <a:solidFill>
                  <a:srgbClr val="525656"/>
                </a:solidFill>
                <a:latin typeface="Arial"/>
                <a:cs typeface="Arial"/>
              </a:rPr>
              <a:t>estados</a:t>
            </a:r>
            <a:r>
              <a:rPr lang="es-MX" sz="2400" spc="-1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2650" spc="155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endParaRPr lang="es-MX" sz="2650" dirty="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9"/>
              </a:spcBef>
            </a:pPr>
            <a:endParaRPr lang="es-MX" sz="650" dirty="0"/>
          </a:p>
          <a:p>
            <a:pPr marL="33020" algn="ctr">
              <a:lnSpc>
                <a:spcPct val="100000"/>
              </a:lnSpc>
            </a:pPr>
            <a:r>
              <a:rPr lang="es-MX" sz="2400" spc="-125" dirty="0">
                <a:solidFill>
                  <a:srgbClr val="525656"/>
                </a:solidFill>
                <a:latin typeface="Arial"/>
                <a:cs typeface="Arial"/>
              </a:rPr>
              <a:t>municipios </a:t>
            </a:r>
            <a:r>
              <a:rPr lang="es-MX" sz="2400" spc="65" dirty="0">
                <a:solidFill>
                  <a:srgbClr val="525656"/>
                </a:solidFill>
                <a:latin typeface="Arial"/>
                <a:cs typeface="Arial"/>
              </a:rPr>
              <a:t>recursos</a:t>
            </a:r>
            <a:endParaRPr lang="es-MX" sz="2400" dirty="0">
              <a:latin typeface="Arial"/>
              <a:cs typeface="Arial"/>
            </a:endParaRPr>
          </a:p>
          <a:p>
            <a:pPr marL="12700" marR="12700" indent="27305" algn="ctr">
              <a:lnSpc>
                <a:spcPct val="119100"/>
              </a:lnSpc>
              <a:spcBef>
                <a:spcPts val="204"/>
              </a:spcBef>
            </a:pPr>
            <a:r>
              <a:rPr sz="2400" spc="225" dirty="0">
                <a:solidFill>
                  <a:srgbClr val="525656"/>
                </a:solidFill>
                <a:latin typeface="Arial"/>
                <a:cs typeface="Arial"/>
              </a:rPr>
              <a:t>que</a:t>
            </a:r>
            <a:r>
              <a:rPr sz="2400" spc="-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525656"/>
                </a:solidFill>
                <a:latin typeface="Arial"/>
                <a:cs typeface="Arial"/>
              </a:rPr>
              <a:t>les</a:t>
            </a:r>
            <a:r>
              <a:rPr sz="2400" spc="-1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85" dirty="0">
                <a:solidFill>
                  <a:srgbClr val="525656"/>
                </a:solidFill>
                <a:latin typeface="Arial"/>
                <a:cs typeface="Arial"/>
              </a:rPr>
              <a:t>permitan</a:t>
            </a:r>
            <a:r>
              <a:rPr sz="2400" spc="-2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525656"/>
                </a:solidFill>
                <a:latin typeface="Arial"/>
                <a:cs typeface="Arial"/>
              </a:rPr>
              <a:t>fortalecer</a:t>
            </a:r>
            <a:r>
              <a:rPr sz="2400" spc="1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525656"/>
                </a:solidFill>
                <a:latin typeface="Arial"/>
                <a:cs typeface="Arial"/>
              </a:rPr>
              <a:t>su</a:t>
            </a:r>
            <a:r>
              <a:rPr sz="2400" spc="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45" dirty="0">
                <a:solidFill>
                  <a:srgbClr val="525656"/>
                </a:solidFill>
                <a:latin typeface="Arial"/>
                <a:cs typeface="Arial"/>
              </a:rPr>
              <a:t>capacidad</a:t>
            </a:r>
            <a:r>
              <a:rPr sz="2400" spc="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30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400" spc="-1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525656"/>
                </a:solidFill>
                <a:latin typeface="Arial"/>
                <a:cs typeface="Arial"/>
              </a:rPr>
              <a:t>respuesta</a:t>
            </a:r>
            <a:r>
              <a:rPr sz="240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55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2650" spc="-2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525656"/>
                </a:solidFill>
                <a:latin typeface="Arial"/>
                <a:cs typeface="Arial"/>
              </a:rPr>
              <a:t>atender</a:t>
            </a:r>
            <a:r>
              <a:rPr sz="2400" spc="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65" dirty="0">
                <a:solidFill>
                  <a:srgbClr val="525656"/>
                </a:solidFill>
                <a:latin typeface="Arial"/>
                <a:cs typeface="Arial"/>
              </a:rPr>
              <a:t>demandas</a:t>
            </a:r>
            <a:r>
              <a:rPr sz="2400" spc="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28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400" spc="-1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75" dirty="0">
                <a:solidFill>
                  <a:srgbClr val="525656"/>
                </a:solidFill>
                <a:latin typeface="Arial"/>
                <a:cs typeface="Arial"/>
              </a:rPr>
              <a:t>gobierno.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28955" y="8922577"/>
            <a:ext cx="4824095" cy="2665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920" marR="111760" indent="0" algn="ctr">
              <a:lnSpc>
                <a:spcPct val="109900"/>
              </a:lnSpc>
            </a:pPr>
            <a:r>
              <a:rPr sz="2650" spc="1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650" spc="-2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85" dirty="0">
                <a:solidFill>
                  <a:srgbClr val="525656"/>
                </a:solidFill>
                <a:latin typeface="Arial"/>
                <a:cs typeface="Arial"/>
              </a:rPr>
              <a:t>ingresos</a:t>
            </a:r>
            <a:r>
              <a:rPr sz="2650" spc="-2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95" dirty="0">
                <a:solidFill>
                  <a:srgbClr val="525656"/>
                </a:solidFill>
                <a:latin typeface="Arial"/>
                <a:cs typeface="Arial"/>
              </a:rPr>
              <a:t>son</a:t>
            </a:r>
            <a:r>
              <a:rPr sz="2650" spc="-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9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650" spc="-2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35" dirty="0">
                <a:solidFill>
                  <a:srgbClr val="525656"/>
                </a:solidFill>
                <a:latin typeface="Arial"/>
                <a:cs typeface="Arial"/>
              </a:rPr>
              <a:t>recursos</a:t>
            </a:r>
            <a:r>
              <a:rPr sz="2650" spc="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90" dirty="0">
                <a:solidFill>
                  <a:srgbClr val="525656"/>
                </a:solidFill>
                <a:latin typeface="Arial"/>
                <a:cs typeface="Arial"/>
              </a:rPr>
              <a:t>que</a:t>
            </a:r>
            <a:r>
              <a:rPr sz="2650" spc="-1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45" dirty="0">
                <a:solidFill>
                  <a:srgbClr val="525656"/>
                </a:solidFill>
                <a:latin typeface="Arial"/>
                <a:cs typeface="Arial"/>
              </a:rPr>
              <a:t>obtiene</a:t>
            </a:r>
            <a:r>
              <a:rPr sz="2650" spc="-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30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650" spc="-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80" dirty="0">
                <a:solidFill>
                  <a:srgbClr val="525656"/>
                </a:solidFill>
                <a:latin typeface="Arial"/>
                <a:cs typeface="Arial"/>
              </a:rPr>
              <a:t>Estado</a:t>
            </a:r>
            <a:endParaRPr sz="2650" dirty="0">
              <a:latin typeface="Arial"/>
              <a:cs typeface="Arial"/>
            </a:endParaRPr>
          </a:p>
          <a:p>
            <a:pPr marL="12700" marR="12700" indent="0" algn="ctr">
              <a:lnSpc>
                <a:spcPts val="3490"/>
              </a:lnSpc>
              <a:spcBef>
                <a:spcPts val="120"/>
              </a:spcBef>
            </a:pPr>
            <a:r>
              <a:rPr sz="2650" spc="175" dirty="0">
                <a:solidFill>
                  <a:srgbClr val="525656"/>
                </a:solidFill>
                <a:latin typeface="Arial"/>
                <a:cs typeface="Arial"/>
              </a:rPr>
              <a:t>por</a:t>
            </a:r>
            <a:r>
              <a:rPr sz="2650" spc="-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5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2650" spc="-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90" dirty="0">
                <a:solidFill>
                  <a:srgbClr val="525656"/>
                </a:solidFill>
                <a:latin typeface="Arial"/>
                <a:cs typeface="Arial"/>
              </a:rPr>
              <a:t>recaudación</a:t>
            </a:r>
            <a:r>
              <a:rPr sz="2650" spc="-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3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650" spc="-3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40" dirty="0">
                <a:solidFill>
                  <a:srgbClr val="525656"/>
                </a:solidFill>
                <a:latin typeface="Arial"/>
                <a:cs typeface="Arial"/>
              </a:rPr>
              <a:t>tributos</a:t>
            </a:r>
            <a:r>
              <a:rPr sz="2650" spc="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90" dirty="0">
                <a:solidFill>
                  <a:srgbClr val="525656"/>
                </a:solidFill>
                <a:latin typeface="Arial"/>
                <a:cs typeface="Arial"/>
              </a:rPr>
              <a:t>como</a:t>
            </a:r>
            <a:r>
              <a:rPr sz="2650" spc="-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30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650" spc="-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35" dirty="0">
                <a:solidFill>
                  <a:srgbClr val="525656"/>
                </a:solidFill>
                <a:latin typeface="Arial"/>
                <a:cs typeface="Arial"/>
              </a:rPr>
              <a:t>Impuesto</a:t>
            </a:r>
            <a:r>
              <a:rPr sz="2650" spc="-1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40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endParaRPr sz="2650" dirty="0">
              <a:latin typeface="Arial"/>
              <a:cs typeface="Arial"/>
            </a:endParaRPr>
          </a:p>
          <a:p>
            <a:pPr marL="675640" marR="657860" indent="0" algn="ctr">
              <a:lnSpc>
                <a:spcPts val="3490"/>
              </a:lnSpc>
            </a:pPr>
            <a:r>
              <a:rPr sz="2650" spc="8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2650" spc="-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5" dirty="0">
                <a:solidFill>
                  <a:srgbClr val="525656"/>
                </a:solidFill>
                <a:latin typeface="Arial"/>
                <a:cs typeface="Arial"/>
              </a:rPr>
              <a:t>Renta,</a:t>
            </a:r>
            <a:r>
              <a:rPr sz="2650" spc="-3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60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650" spc="-1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80" dirty="0">
                <a:solidFill>
                  <a:srgbClr val="525656"/>
                </a:solidFill>
                <a:latin typeface="Arial"/>
                <a:cs typeface="Arial"/>
              </a:rPr>
              <a:t>I</a:t>
            </a:r>
            <a:r>
              <a:rPr sz="2650" spc="-300" dirty="0">
                <a:solidFill>
                  <a:srgbClr val="525656"/>
                </a:solidFill>
                <a:latin typeface="Arial"/>
                <a:cs typeface="Arial"/>
              </a:rPr>
              <a:t>V</a:t>
            </a:r>
            <a:r>
              <a:rPr sz="2700" spc="65" dirty="0">
                <a:solidFill>
                  <a:srgbClr val="525656"/>
                </a:solidFill>
                <a:latin typeface="Times New Roman"/>
                <a:cs typeface="Times New Roman"/>
              </a:rPr>
              <a:t>A;</a:t>
            </a:r>
            <a:r>
              <a:rPr sz="2700" spc="75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650" spc="200" dirty="0">
                <a:solidFill>
                  <a:srgbClr val="525656"/>
                </a:solidFill>
                <a:latin typeface="Arial"/>
                <a:cs typeface="Arial"/>
              </a:rPr>
              <a:t>por</a:t>
            </a:r>
            <a:r>
              <a:rPr sz="2650" spc="-1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8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2650" spc="95" dirty="0">
                <a:solidFill>
                  <a:srgbClr val="525656"/>
                </a:solidFill>
                <a:latin typeface="Arial"/>
                <a:cs typeface="Arial"/>
              </a:rPr>
              <a:t> venta</a:t>
            </a:r>
            <a:r>
              <a:rPr sz="2650" spc="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23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650" spc="-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85" dirty="0">
                <a:solidFill>
                  <a:srgbClr val="525656"/>
                </a:solidFill>
                <a:latin typeface="Arial"/>
                <a:cs typeface="Arial"/>
              </a:rPr>
              <a:t>bienes.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055670" y="9262640"/>
            <a:ext cx="5916295" cy="3006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67105" marR="71120" indent="-852169">
              <a:lnSpc>
                <a:spcPct val="111200"/>
              </a:lnSpc>
            </a:pPr>
            <a:r>
              <a:rPr sz="2400" spc="35" dirty="0">
                <a:solidFill>
                  <a:srgbClr val="525656"/>
                </a:solidFill>
                <a:latin typeface="Arial"/>
                <a:cs typeface="Arial"/>
              </a:rPr>
              <a:t>Recursos</a:t>
            </a:r>
            <a:r>
              <a:rPr sz="2400" spc="-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525656"/>
                </a:solidFill>
                <a:latin typeface="Arial"/>
                <a:cs typeface="Arial"/>
              </a:rPr>
              <a:t>asignados</a:t>
            </a:r>
            <a:r>
              <a:rPr sz="2400" spc="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400" spc="-2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525656"/>
                </a:solidFill>
                <a:latin typeface="Arial"/>
                <a:cs typeface="Arial"/>
              </a:rPr>
              <a:t>estados</a:t>
            </a:r>
            <a:r>
              <a:rPr sz="2400" spc="-1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700" spc="8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700" spc="-5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400" spc="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45" dirty="0">
                <a:solidFill>
                  <a:srgbClr val="525656"/>
                </a:solidFill>
                <a:latin typeface="Arial"/>
                <a:cs typeface="Arial"/>
              </a:rPr>
              <a:t>municipios</a:t>
            </a:r>
            <a:r>
              <a:rPr sz="2400" spc="-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200" dirty="0">
                <a:solidFill>
                  <a:srgbClr val="525656"/>
                </a:solidFill>
                <a:latin typeface="Arial"/>
                <a:cs typeface="Arial"/>
              </a:rPr>
              <a:t>en</a:t>
            </a:r>
            <a:r>
              <a:rPr sz="2400" spc="-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400" spc="-3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60" dirty="0">
                <a:solidFill>
                  <a:srgbClr val="525656"/>
                </a:solidFill>
                <a:latin typeface="Arial"/>
                <a:cs typeface="Arial"/>
              </a:rPr>
              <a:t>términos</a:t>
            </a:r>
            <a:endParaRPr sz="2400" dirty="0">
              <a:latin typeface="Arial"/>
              <a:cs typeface="Arial"/>
            </a:endParaRPr>
          </a:p>
          <a:p>
            <a:pPr marL="12700" marR="12700" indent="0" algn="ctr">
              <a:lnSpc>
                <a:spcPts val="3350"/>
              </a:lnSpc>
              <a:spcBef>
                <a:spcPts val="190"/>
              </a:spcBef>
            </a:pPr>
            <a:r>
              <a:rPr sz="2400" spc="120" dirty="0">
                <a:solidFill>
                  <a:srgbClr val="525656"/>
                </a:solidFill>
                <a:latin typeface="Arial"/>
                <a:cs typeface="Arial"/>
              </a:rPr>
              <a:t>establecidos</a:t>
            </a:r>
            <a:r>
              <a:rPr sz="2400" spc="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240" dirty="0">
                <a:solidFill>
                  <a:srgbClr val="525656"/>
                </a:solidFill>
                <a:latin typeface="Arial"/>
                <a:cs typeface="Arial"/>
              </a:rPr>
              <a:t>por</a:t>
            </a:r>
            <a:r>
              <a:rPr sz="2400" spc="-1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2400" spc="-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525656"/>
                </a:solidFill>
                <a:latin typeface="Arial"/>
                <a:cs typeface="Arial"/>
              </a:rPr>
              <a:t>LCF</a:t>
            </a:r>
            <a:r>
              <a:rPr sz="2400" spc="-3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55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2650" spc="-1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400" spc="-2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525656"/>
                </a:solidFill>
                <a:latin typeface="Arial"/>
                <a:cs typeface="Arial"/>
              </a:rPr>
              <a:t>Convenios</a:t>
            </a:r>
            <a:r>
              <a:rPr sz="2400" spc="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25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400" spc="-3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60" dirty="0">
                <a:solidFill>
                  <a:srgbClr val="525656"/>
                </a:solidFill>
                <a:latin typeface="Arial"/>
                <a:cs typeface="Arial"/>
              </a:rPr>
              <a:t>Adhesión</a:t>
            </a:r>
            <a:r>
              <a:rPr sz="2400" spc="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55" dirty="0">
                <a:solidFill>
                  <a:srgbClr val="525656"/>
                </a:solidFill>
                <a:latin typeface="Arial"/>
                <a:cs typeface="Arial"/>
              </a:rPr>
              <a:t>al</a:t>
            </a:r>
            <a:r>
              <a:rPr sz="2400" spc="-2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525656"/>
                </a:solidFill>
                <a:latin typeface="Arial"/>
                <a:cs typeface="Arial"/>
              </a:rPr>
              <a:t>Sistema</a:t>
            </a:r>
            <a:r>
              <a:rPr sz="2400" spc="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25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400" spc="1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525656"/>
                </a:solidFill>
                <a:latin typeface="Arial"/>
                <a:cs typeface="Arial"/>
              </a:rPr>
              <a:t>Coordinación</a:t>
            </a:r>
            <a:r>
              <a:rPr sz="2400" spc="1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525656"/>
                </a:solidFill>
                <a:latin typeface="Arial"/>
                <a:cs typeface="Arial"/>
              </a:rPr>
              <a:t>Fiscal</a:t>
            </a:r>
            <a:r>
              <a:rPr sz="2400" spc="-2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650" spc="155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2650" spc="-2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28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400" spc="-1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40" dirty="0">
                <a:solidFill>
                  <a:srgbClr val="525656"/>
                </a:solidFill>
                <a:latin typeface="Arial"/>
                <a:cs typeface="Arial"/>
              </a:rPr>
              <a:t>Colaboración</a:t>
            </a:r>
            <a:r>
              <a:rPr sz="2400" spc="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525656"/>
                </a:solidFill>
                <a:latin typeface="Arial"/>
                <a:cs typeface="Arial"/>
              </a:rPr>
              <a:t>Administrativa</a:t>
            </a:r>
            <a:r>
              <a:rPr sz="2400" spc="3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200" dirty="0">
                <a:solidFill>
                  <a:srgbClr val="525656"/>
                </a:solidFill>
                <a:latin typeface="Arial"/>
                <a:cs typeface="Arial"/>
              </a:rPr>
              <a:t>en</a:t>
            </a:r>
            <a:r>
              <a:rPr sz="2400" spc="-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145" dirty="0">
                <a:solidFill>
                  <a:srgbClr val="525656"/>
                </a:solidFill>
                <a:latin typeface="Arial"/>
                <a:cs typeface="Arial"/>
              </a:rPr>
              <a:t>Materia</a:t>
            </a:r>
            <a:r>
              <a:rPr sz="2400" spc="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525656"/>
                </a:solidFill>
                <a:latin typeface="Arial"/>
                <a:cs typeface="Arial"/>
              </a:rPr>
              <a:t>Fiscal</a:t>
            </a:r>
            <a:r>
              <a:rPr sz="2400" spc="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525656"/>
                </a:solidFill>
                <a:latin typeface="Arial"/>
                <a:cs typeface="Arial"/>
              </a:rPr>
              <a:t>Federal.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1473013" y="14879397"/>
            <a:ext cx="611848" cy="270116"/>
          </a:xfrm>
          <a:custGeom>
            <a:avLst/>
            <a:gdLst/>
            <a:ahLst/>
            <a:cxnLst/>
            <a:rect l="l" t="t" r="r" b="b"/>
            <a:pathLst>
              <a:path w="611848" h="270116">
                <a:moveTo>
                  <a:pt x="0" y="0"/>
                </a:moveTo>
                <a:lnTo>
                  <a:pt x="611848" y="0"/>
                </a:lnTo>
                <a:lnTo>
                  <a:pt x="611848" y="270116"/>
                </a:lnTo>
                <a:lnTo>
                  <a:pt x="0" y="270116"/>
                </a:lnTo>
                <a:lnTo>
                  <a:pt x="0" y="0"/>
                </a:lnTo>
                <a:close/>
              </a:path>
            </a:pathLst>
          </a:custGeom>
          <a:solidFill>
            <a:srgbClr val="D11C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121644" y="14845177"/>
            <a:ext cx="206261" cy="311966"/>
          </a:xfrm>
          <a:custGeom>
            <a:avLst/>
            <a:gdLst/>
            <a:ahLst/>
            <a:cxnLst/>
            <a:rect l="l" t="t" r="r" b="b"/>
            <a:pathLst>
              <a:path w="206261" h="311966">
                <a:moveTo>
                  <a:pt x="0" y="0"/>
                </a:moveTo>
                <a:lnTo>
                  <a:pt x="206261" y="0"/>
                </a:lnTo>
                <a:lnTo>
                  <a:pt x="206261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438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343904" y="14881632"/>
            <a:ext cx="881067" cy="269857"/>
          </a:xfrm>
          <a:custGeom>
            <a:avLst/>
            <a:gdLst/>
            <a:ahLst/>
            <a:cxnLst/>
            <a:rect l="l" t="t" r="r" b="b"/>
            <a:pathLst>
              <a:path w="881067" h="269857">
                <a:moveTo>
                  <a:pt x="0" y="0"/>
                </a:moveTo>
                <a:lnTo>
                  <a:pt x="881067" y="0"/>
                </a:lnTo>
                <a:lnTo>
                  <a:pt x="88106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438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1373531" y="14352916"/>
            <a:ext cx="2009139" cy="799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6"/>
              </a:spcBef>
            </a:pPr>
            <a:endParaRPr sz="500"/>
          </a:p>
          <a:p>
            <a:pPr marR="30480" algn="ctr">
              <a:lnSpc>
                <a:spcPct val="100000"/>
              </a:lnSpc>
            </a:pPr>
            <a:r>
              <a:rPr sz="1600" b="1" spc="-100" dirty="0">
                <a:solidFill>
                  <a:srgbClr val="FDFDFD"/>
                </a:solidFill>
                <a:latin typeface="Arial"/>
                <a:cs typeface="Arial"/>
              </a:rPr>
              <a:t>Juntos</a:t>
            </a:r>
            <a:r>
              <a:rPr sz="1600" b="1" spc="-6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750" b="1" i="1" spc="-35" dirty="0">
                <a:solidFill>
                  <a:srgbClr val="FDFDFD"/>
                </a:solidFill>
                <a:latin typeface="Arial"/>
                <a:cs typeface="Arial"/>
              </a:rPr>
              <a:t>S</a:t>
            </a:r>
            <a:r>
              <a:rPr sz="1750" b="1" i="1" spc="105" dirty="0">
                <a:solidFill>
                  <a:srgbClr val="FDFDFD"/>
                </a:solidFill>
                <a:latin typeface="Arial"/>
                <a:cs typeface="Arial"/>
              </a:rPr>
              <a:t>í</a:t>
            </a:r>
            <a:r>
              <a:rPr sz="1650" b="1" i="1" spc="-7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8976"/>
            <a:ext cx="13756078" cy="182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3754" y="743242"/>
            <a:ext cx="3496894" cy="852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045" y="755426"/>
            <a:ext cx="2765836" cy="840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8909" y="743242"/>
            <a:ext cx="2412492" cy="8529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89797" y="755426"/>
            <a:ext cx="2022594" cy="8407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17099" y="1791092"/>
            <a:ext cx="1206245" cy="828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7372" y="1791092"/>
            <a:ext cx="1827645" cy="828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88123" y="1815461"/>
            <a:ext cx="146211" cy="475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99284" y="1791092"/>
            <a:ext cx="1035665" cy="8285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8977" y="1791092"/>
            <a:ext cx="1108771" cy="8285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31094" y="1791092"/>
            <a:ext cx="840716" cy="8285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66759" y="1815461"/>
            <a:ext cx="1449932" cy="8041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35565" y="1791092"/>
            <a:ext cx="962559" cy="8163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95600" y="1791092"/>
            <a:ext cx="609215" cy="8285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38842" y="1791092"/>
            <a:ext cx="2412492" cy="8285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39386" y="2753652"/>
            <a:ext cx="14158160" cy="1827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8670" y="7481161"/>
            <a:ext cx="8455906" cy="60921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86638" y="2375939"/>
            <a:ext cx="0" cy="237593"/>
          </a:xfrm>
          <a:custGeom>
            <a:avLst/>
            <a:gdLst/>
            <a:ahLst/>
            <a:cxnLst/>
            <a:rect l="l" t="t" r="r" b="b"/>
            <a:pathLst>
              <a:path h="237593">
                <a:moveTo>
                  <a:pt x="0" y="237593"/>
                </a:moveTo>
                <a:lnTo>
                  <a:pt x="0" y="0"/>
                </a:lnTo>
              </a:path>
            </a:pathLst>
          </a:custGeom>
          <a:ln w="30460">
            <a:solidFill>
              <a:srgbClr val="839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60649" y="1821553"/>
            <a:ext cx="493464" cy="0"/>
          </a:xfrm>
          <a:custGeom>
            <a:avLst/>
            <a:gdLst/>
            <a:ahLst/>
            <a:cxnLst/>
            <a:rect l="l" t="t" r="r" b="b"/>
            <a:pathLst>
              <a:path w="493464">
                <a:moveTo>
                  <a:pt x="0" y="0"/>
                </a:moveTo>
                <a:lnTo>
                  <a:pt x="493464" y="0"/>
                </a:lnTo>
              </a:path>
            </a:pathLst>
          </a:custGeom>
          <a:ln w="54829">
            <a:solidFill>
              <a:srgbClr val="839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79233" y="1824599"/>
            <a:ext cx="676228" cy="0"/>
          </a:xfrm>
          <a:custGeom>
            <a:avLst/>
            <a:gdLst/>
            <a:ahLst/>
            <a:cxnLst/>
            <a:rect l="l" t="t" r="r" b="b"/>
            <a:pathLst>
              <a:path w="676228">
                <a:moveTo>
                  <a:pt x="0" y="0"/>
                </a:moveTo>
                <a:lnTo>
                  <a:pt x="676228" y="0"/>
                </a:lnTo>
              </a:path>
            </a:pathLst>
          </a:custGeom>
          <a:ln w="48737">
            <a:solidFill>
              <a:srgbClr val="8393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45998" y="2595256"/>
            <a:ext cx="265008" cy="0"/>
          </a:xfrm>
          <a:custGeom>
            <a:avLst/>
            <a:gdLst/>
            <a:ahLst/>
            <a:cxnLst/>
            <a:rect l="l" t="t" r="r" b="b"/>
            <a:pathLst>
              <a:path w="265008">
                <a:moveTo>
                  <a:pt x="0" y="0"/>
                </a:moveTo>
                <a:lnTo>
                  <a:pt x="265008" y="0"/>
                </a:lnTo>
              </a:path>
            </a:pathLst>
          </a:custGeom>
          <a:ln w="24368">
            <a:solidFill>
              <a:srgbClr val="8793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71369" y="2583072"/>
            <a:ext cx="0" cy="24368"/>
          </a:xfrm>
          <a:custGeom>
            <a:avLst/>
            <a:gdLst/>
            <a:ahLst/>
            <a:cxnLst/>
            <a:rect l="l" t="t" r="r" b="b"/>
            <a:pathLst>
              <a:path h="24368">
                <a:moveTo>
                  <a:pt x="0" y="24368"/>
                </a:moveTo>
                <a:lnTo>
                  <a:pt x="0" y="0"/>
                </a:lnTo>
              </a:path>
            </a:pathLst>
          </a:custGeom>
          <a:ln w="24368">
            <a:solidFill>
              <a:srgbClr val="8793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31229" y="2375939"/>
            <a:ext cx="0" cy="237593"/>
          </a:xfrm>
          <a:custGeom>
            <a:avLst/>
            <a:gdLst/>
            <a:ahLst/>
            <a:cxnLst/>
            <a:rect l="l" t="t" r="r" b="b"/>
            <a:pathLst>
              <a:path h="237593">
                <a:moveTo>
                  <a:pt x="0" y="237593"/>
                </a:moveTo>
                <a:lnTo>
                  <a:pt x="0" y="0"/>
                </a:lnTo>
              </a:path>
            </a:pathLst>
          </a:custGeom>
          <a:ln w="30460">
            <a:solidFill>
              <a:srgbClr val="8C9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12817" y="2059147"/>
            <a:ext cx="0" cy="371621"/>
          </a:xfrm>
          <a:custGeom>
            <a:avLst/>
            <a:gdLst/>
            <a:ahLst/>
            <a:cxnLst/>
            <a:rect l="l" t="t" r="r" b="b"/>
            <a:pathLst>
              <a:path h="371621">
                <a:moveTo>
                  <a:pt x="0" y="371621"/>
                </a:moveTo>
                <a:lnTo>
                  <a:pt x="0" y="0"/>
                </a:lnTo>
              </a:path>
            </a:pathLst>
          </a:custGeom>
          <a:ln w="24368">
            <a:solidFill>
              <a:srgbClr val="8797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721299" y="1821553"/>
            <a:ext cx="542201" cy="0"/>
          </a:xfrm>
          <a:custGeom>
            <a:avLst/>
            <a:gdLst/>
            <a:ahLst/>
            <a:cxnLst/>
            <a:rect l="l" t="t" r="r" b="b"/>
            <a:pathLst>
              <a:path w="542201">
                <a:moveTo>
                  <a:pt x="0" y="0"/>
                </a:moveTo>
                <a:lnTo>
                  <a:pt x="542201" y="0"/>
                </a:lnTo>
              </a:path>
            </a:pathLst>
          </a:custGeom>
          <a:ln w="60921">
            <a:solidFill>
              <a:srgbClr val="879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12491" y="2077423"/>
            <a:ext cx="0" cy="542201"/>
          </a:xfrm>
          <a:custGeom>
            <a:avLst/>
            <a:gdLst/>
            <a:ahLst/>
            <a:cxnLst/>
            <a:rect l="l" t="t" r="r" b="b"/>
            <a:pathLst>
              <a:path h="542201">
                <a:moveTo>
                  <a:pt x="0" y="542201"/>
                </a:moveTo>
                <a:lnTo>
                  <a:pt x="0" y="0"/>
                </a:lnTo>
              </a:path>
            </a:pathLst>
          </a:custGeom>
          <a:ln w="67013">
            <a:solidFill>
              <a:srgbClr val="90A0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891879" y="2345478"/>
            <a:ext cx="268054" cy="0"/>
          </a:xfrm>
          <a:custGeom>
            <a:avLst/>
            <a:gdLst/>
            <a:ahLst/>
            <a:cxnLst/>
            <a:rect l="l" t="t" r="r" b="b"/>
            <a:pathLst>
              <a:path w="268054">
                <a:moveTo>
                  <a:pt x="0" y="0"/>
                </a:moveTo>
                <a:lnTo>
                  <a:pt x="268054" y="0"/>
                </a:lnTo>
              </a:path>
            </a:pathLst>
          </a:custGeom>
          <a:ln w="73105">
            <a:solidFill>
              <a:srgbClr val="6B80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44703" y="2254095"/>
            <a:ext cx="0" cy="365529"/>
          </a:xfrm>
          <a:custGeom>
            <a:avLst/>
            <a:gdLst/>
            <a:ahLst/>
            <a:cxnLst/>
            <a:rect l="l" t="t" r="r" b="b"/>
            <a:pathLst>
              <a:path h="365529">
                <a:moveTo>
                  <a:pt x="0" y="365529"/>
                </a:moveTo>
                <a:lnTo>
                  <a:pt x="0" y="0"/>
                </a:lnTo>
              </a:path>
            </a:pathLst>
          </a:custGeom>
          <a:ln w="18276">
            <a:solidFill>
              <a:srgbClr val="7C8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55480" y="1821553"/>
            <a:ext cx="395989" cy="0"/>
          </a:xfrm>
          <a:custGeom>
            <a:avLst/>
            <a:gdLst/>
            <a:ahLst/>
            <a:cxnLst/>
            <a:rect l="l" t="t" r="r" b="b"/>
            <a:pathLst>
              <a:path w="395989">
                <a:moveTo>
                  <a:pt x="0" y="0"/>
                </a:moveTo>
                <a:lnTo>
                  <a:pt x="395989" y="0"/>
                </a:lnTo>
              </a:path>
            </a:pathLst>
          </a:custGeom>
          <a:ln w="54829">
            <a:solidFill>
              <a:srgbClr val="879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37322" y="2357662"/>
            <a:ext cx="286331" cy="0"/>
          </a:xfrm>
          <a:custGeom>
            <a:avLst/>
            <a:gdLst/>
            <a:ahLst/>
            <a:cxnLst/>
            <a:rect l="l" t="t" r="r" b="b"/>
            <a:pathLst>
              <a:path w="286331">
                <a:moveTo>
                  <a:pt x="0" y="0"/>
                </a:moveTo>
                <a:lnTo>
                  <a:pt x="286331" y="0"/>
                </a:lnTo>
              </a:path>
            </a:pathLst>
          </a:custGeom>
          <a:ln w="36552">
            <a:solidFill>
              <a:srgbClr val="8397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72697" y="2229727"/>
            <a:ext cx="0" cy="383805"/>
          </a:xfrm>
          <a:custGeom>
            <a:avLst/>
            <a:gdLst/>
            <a:ahLst/>
            <a:cxnLst/>
            <a:rect l="l" t="t" r="r" b="b"/>
            <a:pathLst>
              <a:path h="383805">
                <a:moveTo>
                  <a:pt x="0" y="383805"/>
                </a:moveTo>
                <a:lnTo>
                  <a:pt x="0" y="0"/>
                </a:lnTo>
              </a:path>
            </a:pathLst>
          </a:custGeom>
          <a:ln w="30460">
            <a:solidFill>
              <a:srgbClr val="8C9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660377" y="1912935"/>
            <a:ext cx="0" cy="706689"/>
          </a:xfrm>
          <a:custGeom>
            <a:avLst/>
            <a:gdLst/>
            <a:ahLst/>
            <a:cxnLst/>
            <a:rect l="l" t="t" r="r" b="b"/>
            <a:pathLst>
              <a:path h="706689">
                <a:moveTo>
                  <a:pt x="0" y="706689"/>
                </a:moveTo>
                <a:lnTo>
                  <a:pt x="0" y="0"/>
                </a:lnTo>
              </a:path>
            </a:pathLst>
          </a:custGeom>
          <a:ln w="48737">
            <a:solidFill>
              <a:srgbClr val="909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928432" y="2086561"/>
            <a:ext cx="231501" cy="0"/>
          </a:xfrm>
          <a:custGeom>
            <a:avLst/>
            <a:gdLst/>
            <a:ahLst/>
            <a:cxnLst/>
            <a:rect l="l" t="t" r="r" b="b"/>
            <a:pathLst>
              <a:path w="231501">
                <a:moveTo>
                  <a:pt x="0" y="0"/>
                </a:moveTo>
                <a:lnTo>
                  <a:pt x="231501" y="0"/>
                </a:lnTo>
              </a:path>
            </a:pathLst>
          </a:custGeom>
          <a:ln w="67013">
            <a:solidFill>
              <a:srgbClr val="6B80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75087" y="2595256"/>
            <a:ext cx="584846" cy="0"/>
          </a:xfrm>
          <a:custGeom>
            <a:avLst/>
            <a:gdLst/>
            <a:ahLst/>
            <a:cxnLst/>
            <a:rect l="l" t="t" r="r" b="b"/>
            <a:pathLst>
              <a:path w="584846">
                <a:moveTo>
                  <a:pt x="0" y="0"/>
                </a:moveTo>
                <a:lnTo>
                  <a:pt x="584846" y="0"/>
                </a:lnTo>
              </a:path>
            </a:pathLst>
          </a:custGeom>
          <a:ln w="24368">
            <a:solidFill>
              <a:srgbClr val="8797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379251" y="2607440"/>
            <a:ext cx="450819" cy="0"/>
          </a:xfrm>
          <a:custGeom>
            <a:avLst/>
            <a:gdLst/>
            <a:ahLst/>
            <a:cxnLst/>
            <a:rect l="l" t="t" r="r" b="b"/>
            <a:pathLst>
              <a:path w="450819">
                <a:moveTo>
                  <a:pt x="0" y="0"/>
                </a:moveTo>
                <a:lnTo>
                  <a:pt x="450819" y="0"/>
                </a:lnTo>
              </a:path>
            </a:pathLst>
          </a:custGeom>
          <a:ln w="36552">
            <a:solidFill>
              <a:srgbClr val="93A0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927545" y="2598302"/>
            <a:ext cx="292423" cy="0"/>
          </a:xfrm>
          <a:custGeom>
            <a:avLst/>
            <a:gdLst/>
            <a:ahLst/>
            <a:cxnLst/>
            <a:rect l="l" t="t" r="r" b="b"/>
            <a:pathLst>
              <a:path w="292423">
                <a:moveTo>
                  <a:pt x="0" y="0"/>
                </a:moveTo>
                <a:lnTo>
                  <a:pt x="292423" y="0"/>
                </a:lnTo>
              </a:path>
            </a:pathLst>
          </a:custGeom>
          <a:ln w="30460">
            <a:solidFill>
              <a:srgbClr val="90A0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055082" y="1828130"/>
            <a:ext cx="220979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325" dirty="0">
                <a:solidFill>
                  <a:srgbClr val="6D80A3"/>
                </a:solidFill>
                <a:latin typeface="Arial"/>
                <a:cs typeface="Arial"/>
              </a:rPr>
              <a:t>•</a:t>
            </a:r>
            <a:endParaRPr sz="34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262097" y="1822038"/>
            <a:ext cx="228600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385" dirty="0">
                <a:solidFill>
                  <a:srgbClr val="6D80A3"/>
                </a:solidFill>
                <a:latin typeface="Arial"/>
                <a:cs typeface="Arial"/>
              </a:rPr>
              <a:t>•</a:t>
            </a:r>
            <a:endParaRPr sz="34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25047" y="3304169"/>
            <a:ext cx="15926435" cy="4209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80" marR="12700" indent="-6350" algn="just">
              <a:lnSpc>
                <a:spcPct val="112400"/>
              </a:lnSpc>
            </a:pPr>
            <a:r>
              <a:rPr sz="3200" spc="90" dirty="0">
                <a:solidFill>
                  <a:srgbClr val="525656"/>
                </a:solidFill>
                <a:latin typeface="Arial"/>
                <a:cs typeface="Arial"/>
              </a:rPr>
              <a:t>Son</a:t>
            </a:r>
            <a:r>
              <a:rPr sz="3200" spc="-2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45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3200" spc="-2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35" dirty="0">
                <a:solidFill>
                  <a:srgbClr val="525656"/>
                </a:solidFill>
                <a:latin typeface="Arial"/>
                <a:cs typeface="Arial"/>
              </a:rPr>
              <a:t>conjunto</a:t>
            </a:r>
            <a:r>
              <a:rPr sz="3200" spc="-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28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3200" spc="-3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55" dirty="0">
                <a:solidFill>
                  <a:srgbClr val="525656"/>
                </a:solidFill>
                <a:latin typeface="Arial"/>
                <a:cs typeface="Arial"/>
              </a:rPr>
              <a:t>documentos</a:t>
            </a:r>
            <a:r>
              <a:rPr sz="3200" spc="-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25" dirty="0">
                <a:solidFill>
                  <a:srgbClr val="525656"/>
                </a:solidFill>
                <a:latin typeface="Arial"/>
                <a:cs typeface="Arial"/>
              </a:rPr>
              <a:t>elaborados</a:t>
            </a:r>
            <a:r>
              <a:rPr sz="3200" spc="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245" dirty="0">
                <a:solidFill>
                  <a:srgbClr val="525656"/>
                </a:solidFill>
                <a:latin typeface="Arial"/>
                <a:cs typeface="Arial"/>
              </a:rPr>
              <a:t>por</a:t>
            </a:r>
            <a:r>
              <a:rPr sz="3200" spc="-3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45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3200" spc="-1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85" dirty="0">
                <a:solidFill>
                  <a:srgbClr val="525656"/>
                </a:solidFill>
                <a:latin typeface="Arial"/>
                <a:cs typeface="Arial"/>
              </a:rPr>
              <a:t>Poder</a:t>
            </a:r>
            <a:r>
              <a:rPr sz="3200" spc="-1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80" dirty="0">
                <a:solidFill>
                  <a:srgbClr val="525656"/>
                </a:solidFill>
                <a:latin typeface="Arial"/>
                <a:cs typeface="Arial"/>
              </a:rPr>
              <a:t>Ejecutivo,</a:t>
            </a:r>
            <a:r>
              <a:rPr sz="3200" spc="-4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60" dirty="0">
                <a:solidFill>
                  <a:srgbClr val="525656"/>
                </a:solidFill>
                <a:latin typeface="Arial"/>
                <a:cs typeface="Arial"/>
              </a:rPr>
              <a:t>en</a:t>
            </a:r>
            <a:r>
              <a:rPr sz="3200" spc="-2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229" dirty="0">
                <a:solidFill>
                  <a:srgbClr val="525656"/>
                </a:solidFill>
                <a:latin typeface="Arial"/>
                <a:cs typeface="Arial"/>
              </a:rPr>
              <a:t>donde</a:t>
            </a:r>
            <a:r>
              <a:rPr sz="3200" spc="-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6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3200" spc="-2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525656"/>
                </a:solidFill>
                <a:latin typeface="Arial"/>
                <a:cs typeface="Arial"/>
              </a:rPr>
              <a:t>Ley</a:t>
            </a:r>
            <a:r>
              <a:rPr sz="3200" spc="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28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3200" spc="-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75" dirty="0">
                <a:solidFill>
                  <a:srgbClr val="525656"/>
                </a:solidFill>
                <a:latin typeface="Arial"/>
                <a:cs typeface="Arial"/>
              </a:rPr>
              <a:t>Ingresos</a:t>
            </a:r>
            <a:r>
              <a:rPr sz="3200" spc="-2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75" dirty="0">
                <a:solidFill>
                  <a:srgbClr val="525656"/>
                </a:solidFill>
                <a:latin typeface="Arial"/>
                <a:cs typeface="Arial"/>
              </a:rPr>
              <a:t>define: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0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26670" indent="17780" algn="just">
              <a:lnSpc>
                <a:spcPct val="113399"/>
              </a:lnSpc>
            </a:pPr>
            <a:r>
              <a:rPr sz="3200" spc="210" dirty="0">
                <a:solidFill>
                  <a:srgbClr val="525656"/>
                </a:solidFill>
                <a:latin typeface="Arial"/>
                <a:cs typeface="Arial"/>
              </a:rPr>
              <a:t>Cómo</a:t>
            </a:r>
            <a:r>
              <a:rPr sz="3200" spc="3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525656"/>
                </a:solidFill>
                <a:latin typeface="Arial"/>
                <a:cs typeface="Arial"/>
              </a:rPr>
              <a:t>se</a:t>
            </a:r>
            <a:r>
              <a:rPr sz="3200" spc="2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20" dirty="0">
                <a:solidFill>
                  <a:srgbClr val="525656"/>
                </a:solidFill>
                <a:latin typeface="Arial"/>
                <a:cs typeface="Arial"/>
              </a:rPr>
              <a:t>van </a:t>
            </a:r>
            <a:r>
              <a:rPr sz="3200" spc="-4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70" dirty="0">
                <a:solidFill>
                  <a:srgbClr val="525656"/>
                </a:solidFill>
                <a:latin typeface="Arial"/>
                <a:cs typeface="Arial"/>
              </a:rPr>
              <a:t>a </a:t>
            </a:r>
            <a:r>
              <a:rPr sz="3200" spc="-3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95" dirty="0">
                <a:solidFill>
                  <a:srgbClr val="525656"/>
                </a:solidFill>
                <a:latin typeface="Arial"/>
                <a:cs typeface="Arial"/>
              </a:rPr>
              <a:t>reunir </a:t>
            </a:r>
            <a:r>
              <a:rPr sz="3200" spc="-3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95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3200" spc="3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30" dirty="0">
                <a:solidFill>
                  <a:srgbClr val="525656"/>
                </a:solidFill>
                <a:latin typeface="Arial"/>
                <a:cs typeface="Arial"/>
              </a:rPr>
              <a:t>recursos </a:t>
            </a:r>
            <a:r>
              <a:rPr sz="3200" spc="-3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45" dirty="0">
                <a:solidFill>
                  <a:srgbClr val="525656"/>
                </a:solidFill>
                <a:latin typeface="Arial"/>
                <a:cs typeface="Arial"/>
              </a:rPr>
              <a:t>necesarios </a:t>
            </a:r>
            <a:r>
              <a:rPr sz="3200" spc="-2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95" dirty="0">
                <a:solidFill>
                  <a:srgbClr val="525656"/>
                </a:solidFill>
                <a:latin typeface="Arial"/>
                <a:cs typeface="Arial"/>
              </a:rPr>
              <a:t>para</a:t>
            </a:r>
            <a:r>
              <a:rPr sz="3200" spc="3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35" dirty="0">
                <a:solidFill>
                  <a:srgbClr val="525656"/>
                </a:solidFill>
                <a:latin typeface="Arial"/>
                <a:cs typeface="Arial"/>
              </a:rPr>
              <a:t>atender </a:t>
            </a:r>
            <a:r>
              <a:rPr sz="3200" spc="-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3200" spc="3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80" dirty="0">
                <a:solidFill>
                  <a:srgbClr val="525656"/>
                </a:solidFill>
                <a:latin typeface="Arial"/>
                <a:cs typeface="Arial"/>
              </a:rPr>
              <a:t>necesidades </a:t>
            </a:r>
            <a:r>
              <a:rPr sz="3200" spc="-3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210" dirty="0">
                <a:solidFill>
                  <a:srgbClr val="525656"/>
                </a:solidFill>
                <a:latin typeface="Arial"/>
                <a:cs typeface="Arial"/>
              </a:rPr>
              <a:t>del</a:t>
            </a:r>
            <a:r>
              <a:rPr sz="3200" spc="1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25" dirty="0">
                <a:solidFill>
                  <a:srgbClr val="525656"/>
                </a:solidFill>
                <a:latin typeface="Arial"/>
                <a:cs typeface="Arial"/>
              </a:rPr>
              <a:t>gasto</a:t>
            </a:r>
            <a:r>
              <a:rPr sz="3200" spc="-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65" dirty="0">
                <a:solidFill>
                  <a:srgbClr val="525656"/>
                </a:solidFill>
                <a:latin typeface="Arial"/>
                <a:cs typeface="Arial"/>
              </a:rPr>
              <a:t>público;</a:t>
            </a:r>
            <a:r>
              <a:rPr sz="3200" spc="-2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25" dirty="0">
                <a:solidFill>
                  <a:srgbClr val="525656"/>
                </a:solidFill>
                <a:latin typeface="Arial"/>
                <a:cs typeface="Arial"/>
              </a:rPr>
              <a:t>así</a:t>
            </a:r>
            <a:r>
              <a:rPr sz="3200" spc="-4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215" dirty="0">
                <a:solidFill>
                  <a:srgbClr val="525656"/>
                </a:solidFill>
                <a:latin typeface="Arial"/>
                <a:cs typeface="Arial"/>
              </a:rPr>
              <a:t>como</a:t>
            </a:r>
            <a:r>
              <a:rPr sz="3200" spc="-1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60" dirty="0">
                <a:solidFill>
                  <a:srgbClr val="525656"/>
                </a:solidFill>
                <a:latin typeface="Arial"/>
                <a:cs typeface="Arial"/>
              </a:rPr>
              <a:t>en</a:t>
            </a:r>
            <a:r>
              <a:rPr sz="3200" spc="-2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45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3200" spc="-1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65" dirty="0">
                <a:solidFill>
                  <a:srgbClr val="525656"/>
                </a:solidFill>
                <a:latin typeface="Arial"/>
                <a:cs typeface="Arial"/>
              </a:rPr>
              <a:t>Presupuesto</a:t>
            </a:r>
            <a:r>
              <a:rPr sz="3200" spc="-1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28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3200" spc="-1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525656"/>
                </a:solidFill>
                <a:latin typeface="Arial"/>
                <a:cs typeface="Arial"/>
              </a:rPr>
              <a:t>Egresos</a:t>
            </a:r>
            <a:r>
              <a:rPr sz="3200" spc="-3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525656"/>
                </a:solidFill>
                <a:latin typeface="Arial"/>
                <a:cs typeface="Arial"/>
              </a:rPr>
              <a:t>se</a:t>
            </a:r>
            <a:r>
              <a:rPr sz="3200" spc="-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60" dirty="0">
                <a:solidFill>
                  <a:srgbClr val="525656"/>
                </a:solidFill>
                <a:latin typeface="Arial"/>
                <a:cs typeface="Arial"/>
              </a:rPr>
              <a:t>definen</a:t>
            </a:r>
            <a:r>
              <a:rPr sz="3200" spc="-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525656"/>
                </a:solidFill>
                <a:latin typeface="Arial"/>
                <a:cs typeface="Arial"/>
              </a:rPr>
              <a:t>esas</a:t>
            </a:r>
            <a:r>
              <a:rPr sz="3200" spc="-1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80" dirty="0">
                <a:solidFill>
                  <a:srgbClr val="525656"/>
                </a:solidFill>
                <a:latin typeface="Arial"/>
                <a:cs typeface="Arial"/>
              </a:rPr>
              <a:t>necesidades</a:t>
            </a:r>
            <a:r>
              <a:rPr sz="3200" spc="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285" dirty="0">
                <a:solidFill>
                  <a:srgbClr val="525656"/>
                </a:solidFill>
                <a:latin typeface="Arial"/>
                <a:cs typeface="Arial"/>
              </a:rPr>
              <a:t>y </a:t>
            </a:r>
            <a:r>
              <a:rPr sz="3200" spc="-3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215" dirty="0">
                <a:solidFill>
                  <a:srgbClr val="525656"/>
                </a:solidFill>
                <a:latin typeface="Arial"/>
                <a:cs typeface="Arial"/>
              </a:rPr>
              <a:t>cómo </a:t>
            </a:r>
            <a:r>
              <a:rPr sz="3200" spc="-4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65" dirty="0">
                <a:solidFill>
                  <a:srgbClr val="525656"/>
                </a:solidFill>
                <a:latin typeface="Arial"/>
                <a:cs typeface="Arial"/>
              </a:rPr>
              <a:t>se </a:t>
            </a:r>
            <a:r>
              <a:rPr sz="3200" spc="-409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210" dirty="0">
                <a:solidFill>
                  <a:srgbClr val="525656"/>
                </a:solidFill>
                <a:latin typeface="Arial"/>
                <a:cs typeface="Arial"/>
              </a:rPr>
              <a:t>deben </a:t>
            </a:r>
            <a:r>
              <a:rPr sz="3200" spc="-2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20" dirty="0">
                <a:solidFill>
                  <a:srgbClr val="525656"/>
                </a:solidFill>
                <a:latin typeface="Arial"/>
                <a:cs typeface="Arial"/>
              </a:rPr>
              <a:t>distribuir </a:t>
            </a:r>
            <a:r>
              <a:rPr sz="3200" spc="-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95" dirty="0">
                <a:solidFill>
                  <a:srgbClr val="525656"/>
                </a:solidFill>
                <a:latin typeface="Arial"/>
                <a:cs typeface="Arial"/>
              </a:rPr>
              <a:t>los </a:t>
            </a:r>
            <a:r>
              <a:rPr sz="3200" spc="-409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45" dirty="0">
                <a:solidFill>
                  <a:srgbClr val="525656"/>
                </a:solidFill>
                <a:latin typeface="Arial"/>
                <a:cs typeface="Arial"/>
              </a:rPr>
              <a:t>recursos </a:t>
            </a:r>
            <a:r>
              <a:rPr sz="3200" spc="-2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95" dirty="0">
                <a:solidFill>
                  <a:srgbClr val="525656"/>
                </a:solidFill>
                <a:latin typeface="Arial"/>
                <a:cs typeface="Arial"/>
              </a:rPr>
              <a:t>para </a:t>
            </a:r>
            <a:r>
              <a:rPr sz="3200" spc="-4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25" dirty="0">
                <a:solidFill>
                  <a:srgbClr val="525656"/>
                </a:solidFill>
                <a:latin typeface="Arial"/>
                <a:cs typeface="Arial"/>
              </a:rPr>
              <a:t>satisfacerlas; </a:t>
            </a:r>
            <a:r>
              <a:rPr sz="3200" spc="-1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30" dirty="0">
                <a:solidFill>
                  <a:srgbClr val="525656"/>
                </a:solidFill>
                <a:latin typeface="Arial"/>
                <a:cs typeface="Arial"/>
              </a:rPr>
              <a:t>es </a:t>
            </a:r>
            <a:r>
              <a:rPr sz="3200" spc="-4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20" dirty="0">
                <a:solidFill>
                  <a:srgbClr val="525656"/>
                </a:solidFill>
                <a:latin typeface="Arial"/>
                <a:cs typeface="Arial"/>
              </a:rPr>
              <a:t>decir </a:t>
            </a:r>
            <a:r>
              <a:rPr sz="3200" spc="-2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35" dirty="0">
                <a:solidFill>
                  <a:srgbClr val="525656"/>
                </a:solidFill>
                <a:latin typeface="Arial"/>
                <a:cs typeface="Arial"/>
              </a:rPr>
              <a:t>con </a:t>
            </a:r>
            <a:r>
              <a:rPr sz="3200" spc="-3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25" dirty="0">
                <a:solidFill>
                  <a:srgbClr val="525656"/>
                </a:solidFill>
                <a:latin typeface="Arial"/>
                <a:cs typeface="Arial"/>
              </a:rPr>
              <a:t>cuánto</a:t>
            </a:r>
            <a:r>
              <a:rPr sz="3200" spc="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60" dirty="0">
                <a:solidFill>
                  <a:srgbClr val="525656"/>
                </a:solidFill>
                <a:latin typeface="Arial"/>
                <a:cs typeface="Arial"/>
              </a:rPr>
              <a:t>dinero  </a:t>
            </a:r>
            <a:r>
              <a:rPr sz="3200" spc="1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40" dirty="0">
                <a:solidFill>
                  <a:srgbClr val="525656"/>
                </a:solidFill>
                <a:latin typeface="Arial"/>
                <a:cs typeface="Arial"/>
              </a:rPr>
              <a:t>dispondrá  </a:t>
            </a:r>
            <a:r>
              <a:rPr sz="3200" spc="3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45" dirty="0">
                <a:solidFill>
                  <a:srgbClr val="525656"/>
                </a:solidFill>
                <a:latin typeface="Arial"/>
                <a:cs typeface="Arial"/>
              </a:rPr>
              <a:t>el  </a:t>
            </a:r>
            <a:r>
              <a:rPr sz="3200" spc="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75" dirty="0">
                <a:solidFill>
                  <a:srgbClr val="525656"/>
                </a:solidFill>
                <a:latin typeface="Arial"/>
                <a:cs typeface="Arial"/>
              </a:rPr>
              <a:t>Estado,  </a:t>
            </a:r>
            <a:r>
              <a:rPr sz="320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95" dirty="0">
                <a:solidFill>
                  <a:srgbClr val="525656"/>
                </a:solidFill>
                <a:latin typeface="Arial"/>
                <a:cs typeface="Arial"/>
              </a:rPr>
              <a:t>para  </a:t>
            </a:r>
            <a:r>
              <a:rPr sz="3200" spc="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20" dirty="0">
                <a:solidFill>
                  <a:srgbClr val="525656"/>
                </a:solidFill>
                <a:latin typeface="Arial"/>
                <a:cs typeface="Arial"/>
              </a:rPr>
              <a:t>cubrir  </a:t>
            </a:r>
            <a:r>
              <a:rPr sz="3200" spc="2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525656"/>
                </a:solidFill>
                <a:latin typeface="Arial"/>
                <a:cs typeface="Arial"/>
              </a:rPr>
              <a:t>las   </a:t>
            </a:r>
            <a:r>
              <a:rPr sz="3200" spc="140" dirty="0">
                <a:solidFill>
                  <a:srgbClr val="525656"/>
                </a:solidFill>
                <a:latin typeface="Arial"/>
                <a:cs typeface="Arial"/>
              </a:rPr>
              <a:t>prioridades  </a:t>
            </a:r>
            <a:r>
              <a:rPr sz="3200" spc="11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265" dirty="0">
                <a:solidFill>
                  <a:srgbClr val="525656"/>
                </a:solidFill>
                <a:latin typeface="Arial"/>
                <a:cs typeface="Arial"/>
              </a:rPr>
              <a:t>de  </a:t>
            </a:r>
            <a:r>
              <a:rPr sz="3200" spc="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60" dirty="0">
                <a:solidFill>
                  <a:srgbClr val="525656"/>
                </a:solidFill>
                <a:latin typeface="Arial"/>
                <a:cs typeface="Arial"/>
              </a:rPr>
              <a:t>la  </a:t>
            </a:r>
            <a:r>
              <a:rPr sz="3200" spc="-1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00" spc="125" dirty="0">
                <a:solidFill>
                  <a:srgbClr val="525656"/>
                </a:solidFill>
                <a:latin typeface="Arial"/>
                <a:cs typeface="Arial"/>
              </a:rPr>
              <a:t>sociedad</a:t>
            </a:r>
            <a:r>
              <a:rPr sz="3200" spc="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50" spc="30" dirty="0">
                <a:solidFill>
                  <a:srgbClr val="525656"/>
                </a:solidFill>
                <a:latin typeface="Arial"/>
                <a:cs typeface="Arial"/>
              </a:rPr>
              <a:t>chihuahuense.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53344"/>
            <a:ext cx="14048501" cy="182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01058" y="597030"/>
            <a:ext cx="12464541" cy="779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1570" y="901638"/>
            <a:ext cx="1608328" cy="16936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01058" y="1474300"/>
            <a:ext cx="12293961" cy="645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5427" y="2229727"/>
            <a:ext cx="4471639" cy="6457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8430" y="3058260"/>
            <a:ext cx="15303484" cy="1827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5119" y="6628260"/>
            <a:ext cx="2607440" cy="3898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4403" y="6628260"/>
            <a:ext cx="682320" cy="3898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4199" y="6652629"/>
            <a:ext cx="3070444" cy="4751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9727" y="7176554"/>
            <a:ext cx="280238" cy="3898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68670" y="9954575"/>
            <a:ext cx="682320" cy="3898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72834" y="9966759"/>
            <a:ext cx="2144437" cy="4873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01946" y="10502868"/>
            <a:ext cx="682320" cy="3898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30478" y="10502868"/>
            <a:ext cx="1486484" cy="38989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8806" y="10502868"/>
            <a:ext cx="1852014" cy="5117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95256" y="11063347"/>
            <a:ext cx="377713" cy="38989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83379" y="11063347"/>
            <a:ext cx="560477" cy="38989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9181" y="11087715"/>
            <a:ext cx="1742355" cy="3655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77885" y="11087715"/>
            <a:ext cx="2729283" cy="4751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60070" y="4873721"/>
            <a:ext cx="804164" cy="62992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82664" y="4788430"/>
            <a:ext cx="1644880" cy="38989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158160" y="4788430"/>
            <a:ext cx="353344" cy="38989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645532" y="4788430"/>
            <a:ext cx="2607440" cy="38989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061573" y="4898089"/>
            <a:ext cx="962559" cy="38989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282664" y="5336724"/>
            <a:ext cx="682320" cy="38989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50140" y="5336724"/>
            <a:ext cx="572662" cy="38989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099012" y="5361093"/>
            <a:ext cx="2741468" cy="4751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656828" y="5361093"/>
            <a:ext cx="1730171" cy="47518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990241" y="8346247"/>
            <a:ext cx="5994677" cy="104785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033656" y="8468090"/>
            <a:ext cx="1145324" cy="26805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45840" y="8894541"/>
            <a:ext cx="1498669" cy="38989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43798" y="4563021"/>
            <a:ext cx="0" cy="1626604"/>
          </a:xfrm>
          <a:custGeom>
            <a:avLst/>
            <a:gdLst/>
            <a:ahLst/>
            <a:cxnLst/>
            <a:rect l="l" t="t" r="r" b="b"/>
            <a:pathLst>
              <a:path h="1626604">
                <a:moveTo>
                  <a:pt x="0" y="1626604"/>
                </a:moveTo>
                <a:lnTo>
                  <a:pt x="0" y="0"/>
                </a:lnTo>
              </a:path>
            </a:pathLst>
          </a:custGeom>
          <a:ln w="36552">
            <a:solidFill>
              <a:srgbClr val="D4C8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91399" y="6186579"/>
            <a:ext cx="5093038" cy="0"/>
          </a:xfrm>
          <a:custGeom>
            <a:avLst/>
            <a:gdLst/>
            <a:ahLst/>
            <a:cxnLst/>
            <a:rect l="l" t="t" r="r" b="b"/>
            <a:pathLst>
              <a:path w="5093038">
                <a:moveTo>
                  <a:pt x="0" y="0"/>
                </a:moveTo>
                <a:lnTo>
                  <a:pt x="5093038" y="0"/>
                </a:lnTo>
              </a:path>
            </a:pathLst>
          </a:custGeom>
          <a:ln w="6092">
            <a:solidFill>
              <a:srgbClr val="C3C8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24001" y="6469864"/>
            <a:ext cx="0" cy="1358549"/>
          </a:xfrm>
          <a:custGeom>
            <a:avLst/>
            <a:gdLst/>
            <a:ahLst/>
            <a:cxnLst/>
            <a:rect l="l" t="t" r="r" b="b"/>
            <a:pathLst>
              <a:path h="1358549">
                <a:moveTo>
                  <a:pt x="0" y="1358549"/>
                </a:moveTo>
                <a:lnTo>
                  <a:pt x="0" y="0"/>
                </a:lnTo>
              </a:path>
            </a:pathLst>
          </a:custGeom>
          <a:ln w="30460">
            <a:solidFill>
              <a:srgbClr val="C3CC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5563" y="8102561"/>
            <a:ext cx="7712663" cy="0"/>
          </a:xfrm>
          <a:custGeom>
            <a:avLst/>
            <a:gdLst/>
            <a:ahLst/>
            <a:cxnLst/>
            <a:rect l="l" t="t" r="r" b="b"/>
            <a:pathLst>
              <a:path w="7712663">
                <a:moveTo>
                  <a:pt x="0" y="0"/>
                </a:moveTo>
                <a:lnTo>
                  <a:pt x="7712663" y="0"/>
                </a:lnTo>
              </a:path>
            </a:pathLst>
          </a:custGeom>
          <a:ln w="24368">
            <a:solidFill>
              <a:srgbClr val="C3CC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16904" y="8090376"/>
            <a:ext cx="0" cy="1486484"/>
          </a:xfrm>
          <a:custGeom>
            <a:avLst/>
            <a:gdLst/>
            <a:ahLst/>
            <a:cxnLst/>
            <a:rect l="l" t="t" r="r" b="b"/>
            <a:pathLst>
              <a:path h="1486484">
                <a:moveTo>
                  <a:pt x="0" y="1486484"/>
                </a:moveTo>
                <a:lnTo>
                  <a:pt x="0" y="0"/>
                </a:lnTo>
              </a:path>
            </a:pathLst>
          </a:custGeom>
          <a:ln w="30460">
            <a:solidFill>
              <a:srgbClr val="E8C3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016650" y="4538652"/>
            <a:ext cx="0" cy="1565682"/>
          </a:xfrm>
          <a:custGeom>
            <a:avLst/>
            <a:gdLst/>
            <a:ahLst/>
            <a:cxnLst/>
            <a:rect l="l" t="t" r="r" b="b"/>
            <a:pathLst>
              <a:path h="1565682">
                <a:moveTo>
                  <a:pt x="0" y="1565682"/>
                </a:moveTo>
                <a:lnTo>
                  <a:pt x="0" y="0"/>
                </a:lnTo>
              </a:path>
            </a:pathLst>
          </a:custGeom>
          <a:ln w="18276">
            <a:solidFill>
              <a:srgbClr val="D4C8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009404" y="6363252"/>
            <a:ext cx="8693500" cy="0"/>
          </a:xfrm>
          <a:custGeom>
            <a:avLst/>
            <a:gdLst/>
            <a:ahLst/>
            <a:cxnLst/>
            <a:rect l="l" t="t" r="r" b="b"/>
            <a:pathLst>
              <a:path w="8693500">
                <a:moveTo>
                  <a:pt x="0" y="0"/>
                </a:moveTo>
                <a:lnTo>
                  <a:pt x="8693500" y="0"/>
                </a:lnTo>
              </a:path>
            </a:pathLst>
          </a:custGeom>
          <a:ln w="6092">
            <a:solidFill>
              <a:srgbClr val="D4C8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646419" y="7794907"/>
            <a:ext cx="2022594" cy="0"/>
          </a:xfrm>
          <a:custGeom>
            <a:avLst/>
            <a:gdLst/>
            <a:ahLst/>
            <a:cxnLst/>
            <a:rect l="l" t="t" r="r" b="b"/>
            <a:pathLst>
              <a:path w="2022594">
                <a:moveTo>
                  <a:pt x="0" y="0"/>
                </a:moveTo>
                <a:lnTo>
                  <a:pt x="2022594" y="0"/>
                </a:lnTo>
              </a:path>
            </a:pathLst>
          </a:custGeom>
          <a:ln w="6092">
            <a:solidFill>
              <a:srgbClr val="EBC3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376087" y="8455906"/>
            <a:ext cx="0" cy="1072218"/>
          </a:xfrm>
          <a:custGeom>
            <a:avLst/>
            <a:gdLst/>
            <a:ahLst/>
            <a:cxnLst/>
            <a:rect l="l" t="t" r="r" b="b"/>
            <a:pathLst>
              <a:path h="1072218">
                <a:moveTo>
                  <a:pt x="0" y="1072218"/>
                </a:moveTo>
                <a:lnTo>
                  <a:pt x="0" y="0"/>
                </a:lnTo>
              </a:path>
            </a:pathLst>
          </a:custGeom>
          <a:ln w="6092">
            <a:solidFill>
              <a:srgbClr val="E8C3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305259" y="9902792"/>
            <a:ext cx="3996451" cy="0"/>
          </a:xfrm>
          <a:custGeom>
            <a:avLst/>
            <a:gdLst/>
            <a:ahLst/>
            <a:cxnLst/>
            <a:rect l="l" t="t" r="r" b="b"/>
            <a:pathLst>
              <a:path w="3996451">
                <a:moveTo>
                  <a:pt x="0" y="0"/>
                </a:moveTo>
                <a:lnTo>
                  <a:pt x="3996451" y="0"/>
                </a:lnTo>
              </a:path>
            </a:pathLst>
          </a:custGeom>
          <a:ln w="18276">
            <a:solidFill>
              <a:srgbClr val="EBC3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008400" y="9902792"/>
            <a:ext cx="1084402" cy="0"/>
          </a:xfrm>
          <a:custGeom>
            <a:avLst/>
            <a:gdLst/>
            <a:ahLst/>
            <a:cxnLst/>
            <a:rect l="l" t="t" r="r" b="b"/>
            <a:pathLst>
              <a:path w="1084402">
                <a:moveTo>
                  <a:pt x="0" y="0"/>
                </a:moveTo>
                <a:lnTo>
                  <a:pt x="1084402" y="0"/>
                </a:lnTo>
              </a:path>
            </a:pathLst>
          </a:custGeom>
          <a:ln w="18276">
            <a:solidFill>
              <a:srgbClr val="E8C3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11822" y="5599171"/>
            <a:ext cx="2858135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385" dirty="0">
                <a:solidFill>
                  <a:srgbClr val="0C2A77"/>
                </a:solidFill>
                <a:latin typeface="Arial"/>
                <a:cs typeface="Arial"/>
              </a:rPr>
              <a:t>14deodubre</a:t>
            </a:r>
            <a:endParaRPr sz="34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521635" y="7116118"/>
            <a:ext cx="3147695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380" dirty="0">
                <a:solidFill>
                  <a:srgbClr val="0C2A77"/>
                </a:solidFill>
                <a:latin typeface="Arial"/>
                <a:cs typeface="Arial"/>
              </a:rPr>
              <a:t>e</a:t>
            </a:r>
            <a:r>
              <a:rPr sz="3450" spc="-195" dirty="0">
                <a:solidFill>
                  <a:srgbClr val="0C2A77"/>
                </a:solidFill>
                <a:latin typeface="Arial"/>
                <a:cs typeface="Arial"/>
              </a:rPr>
              <a:t> </a:t>
            </a:r>
            <a:r>
              <a:rPr sz="3450" spc="190" dirty="0">
                <a:solidFill>
                  <a:srgbClr val="0C2A77"/>
                </a:solidFill>
                <a:latin typeface="Arial"/>
                <a:cs typeface="Arial"/>
              </a:rPr>
              <a:t>Presupuesto</a:t>
            </a:r>
            <a:endParaRPr sz="34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67267" y="7116118"/>
            <a:ext cx="2174875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380" dirty="0">
                <a:solidFill>
                  <a:srgbClr val="0C2A77"/>
                </a:solidFill>
                <a:latin typeface="Arial"/>
                <a:cs typeface="Arial"/>
              </a:rPr>
              <a:t>e</a:t>
            </a:r>
            <a:r>
              <a:rPr sz="3450" spc="-150" dirty="0">
                <a:solidFill>
                  <a:srgbClr val="0C2A77"/>
                </a:solidFill>
                <a:latin typeface="Arial"/>
                <a:cs typeface="Arial"/>
              </a:rPr>
              <a:t> </a:t>
            </a:r>
            <a:r>
              <a:rPr sz="3450" spc="160" dirty="0">
                <a:solidFill>
                  <a:srgbClr val="0C2A77"/>
                </a:solidFill>
                <a:latin typeface="Arial"/>
                <a:cs typeface="Arial"/>
              </a:rPr>
              <a:t>Egresos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81361" y="9010777"/>
            <a:ext cx="3896995" cy="1423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229" dirty="0">
                <a:solidFill>
                  <a:srgbClr val="00A5BA"/>
                </a:solidFill>
                <a:latin typeface="Arial"/>
                <a:cs typeface="Arial"/>
              </a:rPr>
              <a:t>31</a:t>
            </a:r>
            <a:r>
              <a:rPr sz="3450" spc="-370" dirty="0">
                <a:solidFill>
                  <a:srgbClr val="00A5BA"/>
                </a:solidFill>
                <a:latin typeface="Arial"/>
                <a:cs typeface="Arial"/>
              </a:rPr>
              <a:t> </a:t>
            </a:r>
            <a:r>
              <a:rPr sz="3450" spc="285" dirty="0">
                <a:solidFill>
                  <a:srgbClr val="00A5BA"/>
                </a:solidFill>
                <a:latin typeface="Arial"/>
                <a:cs typeface="Arial"/>
              </a:rPr>
              <a:t>de</a:t>
            </a:r>
            <a:r>
              <a:rPr sz="3450" spc="-390" dirty="0">
                <a:solidFill>
                  <a:srgbClr val="00A5BA"/>
                </a:solidFill>
                <a:latin typeface="Arial"/>
                <a:cs typeface="Arial"/>
              </a:rPr>
              <a:t> </a:t>
            </a:r>
            <a:r>
              <a:rPr sz="3450" spc="145" dirty="0">
                <a:solidFill>
                  <a:srgbClr val="00A5BA"/>
                </a:solidFill>
                <a:latin typeface="Arial"/>
                <a:cs typeface="Arial"/>
              </a:rPr>
              <a:t>diciembre</a:t>
            </a:r>
            <a:endParaRPr sz="345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718310">
              <a:lnSpc>
                <a:spcPct val="100000"/>
              </a:lnSpc>
            </a:pPr>
            <a:r>
              <a:rPr sz="3450" spc="150" dirty="0">
                <a:solidFill>
                  <a:srgbClr val="00A5BA"/>
                </a:solidFill>
                <a:latin typeface="Arial"/>
                <a:cs typeface="Arial"/>
              </a:rPr>
              <a:t>El</a:t>
            </a:r>
            <a:r>
              <a:rPr sz="3450" spc="-335" dirty="0">
                <a:solidFill>
                  <a:srgbClr val="00A5BA"/>
                </a:solidFill>
                <a:latin typeface="Arial"/>
                <a:cs typeface="Arial"/>
              </a:rPr>
              <a:t> </a:t>
            </a:r>
            <a:r>
              <a:rPr sz="3450" spc="280" dirty="0">
                <a:solidFill>
                  <a:srgbClr val="00A5BA"/>
                </a:solidFill>
                <a:latin typeface="Arial"/>
                <a:cs typeface="Arial"/>
              </a:rPr>
              <a:t>Honora</a:t>
            </a:r>
            <a:endParaRPr sz="34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064487" y="3728881"/>
            <a:ext cx="2652395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130" dirty="0">
                <a:solidFill>
                  <a:srgbClr val="622493"/>
                </a:solidFill>
                <a:latin typeface="Arial"/>
                <a:cs typeface="Arial"/>
              </a:rPr>
              <a:t>15</a:t>
            </a:r>
            <a:r>
              <a:rPr sz="3450" spc="-465" dirty="0">
                <a:solidFill>
                  <a:srgbClr val="622493"/>
                </a:solidFill>
                <a:latin typeface="Arial"/>
                <a:cs typeface="Arial"/>
              </a:rPr>
              <a:t> </a:t>
            </a:r>
            <a:r>
              <a:rPr sz="3450" spc="285" dirty="0">
                <a:solidFill>
                  <a:srgbClr val="622493"/>
                </a:solidFill>
                <a:latin typeface="Arial"/>
                <a:cs typeface="Arial"/>
              </a:rPr>
              <a:t>de</a:t>
            </a:r>
            <a:r>
              <a:rPr sz="3450" spc="-390" dirty="0">
                <a:solidFill>
                  <a:srgbClr val="622493"/>
                </a:solidFill>
                <a:latin typeface="Arial"/>
                <a:cs typeface="Arial"/>
              </a:rPr>
              <a:t> </a:t>
            </a:r>
            <a:r>
              <a:rPr sz="3450" spc="120" dirty="0">
                <a:solidFill>
                  <a:srgbClr val="622493"/>
                </a:solidFill>
                <a:latin typeface="Arial"/>
                <a:cs typeface="Arial"/>
              </a:rPr>
              <a:t>agosto</a:t>
            </a:r>
            <a:endParaRPr sz="34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564044" y="4784563"/>
            <a:ext cx="458470" cy="126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1775" indent="-219710">
              <a:lnSpc>
                <a:spcPct val="100000"/>
              </a:lnSpc>
              <a:buClr>
                <a:srgbClr val="622493"/>
              </a:buClr>
              <a:buFont typeface="Arial"/>
              <a:buChar char="•"/>
              <a:tabLst>
                <a:tab pos="231775" algn="l"/>
              </a:tabLst>
            </a:pPr>
            <a:r>
              <a:rPr sz="750" i="1" spc="1260" dirty="0">
                <a:solidFill>
                  <a:srgbClr val="622493"/>
                </a:solidFill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5485733" y="7244053"/>
            <a:ext cx="3549015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345" dirty="0">
                <a:solidFill>
                  <a:srgbClr val="CD0F67"/>
                </a:solidFill>
                <a:latin typeface="Arial"/>
                <a:cs typeface="Arial"/>
              </a:rPr>
              <a:t>30</a:t>
            </a:r>
            <a:r>
              <a:rPr sz="3450" spc="-360" dirty="0">
                <a:solidFill>
                  <a:srgbClr val="CD0F67"/>
                </a:solidFill>
                <a:latin typeface="Arial"/>
                <a:cs typeface="Arial"/>
              </a:rPr>
              <a:t> </a:t>
            </a:r>
            <a:r>
              <a:rPr sz="3450" spc="245" dirty="0">
                <a:solidFill>
                  <a:srgbClr val="CD0F67"/>
                </a:solidFill>
                <a:latin typeface="Arial"/>
                <a:cs typeface="Arial"/>
              </a:rPr>
              <a:t>de</a:t>
            </a:r>
            <a:r>
              <a:rPr sz="3450" spc="-265" dirty="0">
                <a:solidFill>
                  <a:srgbClr val="CD0F67"/>
                </a:solidFill>
                <a:latin typeface="Arial"/>
                <a:cs typeface="Arial"/>
              </a:rPr>
              <a:t> </a:t>
            </a:r>
            <a:r>
              <a:rPr sz="3450" spc="160" dirty="0">
                <a:solidFill>
                  <a:srgbClr val="CD0F67"/>
                </a:solidFill>
                <a:latin typeface="Arial"/>
                <a:cs typeface="Arial"/>
              </a:rPr>
              <a:t>noviembre</a:t>
            </a:r>
            <a:endParaRPr sz="345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08771"/>
            <a:ext cx="19263383" cy="5495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89051" y="7207015"/>
            <a:ext cx="17974332" cy="55073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80" marR="26034" indent="17780" algn="just">
              <a:lnSpc>
                <a:spcPct val="91800"/>
              </a:lnSpc>
            </a:pPr>
            <a:r>
              <a:rPr sz="3600" spc="45" dirty="0">
                <a:solidFill>
                  <a:srgbClr val="525656"/>
                </a:solidFill>
                <a:latin typeface="Arial"/>
                <a:cs typeface="Arial"/>
              </a:rPr>
              <a:t>El Presupuesto de Egresos 2022 del Estado fue elaborado bajo el Modelo de Presupuesto basado en  Resultados;  es  decir  exigirle  a  cada  gestor  detalladamente  la  totalidad  de  sus  peticiones presupuestarias, determinando la necesidad de cada importe a gastar.</a:t>
            </a:r>
          </a:p>
          <a:p>
            <a:pPr>
              <a:lnSpc>
                <a:spcPts val="1000"/>
              </a:lnSpc>
            </a:pPr>
            <a:endParaRPr sz="3600" spc="45" dirty="0">
              <a:solidFill>
                <a:srgbClr val="525656"/>
              </a:solidFill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3600" spc="45" dirty="0">
              <a:solidFill>
                <a:srgbClr val="525656"/>
              </a:solidFill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59"/>
              </a:spcBef>
            </a:pPr>
            <a:endParaRPr sz="3600" spc="45" dirty="0">
              <a:solidFill>
                <a:srgbClr val="525656"/>
              </a:solidFill>
              <a:latin typeface="Arial"/>
              <a:cs typeface="Arial"/>
            </a:endParaRPr>
          </a:p>
          <a:p>
            <a:pPr marL="12700" marR="48260" algn="just">
              <a:lnSpc>
                <a:spcPct val="100000"/>
              </a:lnSpc>
            </a:pPr>
            <a:r>
              <a:rPr lang="es-MX" sz="3600" spc="45" dirty="0">
                <a:solidFill>
                  <a:srgbClr val="525656"/>
                </a:solidFill>
                <a:latin typeface="Arial"/>
                <a:cs typeface="Arial"/>
              </a:rPr>
              <a:t>Así   mismo,   éste  se  elaboró   observando   criterios   de   racionalidad,   austeridad   y   disciplina presupuestaria.</a:t>
            </a:r>
          </a:p>
          <a:p>
            <a:pPr>
              <a:lnSpc>
                <a:spcPts val="650"/>
              </a:lnSpc>
              <a:spcBef>
                <a:spcPts val="34"/>
              </a:spcBef>
            </a:pPr>
            <a:endParaRPr sz="3600" spc="45" dirty="0">
              <a:solidFill>
                <a:srgbClr val="525656"/>
              </a:solidFill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3600" spc="45" dirty="0">
              <a:solidFill>
                <a:srgbClr val="525656"/>
              </a:solidFill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3600" spc="45" dirty="0">
              <a:solidFill>
                <a:srgbClr val="525656"/>
              </a:solidFill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3600" spc="45" dirty="0">
              <a:solidFill>
                <a:srgbClr val="525656"/>
              </a:solidFill>
              <a:latin typeface="Arial"/>
              <a:cs typeface="Arial"/>
            </a:endParaRPr>
          </a:p>
          <a:p>
            <a:pPr marL="30480" marR="12700" indent="17780" algn="just">
              <a:lnSpc>
                <a:spcPct val="91800"/>
              </a:lnSpc>
            </a:pPr>
            <a:r>
              <a:rPr sz="3600" spc="45" dirty="0">
                <a:solidFill>
                  <a:srgbClr val="525656"/>
                </a:solidFill>
                <a:latin typeface="Arial"/>
                <a:cs typeface="Arial"/>
              </a:rPr>
              <a:t>En concordancia con lo establecido en la Ley de Disciplina  Financiera el gasto total propuesto por el   Ejecutivo   en   el   proyecto   de   Presupuesto   de   Egresos,  deberá   contribuir   a   un   Balance Presupuestario Sostenible.</a:t>
            </a:r>
          </a:p>
        </p:txBody>
      </p:sp>
      <p:sp>
        <p:nvSpPr>
          <p:cNvPr id="10" name="object 10"/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76382" y="572662"/>
            <a:ext cx="2899864" cy="877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4984" y="572662"/>
            <a:ext cx="8455906" cy="865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25119" y="1498669"/>
            <a:ext cx="11416691" cy="182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2970" y="2875495"/>
            <a:ext cx="1072218" cy="10722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78808" y="2875495"/>
            <a:ext cx="1047850" cy="1047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5973" y="5385461"/>
            <a:ext cx="2643993" cy="14377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12700" y="6128704"/>
            <a:ext cx="1047850" cy="10600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55290" y="8455906"/>
            <a:ext cx="1060034" cy="10478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91264" y="7225291"/>
            <a:ext cx="6250547" cy="16205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53824" y="9150411"/>
            <a:ext cx="755426" cy="621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59355" y="7237476"/>
            <a:ext cx="2595256" cy="3898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70172" y="8992015"/>
            <a:ext cx="2388123" cy="7919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31402" y="8992015"/>
            <a:ext cx="1571775" cy="7797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71639" y="9552493"/>
            <a:ext cx="1961672" cy="3777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25291" y="9004200"/>
            <a:ext cx="755426" cy="7676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53824" y="9004200"/>
            <a:ext cx="755426" cy="1340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92015" y="10539421"/>
            <a:ext cx="1047850" cy="10478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303484" y="10088602"/>
            <a:ext cx="1096587" cy="10965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89968" y="11282664"/>
            <a:ext cx="840716" cy="3167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936788" y="1771696"/>
            <a:ext cx="16934180" cy="963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715">
              <a:lnSpc>
                <a:spcPct val="108300"/>
              </a:lnSpc>
            </a:pPr>
            <a:r>
              <a:rPr sz="2800" spc="55" dirty="0">
                <a:solidFill>
                  <a:srgbClr val="525656"/>
                </a:solidFill>
                <a:latin typeface="Arial"/>
                <a:cs typeface="Arial"/>
              </a:rPr>
              <a:t>Consta</a:t>
            </a:r>
            <a:r>
              <a:rPr sz="2800" spc="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20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800" spc="-1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525656"/>
                </a:solidFill>
                <a:latin typeface="Arial"/>
                <a:cs typeface="Arial"/>
              </a:rPr>
              <a:t>siete</a:t>
            </a:r>
            <a:r>
              <a:rPr sz="2800" spc="-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80" dirty="0">
                <a:solidFill>
                  <a:srgbClr val="525656"/>
                </a:solidFill>
                <a:latin typeface="Arial"/>
                <a:cs typeface="Arial"/>
              </a:rPr>
              <a:t>etapas</a:t>
            </a:r>
            <a:r>
              <a:rPr sz="2800" spc="-1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r>
              <a:rPr sz="2800" spc="-2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50" dirty="0">
                <a:solidFill>
                  <a:srgbClr val="525656"/>
                </a:solidFill>
                <a:latin typeface="Arial"/>
                <a:cs typeface="Arial"/>
              </a:rPr>
              <a:t>través</a:t>
            </a:r>
            <a:r>
              <a:rPr sz="2800" spc="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20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800" spc="-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2800" spc="-2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525656"/>
                </a:solidFill>
                <a:latin typeface="Arial"/>
                <a:cs typeface="Arial"/>
              </a:rPr>
              <a:t>cuales</a:t>
            </a:r>
            <a:r>
              <a:rPr sz="2800" spc="-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105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800" spc="-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525656"/>
                </a:solidFill>
                <a:latin typeface="Arial"/>
                <a:cs typeface="Arial"/>
              </a:rPr>
              <a:t>Gobierno</a:t>
            </a:r>
            <a:r>
              <a:rPr sz="2800" spc="-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110" dirty="0">
                <a:solidFill>
                  <a:srgbClr val="525656"/>
                </a:solidFill>
                <a:latin typeface="Arial"/>
                <a:cs typeface="Arial"/>
              </a:rPr>
              <a:t>definirá</a:t>
            </a:r>
            <a:r>
              <a:rPr sz="2800" spc="-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105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800" spc="-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525656"/>
                </a:solidFill>
                <a:latin typeface="Arial"/>
                <a:cs typeface="Arial"/>
              </a:rPr>
              <a:t>destino</a:t>
            </a:r>
            <a:r>
              <a:rPr sz="2800" spc="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20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800" spc="-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7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800" spc="-1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525656"/>
                </a:solidFill>
                <a:latin typeface="Arial"/>
                <a:cs typeface="Arial"/>
              </a:rPr>
              <a:t>Recursos</a:t>
            </a:r>
            <a:r>
              <a:rPr sz="2800" spc="-11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50" dirty="0">
                <a:solidFill>
                  <a:srgbClr val="525656"/>
                </a:solidFill>
                <a:latin typeface="Arial"/>
                <a:cs typeface="Arial"/>
              </a:rPr>
              <a:t>Públicos,</a:t>
            </a:r>
            <a:r>
              <a:rPr sz="2800" spc="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525656"/>
                </a:solidFill>
                <a:latin typeface="Arial"/>
                <a:cs typeface="Arial"/>
              </a:rPr>
              <a:t>así</a:t>
            </a:r>
            <a:r>
              <a:rPr sz="2800" spc="-3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204" dirty="0">
                <a:solidFill>
                  <a:srgbClr val="525656"/>
                </a:solidFill>
                <a:latin typeface="Arial"/>
                <a:cs typeface="Arial"/>
              </a:rPr>
              <a:t>como</a:t>
            </a:r>
            <a:r>
              <a:rPr sz="2800" spc="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2800" spc="-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125" dirty="0">
                <a:solidFill>
                  <a:srgbClr val="525656"/>
                </a:solidFill>
                <a:latin typeface="Arial"/>
                <a:cs typeface="Arial"/>
              </a:rPr>
              <a:t>rendición</a:t>
            </a:r>
            <a:r>
              <a:rPr sz="2800" spc="-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20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800" spc="-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525656"/>
                </a:solidFill>
                <a:latin typeface="Arial"/>
                <a:cs typeface="Arial"/>
              </a:rPr>
              <a:t>cuentas</a:t>
            </a:r>
            <a:r>
              <a:rPr sz="2800" spc="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525656"/>
                </a:solidFill>
                <a:latin typeface="Arial"/>
                <a:cs typeface="Arial"/>
              </a:rPr>
              <a:t>del</a:t>
            </a:r>
            <a:r>
              <a:rPr sz="2800" spc="-1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95" dirty="0">
                <a:solidFill>
                  <a:srgbClr val="525656"/>
                </a:solidFill>
                <a:latin typeface="Arial"/>
                <a:cs typeface="Arial"/>
              </a:rPr>
              <a:t>gasto</a:t>
            </a:r>
            <a:r>
              <a:rPr sz="2800" spc="-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30" dirty="0">
                <a:solidFill>
                  <a:srgbClr val="525656"/>
                </a:solidFill>
                <a:latin typeface="Arial"/>
                <a:cs typeface="Arial"/>
              </a:rPr>
              <a:t>a </a:t>
            </a:r>
            <a:r>
              <a:rPr sz="2800" spc="0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2800" spc="-2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000" spc="15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3000" spc="-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7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800" spc="-2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800" spc="95" dirty="0">
                <a:solidFill>
                  <a:srgbClr val="525656"/>
                </a:solidFill>
                <a:latin typeface="Arial"/>
                <a:cs typeface="Arial"/>
              </a:rPr>
              <a:t>ciudadanos.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4341" y="6430024"/>
            <a:ext cx="5976994" cy="18167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 marL="694690">
              <a:lnSpc>
                <a:spcPct val="100000"/>
              </a:lnSpc>
            </a:pPr>
            <a:r>
              <a:rPr sz="3300" b="1" spc="280" dirty="0">
                <a:solidFill>
                  <a:srgbClr val="672D34"/>
                </a:solidFill>
                <a:latin typeface="Arial Black" panose="020B0A04020102020204" pitchFamily="34" charset="0"/>
                <a:cs typeface="Arial"/>
              </a:rPr>
              <a:t>02</a:t>
            </a:r>
            <a:r>
              <a:rPr lang="es-MX" sz="3300" b="1" spc="280" dirty="0">
                <a:solidFill>
                  <a:srgbClr val="672D34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3300" b="1" spc="280" dirty="0">
                <a:solidFill>
                  <a:srgbClr val="672D34"/>
                </a:solidFill>
                <a:latin typeface="Arial Black" panose="020B0A04020102020204" pitchFamily="34" charset="0"/>
                <a:cs typeface="Arial"/>
              </a:rPr>
              <a:t>PROG</a:t>
            </a:r>
            <a:r>
              <a:rPr lang="es-MX" sz="3300" b="1" spc="280" dirty="0">
                <a:solidFill>
                  <a:srgbClr val="672D34"/>
                </a:solidFill>
                <a:latin typeface="Arial Black" panose="020B0A04020102020204" pitchFamily="34" charset="0"/>
                <a:cs typeface="Arial"/>
              </a:rPr>
              <a:t>RAMACIÓN</a:t>
            </a:r>
            <a:endParaRPr sz="3300" b="1" dirty="0">
              <a:latin typeface="Arial Black" panose="020B0A04020102020204" pitchFamily="34" charset="0"/>
              <a:cs typeface="Arial"/>
            </a:endParaRPr>
          </a:p>
          <a:p>
            <a:pPr marR="33020" algn="ctr">
              <a:lnSpc>
                <a:spcPts val="2565"/>
              </a:lnSpc>
            </a:pPr>
            <a:r>
              <a:rPr sz="2150" dirty="0">
                <a:solidFill>
                  <a:srgbClr val="525656"/>
                </a:solidFill>
                <a:latin typeface="Arial"/>
                <a:cs typeface="Arial"/>
              </a:rPr>
              <a:t>Se</a:t>
            </a:r>
            <a:r>
              <a:rPr sz="215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10" dirty="0">
                <a:solidFill>
                  <a:srgbClr val="525656"/>
                </a:solidFill>
                <a:latin typeface="Arial"/>
                <a:cs typeface="Arial"/>
              </a:rPr>
              <a:t>definen</a:t>
            </a:r>
            <a:r>
              <a:rPr sz="2150" spc="-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150" spc="-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5" dirty="0">
                <a:solidFill>
                  <a:srgbClr val="525656"/>
                </a:solidFill>
                <a:latin typeface="Arial"/>
                <a:cs typeface="Arial"/>
              </a:rPr>
              <a:t>programas</a:t>
            </a:r>
            <a:r>
              <a:rPr sz="2150" spc="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50" dirty="0">
                <a:solidFill>
                  <a:srgbClr val="525656"/>
                </a:solidFill>
                <a:latin typeface="Arial"/>
                <a:cs typeface="Arial"/>
              </a:rPr>
              <a:t>presupuestarios</a:t>
            </a:r>
            <a:endParaRPr sz="2150" dirty="0">
              <a:latin typeface="Arial"/>
              <a:cs typeface="Arial"/>
            </a:endParaRPr>
          </a:p>
          <a:p>
            <a:pPr marL="18415" marR="12700" indent="0" algn="ctr">
              <a:lnSpc>
                <a:spcPct val="104099"/>
              </a:lnSpc>
            </a:pPr>
            <a:r>
              <a:rPr sz="2150" spc="114" dirty="0">
                <a:solidFill>
                  <a:srgbClr val="525656"/>
                </a:solidFill>
                <a:latin typeface="Arial"/>
                <a:cs typeface="Arial"/>
              </a:rPr>
              <a:t>que</a:t>
            </a:r>
            <a:r>
              <a:rPr sz="2150" spc="-1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00" dirty="0">
                <a:solidFill>
                  <a:srgbClr val="525656"/>
                </a:solidFill>
                <a:latin typeface="Arial"/>
                <a:cs typeface="Arial"/>
              </a:rPr>
              <a:t>tendrán</a:t>
            </a:r>
            <a:r>
              <a:rPr sz="2150" spc="-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55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r>
              <a:rPr sz="2150" spc="-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60" dirty="0">
                <a:solidFill>
                  <a:srgbClr val="525656"/>
                </a:solidFill>
                <a:latin typeface="Arial"/>
                <a:cs typeface="Arial"/>
              </a:rPr>
              <a:t>cargo</a:t>
            </a:r>
            <a:r>
              <a:rPr sz="2150" spc="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150" spc="-2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60" dirty="0">
                <a:solidFill>
                  <a:srgbClr val="525656"/>
                </a:solidFill>
                <a:latin typeface="Arial"/>
                <a:cs typeface="Arial"/>
              </a:rPr>
              <a:t>entes</a:t>
            </a:r>
            <a:r>
              <a:rPr sz="2150" spc="-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5" dirty="0">
                <a:solidFill>
                  <a:srgbClr val="525656"/>
                </a:solidFill>
                <a:latin typeface="Arial"/>
                <a:cs typeface="Arial"/>
              </a:rPr>
              <a:t>públicos,</a:t>
            </a:r>
            <a:r>
              <a:rPr sz="2150" spc="-2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5" dirty="0">
                <a:solidFill>
                  <a:srgbClr val="525656"/>
                </a:solidFill>
                <a:latin typeface="Arial"/>
                <a:cs typeface="Arial"/>
              </a:rPr>
              <a:t>así </a:t>
            </a:r>
            <a:r>
              <a:rPr sz="2150" spc="130" dirty="0">
                <a:solidFill>
                  <a:srgbClr val="525656"/>
                </a:solidFill>
                <a:latin typeface="Arial"/>
                <a:cs typeface="Arial"/>
              </a:rPr>
              <a:t>como</a:t>
            </a:r>
            <a:r>
              <a:rPr sz="2150" spc="-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150" spc="-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20" dirty="0">
                <a:solidFill>
                  <a:srgbClr val="525656"/>
                </a:solidFill>
                <a:latin typeface="Arial"/>
                <a:cs typeface="Arial"/>
              </a:rPr>
              <a:t>recursos</a:t>
            </a:r>
            <a:r>
              <a:rPr sz="2150" spc="-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30" dirty="0">
                <a:solidFill>
                  <a:srgbClr val="525656"/>
                </a:solidFill>
                <a:latin typeface="Arial"/>
                <a:cs typeface="Arial"/>
              </a:rPr>
              <a:t>necesarios</a:t>
            </a:r>
            <a:r>
              <a:rPr sz="2150" spc="-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60" dirty="0">
                <a:solidFill>
                  <a:srgbClr val="525656"/>
                </a:solidFill>
                <a:latin typeface="Arial"/>
                <a:cs typeface="Arial"/>
              </a:rPr>
              <a:t>para</a:t>
            </a:r>
            <a:r>
              <a:rPr sz="2150" spc="-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85" dirty="0">
                <a:solidFill>
                  <a:srgbClr val="525656"/>
                </a:solidFill>
                <a:latin typeface="Arial"/>
                <a:cs typeface="Arial"/>
              </a:rPr>
              <a:t>cumplir</a:t>
            </a:r>
            <a:r>
              <a:rPr sz="2150" spc="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-25" dirty="0">
                <a:solidFill>
                  <a:srgbClr val="525656"/>
                </a:solidFill>
                <a:latin typeface="Arial"/>
                <a:cs typeface="Arial"/>
              </a:rPr>
              <a:t>sus</a:t>
            </a:r>
            <a:r>
              <a:rPr sz="2150" spc="-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0" dirty="0">
                <a:solidFill>
                  <a:srgbClr val="525656"/>
                </a:solidFill>
                <a:latin typeface="Arial"/>
                <a:cs typeface="Arial"/>
              </a:rPr>
              <a:t>objetivos.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88717" y="4042098"/>
            <a:ext cx="5581519" cy="18853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0225">
              <a:lnSpc>
                <a:spcPct val="100000"/>
              </a:lnSpc>
            </a:pPr>
            <a:r>
              <a:rPr sz="3300" b="1" spc="509" dirty="0">
                <a:solidFill>
                  <a:srgbClr val="79A32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  <a:r>
              <a:rPr lang="es-MX" sz="3300" b="1" spc="509" dirty="0">
                <a:solidFill>
                  <a:srgbClr val="79A32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PLANEACIÓN</a:t>
            </a:r>
            <a:endParaRPr sz="33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2700" marR="12700" indent="8255" algn="ctr">
              <a:lnSpc>
                <a:spcPts val="2690"/>
              </a:lnSpc>
              <a:spcBef>
                <a:spcPts val="160"/>
              </a:spcBef>
            </a:pPr>
            <a:r>
              <a:rPr sz="2150" spc="50" dirty="0">
                <a:solidFill>
                  <a:srgbClr val="525656"/>
                </a:solidFill>
                <a:latin typeface="Arial"/>
                <a:cs typeface="Arial"/>
              </a:rPr>
              <a:t>En</a:t>
            </a:r>
            <a:r>
              <a:rPr sz="2150" spc="-2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0" dirty="0">
                <a:solidFill>
                  <a:srgbClr val="525656"/>
                </a:solidFill>
                <a:latin typeface="Arial"/>
                <a:cs typeface="Arial"/>
              </a:rPr>
              <a:t>esta</a:t>
            </a:r>
            <a:r>
              <a:rPr sz="2150" spc="-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5" dirty="0">
                <a:solidFill>
                  <a:srgbClr val="525656"/>
                </a:solidFill>
                <a:latin typeface="Arial"/>
                <a:cs typeface="Arial"/>
              </a:rPr>
              <a:t>etapa</a:t>
            </a:r>
            <a:r>
              <a:rPr sz="2150" spc="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0" dirty="0">
                <a:solidFill>
                  <a:srgbClr val="525656"/>
                </a:solidFill>
                <a:latin typeface="Arial"/>
                <a:cs typeface="Arial"/>
              </a:rPr>
              <a:t>es</a:t>
            </a:r>
            <a:r>
              <a:rPr sz="2150" spc="-1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40" dirty="0">
                <a:solidFill>
                  <a:srgbClr val="525656"/>
                </a:solidFill>
                <a:latin typeface="Arial"/>
                <a:cs typeface="Arial"/>
              </a:rPr>
              <a:t>donde</a:t>
            </a:r>
            <a:r>
              <a:rPr sz="2150" spc="-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0" dirty="0">
                <a:solidFill>
                  <a:srgbClr val="525656"/>
                </a:solidFill>
                <a:latin typeface="Arial"/>
                <a:cs typeface="Arial"/>
              </a:rPr>
              <a:t>se </a:t>
            </a:r>
            <a:r>
              <a:rPr sz="2150" spc="50" dirty="0">
                <a:solidFill>
                  <a:srgbClr val="525656"/>
                </a:solidFill>
                <a:latin typeface="Arial"/>
                <a:cs typeface="Arial"/>
              </a:rPr>
              <a:t>establecen</a:t>
            </a:r>
            <a:r>
              <a:rPr sz="2150" spc="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150" spc="-2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45" dirty="0">
                <a:solidFill>
                  <a:srgbClr val="525656"/>
                </a:solidFill>
                <a:latin typeface="Arial"/>
                <a:cs typeface="Arial"/>
              </a:rPr>
              <a:t>planes,</a:t>
            </a:r>
            <a:r>
              <a:rPr sz="2150" spc="-1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5" dirty="0">
                <a:solidFill>
                  <a:srgbClr val="525656"/>
                </a:solidFill>
                <a:latin typeface="Arial"/>
                <a:cs typeface="Arial"/>
              </a:rPr>
              <a:t>programas</a:t>
            </a:r>
            <a:r>
              <a:rPr sz="2150" spc="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550" spc="-110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150" spc="25" dirty="0">
                <a:solidFill>
                  <a:srgbClr val="525656"/>
                </a:solidFill>
                <a:latin typeface="Arial"/>
                <a:cs typeface="Arial"/>
              </a:rPr>
              <a:t>estrategias,</a:t>
            </a:r>
            <a:r>
              <a:rPr sz="2150" spc="-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20" dirty="0">
                <a:solidFill>
                  <a:srgbClr val="525656"/>
                </a:solidFill>
                <a:latin typeface="Arial"/>
                <a:cs typeface="Arial"/>
              </a:rPr>
              <a:t>es</a:t>
            </a:r>
            <a:r>
              <a:rPr sz="2150" spc="-1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40" dirty="0">
                <a:solidFill>
                  <a:srgbClr val="525656"/>
                </a:solidFill>
                <a:latin typeface="Arial"/>
                <a:cs typeface="Arial"/>
              </a:rPr>
              <a:t>decir,</a:t>
            </a:r>
            <a:r>
              <a:rPr sz="2150" spc="-2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20" dirty="0">
                <a:solidFill>
                  <a:srgbClr val="525656"/>
                </a:solidFill>
                <a:latin typeface="Arial"/>
                <a:cs typeface="Arial"/>
              </a:rPr>
              <a:t>se</a:t>
            </a:r>
            <a:r>
              <a:rPr sz="2150" spc="-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10" dirty="0">
                <a:solidFill>
                  <a:srgbClr val="525656"/>
                </a:solidFill>
                <a:latin typeface="Arial"/>
                <a:cs typeface="Arial"/>
              </a:rPr>
              <a:t>definen</a:t>
            </a:r>
            <a:r>
              <a:rPr sz="2150" spc="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150" spc="-2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80" dirty="0">
                <a:solidFill>
                  <a:srgbClr val="525656"/>
                </a:solidFill>
                <a:latin typeface="Arial"/>
                <a:cs typeface="Arial"/>
              </a:rPr>
              <a:t>objetivos</a:t>
            </a:r>
            <a:r>
              <a:rPr sz="2150" spc="-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14" dirty="0">
                <a:solidFill>
                  <a:srgbClr val="525656"/>
                </a:solidFill>
                <a:latin typeface="Arial"/>
                <a:cs typeface="Arial"/>
              </a:rPr>
              <a:t>e</a:t>
            </a:r>
            <a:r>
              <a:rPr sz="2150" spc="-1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65" dirty="0">
                <a:solidFill>
                  <a:srgbClr val="525656"/>
                </a:solidFill>
                <a:latin typeface="Arial"/>
                <a:cs typeface="Arial"/>
              </a:rPr>
              <a:t>indicadores.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454132" y="4005347"/>
            <a:ext cx="6730810" cy="493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300" b="1" spc="500" dirty="0">
                <a:solidFill>
                  <a:srgbClr val="7C0CD4"/>
                </a:solidFill>
                <a:latin typeface="Arial Black" panose="020B0A04020102020204" pitchFamily="34" charset="0"/>
                <a:cs typeface="Arial"/>
              </a:rPr>
              <a:t>07</a:t>
            </a:r>
            <a:r>
              <a:rPr sz="3300" b="1" spc="-215" dirty="0">
                <a:solidFill>
                  <a:srgbClr val="7C0CD4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3300" b="1" spc="-45" dirty="0">
                <a:solidFill>
                  <a:srgbClr val="7C0CD4"/>
                </a:solidFill>
                <a:latin typeface="Arial Black" panose="020B0A04020102020204" pitchFamily="34" charset="0"/>
                <a:cs typeface="Arial"/>
              </a:rPr>
              <a:t>RE</a:t>
            </a:r>
            <a:r>
              <a:rPr lang="es-MX" sz="3300" b="1" spc="-45" dirty="0">
                <a:solidFill>
                  <a:srgbClr val="7C0CD4"/>
                </a:solidFill>
                <a:latin typeface="Arial Black" panose="020B0A04020102020204" pitchFamily="34" charset="0"/>
                <a:cs typeface="Arial"/>
              </a:rPr>
              <a:t>NDIÓN DE CUENTAS</a:t>
            </a:r>
            <a:endParaRPr sz="3300" b="1"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35783" y="4460297"/>
            <a:ext cx="7249159" cy="1703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ts val="2690"/>
              </a:lnSpc>
            </a:pPr>
            <a:r>
              <a:rPr sz="2150" spc="20" dirty="0">
                <a:solidFill>
                  <a:srgbClr val="525656"/>
                </a:solidFill>
                <a:latin typeface="Arial"/>
                <a:cs typeface="Arial"/>
              </a:rPr>
              <a:t>Consiste</a:t>
            </a:r>
            <a:r>
              <a:rPr sz="2150" spc="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95" dirty="0">
                <a:solidFill>
                  <a:srgbClr val="525656"/>
                </a:solidFill>
                <a:latin typeface="Arial"/>
                <a:cs typeface="Arial"/>
              </a:rPr>
              <a:t>en</a:t>
            </a:r>
            <a:r>
              <a:rPr sz="215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85" dirty="0">
                <a:solidFill>
                  <a:srgbClr val="525656"/>
                </a:solidFill>
                <a:latin typeface="Arial"/>
                <a:cs typeface="Arial"/>
              </a:rPr>
              <a:t>informar</a:t>
            </a:r>
            <a:r>
              <a:rPr sz="2150" spc="-1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550" spc="-110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150" spc="60" dirty="0">
                <a:solidFill>
                  <a:srgbClr val="525656"/>
                </a:solidFill>
                <a:latin typeface="Arial"/>
                <a:cs typeface="Arial"/>
              </a:rPr>
              <a:t>explicar</a:t>
            </a:r>
            <a:r>
              <a:rPr sz="2150" spc="-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55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r>
              <a:rPr sz="2150" spc="-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5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2150" spc="-2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550" spc="-60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150" spc="7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150" spc="-2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65" dirty="0">
                <a:solidFill>
                  <a:srgbClr val="525656"/>
                </a:solidFill>
                <a:latin typeface="Arial"/>
                <a:cs typeface="Arial"/>
              </a:rPr>
              <a:t>ciudadanos</a:t>
            </a:r>
            <a:r>
              <a:rPr sz="2150" spc="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5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2150" spc="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40" dirty="0">
                <a:solidFill>
                  <a:srgbClr val="525656"/>
                </a:solidFill>
                <a:latin typeface="Arial"/>
                <a:cs typeface="Arial"/>
              </a:rPr>
              <a:t>acciones</a:t>
            </a:r>
            <a:r>
              <a:rPr sz="2150" spc="-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25" dirty="0">
                <a:solidFill>
                  <a:srgbClr val="525656"/>
                </a:solidFill>
                <a:latin typeface="Arial"/>
                <a:cs typeface="Arial"/>
              </a:rPr>
              <a:t>realizadas</a:t>
            </a:r>
            <a:r>
              <a:rPr sz="2150" spc="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45" dirty="0">
                <a:solidFill>
                  <a:srgbClr val="525656"/>
                </a:solidFill>
                <a:latin typeface="Arial"/>
                <a:cs typeface="Arial"/>
              </a:rPr>
              <a:t>por</a:t>
            </a:r>
            <a:r>
              <a:rPr sz="2150" spc="-1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90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150" spc="-1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25" dirty="0">
                <a:solidFill>
                  <a:srgbClr val="525656"/>
                </a:solidFill>
                <a:latin typeface="Arial"/>
                <a:cs typeface="Arial"/>
              </a:rPr>
              <a:t>gobierno</a:t>
            </a:r>
            <a:r>
              <a:rPr sz="2150" spc="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4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150" spc="-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0" dirty="0">
                <a:solidFill>
                  <a:srgbClr val="525656"/>
                </a:solidFill>
                <a:latin typeface="Arial"/>
                <a:cs typeface="Arial"/>
              </a:rPr>
              <a:t>manera</a:t>
            </a:r>
            <a:r>
              <a:rPr sz="2150" spc="55" dirty="0">
                <a:solidFill>
                  <a:srgbClr val="525656"/>
                </a:solidFill>
                <a:latin typeface="Arial"/>
                <a:cs typeface="Arial"/>
              </a:rPr>
              <a:t> transparente</a:t>
            </a:r>
            <a:r>
              <a:rPr sz="2150" spc="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550" spc="-110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150" spc="15" dirty="0">
                <a:solidFill>
                  <a:srgbClr val="525656"/>
                </a:solidFill>
                <a:latin typeface="Arial"/>
                <a:cs typeface="Arial"/>
              </a:rPr>
              <a:t>clara,</a:t>
            </a:r>
            <a:r>
              <a:rPr sz="2150" spc="-2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00" dirty="0">
                <a:solidFill>
                  <a:srgbClr val="525656"/>
                </a:solidFill>
                <a:latin typeface="Arial"/>
                <a:cs typeface="Arial"/>
              </a:rPr>
              <a:t>dar</a:t>
            </a:r>
            <a:r>
              <a:rPr sz="2150" spc="-1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55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r>
              <a:rPr sz="2150" spc="-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65" dirty="0">
                <a:solidFill>
                  <a:srgbClr val="525656"/>
                </a:solidFill>
                <a:latin typeface="Arial"/>
                <a:cs typeface="Arial"/>
              </a:rPr>
              <a:t>conocer</a:t>
            </a:r>
            <a:r>
              <a:rPr sz="2150" spc="-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-25" dirty="0">
                <a:solidFill>
                  <a:srgbClr val="525656"/>
                </a:solidFill>
                <a:latin typeface="Arial"/>
                <a:cs typeface="Arial"/>
              </a:rPr>
              <a:t>sus</a:t>
            </a:r>
            <a:r>
              <a:rPr sz="2150" spc="-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5" dirty="0">
                <a:solidFill>
                  <a:srgbClr val="525656"/>
                </a:solidFill>
                <a:latin typeface="Arial"/>
                <a:cs typeface="Arial"/>
              </a:rPr>
              <a:t>estructuras,</a:t>
            </a:r>
            <a:r>
              <a:rPr sz="2150" spc="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90" dirty="0">
                <a:solidFill>
                  <a:srgbClr val="525656"/>
                </a:solidFill>
                <a:latin typeface="Arial"/>
                <a:cs typeface="Arial"/>
              </a:rPr>
              <a:t>funcionamiento</a:t>
            </a:r>
            <a:r>
              <a:rPr sz="2150" spc="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550" spc="-10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150" spc="145" dirty="0">
                <a:solidFill>
                  <a:srgbClr val="525656"/>
                </a:solidFill>
                <a:latin typeface="Arial"/>
                <a:cs typeface="Arial"/>
              </a:rPr>
              <a:t>por</a:t>
            </a:r>
            <a:r>
              <a:rPr sz="2150" spc="-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30" dirty="0">
                <a:solidFill>
                  <a:srgbClr val="525656"/>
                </a:solidFill>
                <a:latin typeface="Arial"/>
                <a:cs typeface="Arial"/>
              </a:rPr>
              <a:t>consecuencia,</a:t>
            </a:r>
            <a:r>
              <a:rPr sz="2150" spc="-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5" dirty="0">
                <a:solidFill>
                  <a:srgbClr val="525656"/>
                </a:solidFill>
                <a:latin typeface="Arial"/>
                <a:cs typeface="Arial"/>
              </a:rPr>
              <a:t>ser</a:t>
            </a:r>
            <a:r>
              <a:rPr sz="2150" spc="-1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65" dirty="0">
                <a:solidFill>
                  <a:srgbClr val="525656"/>
                </a:solidFill>
                <a:latin typeface="Arial"/>
                <a:cs typeface="Arial"/>
              </a:rPr>
              <a:t>sujeto</a:t>
            </a:r>
            <a:r>
              <a:rPr sz="2150" spc="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6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150" spc="-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3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2150" spc="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25" dirty="0">
                <a:solidFill>
                  <a:srgbClr val="525656"/>
                </a:solidFill>
                <a:latin typeface="Arial"/>
                <a:cs typeface="Arial"/>
              </a:rPr>
              <a:t>opinión</a:t>
            </a:r>
            <a:r>
              <a:rPr sz="2150" spc="-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80" dirty="0">
                <a:solidFill>
                  <a:srgbClr val="525656"/>
                </a:solidFill>
                <a:latin typeface="Arial"/>
                <a:cs typeface="Arial"/>
              </a:rPr>
              <a:t>pública.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7372" y="9543115"/>
            <a:ext cx="6318154" cy="21577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 marL="347345" algn="ctr">
              <a:lnSpc>
                <a:spcPct val="100000"/>
              </a:lnSpc>
            </a:pPr>
            <a:r>
              <a:rPr sz="3300" spc="155" dirty="0">
                <a:solidFill>
                  <a:srgbClr val="FD6401"/>
                </a:solidFill>
                <a:latin typeface="Arial Black" panose="020B0A04020102020204" pitchFamily="34" charset="0"/>
                <a:cs typeface="Arial"/>
              </a:rPr>
              <a:t>03</a:t>
            </a:r>
            <a:r>
              <a:rPr lang="es-MX" sz="3300" spc="155" dirty="0">
                <a:solidFill>
                  <a:srgbClr val="FD6401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3300" spc="155" dirty="0">
                <a:solidFill>
                  <a:srgbClr val="FD6401"/>
                </a:solidFill>
                <a:latin typeface="Arial Black" panose="020B0A04020102020204" pitchFamily="34" charset="0"/>
                <a:cs typeface="Arial"/>
              </a:rPr>
              <a:t>PRESU</a:t>
            </a:r>
            <a:r>
              <a:rPr lang="es-MX" sz="3300" spc="155" dirty="0">
                <a:solidFill>
                  <a:srgbClr val="FD6401"/>
                </a:solidFill>
                <a:latin typeface="Arial Black" panose="020B0A04020102020204" pitchFamily="34" charset="0"/>
                <a:cs typeface="Arial"/>
              </a:rPr>
              <a:t>PUESTACIÓN</a:t>
            </a:r>
            <a:endParaRPr sz="3300" dirty="0">
              <a:latin typeface="Arial Black" panose="020B0A04020102020204" pitchFamily="34" charset="0"/>
              <a:cs typeface="Arial"/>
            </a:endParaRPr>
          </a:p>
          <a:p>
            <a:pPr marL="1270" algn="ctr">
              <a:lnSpc>
                <a:spcPts val="2645"/>
              </a:lnSpc>
            </a:pPr>
            <a:r>
              <a:rPr sz="2150" spc="-25" dirty="0">
                <a:solidFill>
                  <a:srgbClr val="525656"/>
                </a:solidFill>
                <a:latin typeface="Arial"/>
                <a:cs typeface="Arial"/>
              </a:rPr>
              <a:t>Es</a:t>
            </a:r>
            <a:r>
              <a:rPr sz="2150" spc="-2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55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2150" spc="-1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60" dirty="0">
                <a:solidFill>
                  <a:srgbClr val="525656"/>
                </a:solidFill>
                <a:latin typeface="Arial"/>
                <a:cs typeface="Arial"/>
              </a:rPr>
              <a:t>acción</a:t>
            </a:r>
            <a:r>
              <a:rPr sz="2150" spc="-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0" dirty="0">
                <a:solidFill>
                  <a:srgbClr val="525656"/>
                </a:solidFill>
                <a:latin typeface="Arial"/>
                <a:cs typeface="Arial"/>
              </a:rPr>
              <a:t>encaminada</a:t>
            </a:r>
            <a:r>
              <a:rPr sz="2150" spc="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55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r>
              <a:rPr sz="2150" spc="-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50" dirty="0">
                <a:solidFill>
                  <a:srgbClr val="525656"/>
                </a:solidFill>
                <a:latin typeface="Arial"/>
                <a:cs typeface="Arial"/>
              </a:rPr>
              <a:t>estimar</a:t>
            </a:r>
            <a:r>
              <a:rPr sz="2150" spc="-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550" spc="-155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150" spc="55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endParaRPr sz="2150" dirty="0">
              <a:latin typeface="Arial"/>
              <a:cs typeface="Arial"/>
            </a:endParaRPr>
          </a:p>
          <a:p>
            <a:pPr marL="12700" marR="12700" algn="ctr">
              <a:lnSpc>
                <a:spcPts val="2690"/>
              </a:lnSpc>
              <a:spcBef>
                <a:spcPts val="25"/>
              </a:spcBef>
            </a:pPr>
            <a:r>
              <a:rPr sz="2150" spc="50" dirty="0">
                <a:solidFill>
                  <a:srgbClr val="525656"/>
                </a:solidFill>
                <a:latin typeface="Arial"/>
                <a:cs typeface="Arial"/>
              </a:rPr>
              <a:t>cuantificar</a:t>
            </a:r>
            <a:r>
              <a:rPr sz="2150" spc="1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0" dirty="0">
                <a:solidFill>
                  <a:srgbClr val="525656"/>
                </a:solidFill>
                <a:latin typeface="Arial"/>
                <a:cs typeface="Arial"/>
              </a:rPr>
              <a:t>monetaria</a:t>
            </a:r>
            <a:r>
              <a:rPr sz="2150" spc="-409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14" dirty="0">
                <a:solidFill>
                  <a:srgbClr val="525656"/>
                </a:solidFill>
                <a:latin typeface="Arial"/>
                <a:cs typeface="Arial"/>
              </a:rPr>
              <a:t>mente</a:t>
            </a:r>
            <a:r>
              <a:rPr sz="2150" spc="-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150" spc="-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20" dirty="0">
                <a:solidFill>
                  <a:srgbClr val="525656"/>
                </a:solidFill>
                <a:latin typeface="Arial"/>
                <a:cs typeface="Arial"/>
              </a:rPr>
              <a:t>recursos</a:t>
            </a:r>
            <a:r>
              <a:rPr sz="2150" spc="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5" dirty="0">
                <a:solidFill>
                  <a:srgbClr val="525656"/>
                </a:solidFill>
                <a:latin typeface="Arial"/>
                <a:cs typeface="Arial"/>
              </a:rPr>
              <a:t>humanos</a:t>
            </a:r>
            <a:r>
              <a:rPr sz="2150" spc="-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550" spc="-60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150" spc="55" dirty="0">
                <a:solidFill>
                  <a:srgbClr val="525656"/>
                </a:solidFill>
                <a:latin typeface="Arial"/>
                <a:cs typeface="Arial"/>
              </a:rPr>
              <a:t>materiales</a:t>
            </a:r>
            <a:r>
              <a:rPr sz="2150" spc="-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30" dirty="0">
                <a:solidFill>
                  <a:srgbClr val="525656"/>
                </a:solidFill>
                <a:latin typeface="Arial"/>
                <a:cs typeface="Arial"/>
              </a:rPr>
              <a:t>necesarios</a:t>
            </a:r>
            <a:r>
              <a:rPr sz="2150" spc="-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50" dirty="0">
                <a:solidFill>
                  <a:srgbClr val="525656"/>
                </a:solidFill>
                <a:latin typeface="Arial"/>
                <a:cs typeface="Arial"/>
              </a:rPr>
              <a:t>para</a:t>
            </a:r>
            <a:r>
              <a:rPr sz="2150" spc="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85" dirty="0">
                <a:solidFill>
                  <a:srgbClr val="525656"/>
                </a:solidFill>
                <a:latin typeface="Arial"/>
                <a:cs typeface="Arial"/>
              </a:rPr>
              <a:t>cumplir</a:t>
            </a:r>
            <a:r>
              <a:rPr sz="2150" spc="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00" dirty="0">
                <a:solidFill>
                  <a:srgbClr val="525656"/>
                </a:solidFill>
                <a:latin typeface="Arial"/>
                <a:cs typeface="Arial"/>
              </a:rPr>
              <a:t>con</a:t>
            </a:r>
            <a:r>
              <a:rPr sz="2150" spc="-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150" spc="-2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5" dirty="0">
                <a:solidFill>
                  <a:srgbClr val="525656"/>
                </a:solidFill>
                <a:latin typeface="Arial"/>
                <a:cs typeface="Arial"/>
              </a:rPr>
              <a:t>programas</a:t>
            </a:r>
            <a:r>
              <a:rPr sz="2150" spc="-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55" dirty="0">
                <a:solidFill>
                  <a:srgbClr val="525656"/>
                </a:solidFill>
                <a:latin typeface="Arial"/>
                <a:cs typeface="Arial"/>
              </a:rPr>
              <a:t>establecidos</a:t>
            </a:r>
            <a:r>
              <a:rPr sz="2150" spc="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30" dirty="0">
                <a:solidFill>
                  <a:srgbClr val="525656"/>
                </a:solidFill>
                <a:latin typeface="Arial"/>
                <a:cs typeface="Arial"/>
              </a:rPr>
              <a:t>en</a:t>
            </a:r>
            <a:r>
              <a:rPr sz="2150" spc="-1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65" dirty="0">
                <a:solidFill>
                  <a:srgbClr val="525656"/>
                </a:solidFill>
                <a:latin typeface="Arial"/>
                <a:cs typeface="Arial"/>
              </a:rPr>
              <a:t>un</a:t>
            </a:r>
            <a:r>
              <a:rPr sz="2150" spc="-2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30" dirty="0">
                <a:solidFill>
                  <a:srgbClr val="525656"/>
                </a:solidFill>
                <a:latin typeface="Arial"/>
                <a:cs typeface="Arial"/>
              </a:rPr>
              <a:t>periodo</a:t>
            </a:r>
            <a:r>
              <a:rPr sz="2150" spc="-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00" dirty="0">
                <a:solidFill>
                  <a:srgbClr val="525656"/>
                </a:solidFill>
                <a:latin typeface="Arial"/>
                <a:cs typeface="Arial"/>
              </a:rPr>
              <a:t>determinado.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460595" y="10712388"/>
            <a:ext cx="184150" cy="301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spc="290" dirty="0">
                <a:solidFill>
                  <a:srgbClr val="44BAD4"/>
                </a:solidFill>
                <a:latin typeface="Times New Roman"/>
                <a:cs typeface="Times New Roman"/>
              </a:rPr>
              <a:t>$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311722" y="8992500"/>
            <a:ext cx="485140" cy="536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114" dirty="0">
                <a:solidFill>
                  <a:srgbClr val="8E03EB"/>
                </a:solidFill>
                <a:latin typeface="Times New Roman"/>
                <a:cs typeface="Times New Roman"/>
              </a:rPr>
              <a:t>.a.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786023" y="7196089"/>
            <a:ext cx="5825490" cy="25482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 marL="1145540">
              <a:lnSpc>
                <a:spcPct val="100000"/>
              </a:lnSpc>
            </a:pPr>
            <a:r>
              <a:rPr sz="3300" spc="540" dirty="0">
                <a:solidFill>
                  <a:srgbClr val="DD085D"/>
                </a:solidFill>
                <a:latin typeface="Arial Black" panose="020B0A04020102020204" pitchFamily="34" charset="0"/>
                <a:cs typeface="Times New Roman"/>
              </a:rPr>
              <a:t>0</a:t>
            </a:r>
            <a:r>
              <a:rPr lang="es-MX" sz="3300" spc="540" dirty="0">
                <a:solidFill>
                  <a:srgbClr val="DD085D"/>
                </a:solidFill>
                <a:latin typeface="Arial Black" panose="020B0A04020102020204" pitchFamily="34" charset="0"/>
                <a:cs typeface="Times New Roman"/>
              </a:rPr>
              <a:t>6 EVALUACIÓN</a:t>
            </a:r>
            <a:endParaRPr sz="3300" dirty="0">
              <a:latin typeface="Arial Black" panose="020B0A04020102020204" pitchFamily="34" charset="0"/>
              <a:cs typeface="Times New Roman"/>
            </a:endParaRPr>
          </a:p>
          <a:p>
            <a:pPr marR="5080" algn="ctr">
              <a:lnSpc>
                <a:spcPts val="2585"/>
              </a:lnSpc>
            </a:pPr>
            <a:r>
              <a:rPr sz="2150" spc="35" dirty="0">
                <a:solidFill>
                  <a:srgbClr val="525656"/>
                </a:solidFill>
                <a:latin typeface="Arial"/>
                <a:cs typeface="Arial"/>
              </a:rPr>
              <a:t>Análisis</a:t>
            </a:r>
            <a:r>
              <a:rPr sz="2150" spc="-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45" dirty="0">
                <a:solidFill>
                  <a:srgbClr val="525656"/>
                </a:solidFill>
                <a:latin typeface="Arial"/>
                <a:cs typeface="Arial"/>
              </a:rPr>
              <a:t>sistemático</a:t>
            </a:r>
            <a:r>
              <a:rPr sz="2150" spc="-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550" spc="-110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150" spc="110" dirty="0">
                <a:solidFill>
                  <a:srgbClr val="525656"/>
                </a:solidFill>
                <a:latin typeface="Arial"/>
                <a:cs typeface="Arial"/>
              </a:rPr>
              <a:t>objetivo</a:t>
            </a:r>
            <a:r>
              <a:rPr sz="2150" spc="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80" dirty="0">
                <a:solidFill>
                  <a:srgbClr val="525656"/>
                </a:solidFill>
                <a:latin typeface="Arial"/>
                <a:cs typeface="Arial"/>
              </a:rPr>
              <a:t>le</a:t>
            </a:r>
            <a:r>
              <a:rPr sz="2150" spc="-1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endParaRPr sz="2150" dirty="0">
              <a:latin typeface="Arial"/>
              <a:cs typeface="Arial"/>
            </a:endParaRPr>
          </a:p>
          <a:p>
            <a:pPr marL="13335" algn="ctr">
              <a:lnSpc>
                <a:spcPct val="100000"/>
              </a:lnSpc>
              <a:spcBef>
                <a:spcPts val="25"/>
              </a:spcBef>
            </a:pPr>
            <a:r>
              <a:rPr sz="2150" spc="75" dirty="0">
                <a:solidFill>
                  <a:srgbClr val="525656"/>
                </a:solidFill>
                <a:latin typeface="Arial"/>
                <a:cs typeface="Arial"/>
              </a:rPr>
              <a:t>programas</a:t>
            </a:r>
            <a:r>
              <a:rPr sz="2150" spc="-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6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150" spc="-1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05" dirty="0">
                <a:solidFill>
                  <a:srgbClr val="525656"/>
                </a:solidFill>
                <a:latin typeface="Arial"/>
                <a:cs typeface="Arial"/>
              </a:rPr>
              <a:t>gobierno,</a:t>
            </a:r>
            <a:endParaRPr sz="2150" dirty="0">
              <a:latin typeface="Arial"/>
              <a:cs typeface="Arial"/>
            </a:endParaRPr>
          </a:p>
          <a:p>
            <a:pPr marL="12700" marR="12700" indent="5080" algn="ctr">
              <a:lnSpc>
                <a:spcPts val="2690"/>
              </a:lnSpc>
              <a:spcBef>
                <a:spcPts val="105"/>
              </a:spcBef>
            </a:pPr>
            <a:r>
              <a:rPr sz="2150" spc="130" dirty="0">
                <a:solidFill>
                  <a:srgbClr val="525656"/>
                </a:solidFill>
                <a:latin typeface="Arial"/>
                <a:cs typeface="Arial"/>
              </a:rPr>
              <a:t>que</a:t>
            </a:r>
            <a:r>
              <a:rPr sz="2150" spc="-229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05" dirty="0">
                <a:solidFill>
                  <a:srgbClr val="525656"/>
                </a:solidFill>
                <a:latin typeface="Arial"/>
                <a:cs typeface="Arial"/>
              </a:rPr>
              <a:t>tienen</a:t>
            </a:r>
            <a:r>
              <a:rPr sz="2150" spc="-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40" dirty="0">
                <a:solidFill>
                  <a:srgbClr val="525656"/>
                </a:solidFill>
                <a:latin typeface="Arial"/>
                <a:cs typeface="Arial"/>
              </a:rPr>
              <a:t>como</a:t>
            </a:r>
            <a:r>
              <a:rPr sz="2150" spc="-2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05" dirty="0">
                <a:solidFill>
                  <a:srgbClr val="525656"/>
                </a:solidFill>
                <a:latin typeface="Arial"/>
                <a:cs typeface="Arial"/>
              </a:rPr>
              <a:t>finalidad</a:t>
            </a:r>
            <a:r>
              <a:rPr sz="2150" spc="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90" dirty="0">
                <a:solidFill>
                  <a:srgbClr val="525656"/>
                </a:solidFill>
                <a:latin typeface="Arial"/>
                <a:cs typeface="Arial"/>
              </a:rPr>
              <a:t>determinar</a:t>
            </a:r>
            <a:r>
              <a:rPr sz="2150" spc="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90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sz="2150" spc="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20" dirty="0">
                <a:solidFill>
                  <a:srgbClr val="525656"/>
                </a:solidFill>
                <a:latin typeface="Arial"/>
                <a:cs typeface="Arial"/>
              </a:rPr>
              <a:t>logro</a:t>
            </a:r>
            <a:r>
              <a:rPr sz="215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6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150" spc="-1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-25" dirty="0">
                <a:solidFill>
                  <a:srgbClr val="525656"/>
                </a:solidFill>
                <a:latin typeface="Arial"/>
                <a:cs typeface="Arial"/>
              </a:rPr>
              <a:t>sus</a:t>
            </a:r>
            <a:r>
              <a:rPr sz="2150" spc="-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80" dirty="0">
                <a:solidFill>
                  <a:srgbClr val="525656"/>
                </a:solidFill>
                <a:latin typeface="Arial"/>
                <a:cs typeface="Arial"/>
              </a:rPr>
              <a:t>objetivos</a:t>
            </a:r>
            <a:r>
              <a:rPr sz="2150" spc="-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550" spc="-60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150" spc="50" dirty="0">
                <a:solidFill>
                  <a:srgbClr val="525656"/>
                </a:solidFill>
                <a:latin typeface="Arial"/>
                <a:cs typeface="Arial"/>
              </a:rPr>
              <a:t>metas,</a:t>
            </a:r>
            <a:r>
              <a:rPr sz="2150" spc="-3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5" dirty="0">
                <a:solidFill>
                  <a:srgbClr val="525656"/>
                </a:solidFill>
                <a:latin typeface="Arial"/>
                <a:cs typeface="Arial"/>
              </a:rPr>
              <a:t>así</a:t>
            </a:r>
            <a:r>
              <a:rPr sz="2150" spc="-2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40" dirty="0">
                <a:solidFill>
                  <a:srgbClr val="525656"/>
                </a:solidFill>
                <a:latin typeface="Arial"/>
                <a:cs typeface="Arial"/>
              </a:rPr>
              <a:t>como</a:t>
            </a:r>
            <a:r>
              <a:rPr sz="2150" spc="-1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0" dirty="0">
                <a:solidFill>
                  <a:srgbClr val="525656"/>
                </a:solidFill>
                <a:latin typeface="Arial"/>
                <a:cs typeface="Arial"/>
              </a:rPr>
              <a:t>su</a:t>
            </a:r>
            <a:r>
              <a:rPr sz="2150" spc="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50" dirty="0">
                <a:solidFill>
                  <a:srgbClr val="525656"/>
                </a:solidFill>
                <a:latin typeface="Arial"/>
                <a:cs typeface="Arial"/>
              </a:rPr>
              <a:t>eficiencia,</a:t>
            </a:r>
            <a:r>
              <a:rPr sz="215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35" dirty="0">
                <a:solidFill>
                  <a:srgbClr val="525656"/>
                </a:solidFill>
                <a:latin typeface="Arial"/>
                <a:cs typeface="Arial"/>
              </a:rPr>
              <a:t>eficacia,</a:t>
            </a:r>
            <a:r>
              <a:rPr sz="2150" spc="-1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0" dirty="0">
                <a:solidFill>
                  <a:srgbClr val="525656"/>
                </a:solidFill>
                <a:latin typeface="Arial"/>
                <a:cs typeface="Arial"/>
              </a:rPr>
              <a:t>calidad,</a:t>
            </a:r>
            <a:endParaRPr sz="2150" dirty="0">
              <a:latin typeface="Arial"/>
              <a:cs typeface="Arial"/>
            </a:endParaRPr>
          </a:p>
          <a:p>
            <a:pPr marR="635" algn="ctr">
              <a:lnSpc>
                <a:spcPts val="2660"/>
              </a:lnSpc>
            </a:pPr>
            <a:r>
              <a:rPr sz="2150" spc="35" dirty="0">
                <a:solidFill>
                  <a:srgbClr val="525656"/>
                </a:solidFill>
                <a:latin typeface="Arial"/>
                <a:cs typeface="Arial"/>
              </a:rPr>
              <a:t>resultados,</a:t>
            </a:r>
            <a:r>
              <a:rPr sz="2150" spc="-1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14" dirty="0">
                <a:solidFill>
                  <a:srgbClr val="525656"/>
                </a:solidFill>
                <a:latin typeface="Arial"/>
                <a:cs typeface="Arial"/>
              </a:rPr>
              <a:t>impacto</a:t>
            </a:r>
            <a:r>
              <a:rPr sz="2150" spc="-1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550" spc="-155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150" spc="70" dirty="0">
                <a:solidFill>
                  <a:srgbClr val="525656"/>
                </a:solidFill>
                <a:latin typeface="Arial"/>
                <a:cs typeface="Arial"/>
              </a:rPr>
              <a:t>sostenibilidad.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64008" y="8998592"/>
            <a:ext cx="321945" cy="69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75" spc="-907" baseline="-24590" dirty="0">
                <a:solidFill>
                  <a:srgbClr val="672D34"/>
                </a:solidFill>
                <a:latin typeface="Arial"/>
                <a:cs typeface="Arial"/>
              </a:rPr>
              <a:t>•</a:t>
            </a:r>
            <a:r>
              <a:rPr sz="3450" spc="700" dirty="0">
                <a:solidFill>
                  <a:srgbClr val="672D34"/>
                </a:solidFill>
                <a:latin typeface="Times New Roman"/>
                <a:cs typeface="Times New Roman"/>
              </a:rPr>
              <a:t>·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42970" y="11663183"/>
            <a:ext cx="6475441" cy="1827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175" algn="ctr">
              <a:lnSpc>
                <a:spcPct val="100000"/>
              </a:lnSpc>
              <a:tabLst>
                <a:tab pos="4026535" algn="l"/>
              </a:tabLst>
            </a:pPr>
            <a:r>
              <a:rPr sz="3300" b="1" spc="550" dirty="0">
                <a:solidFill>
                  <a:srgbClr val="525656"/>
                </a:solidFill>
                <a:latin typeface="Arial Black" panose="020B0A04020102020204" pitchFamily="34" charset="0"/>
                <a:cs typeface="Arial"/>
              </a:rPr>
              <a:t>04</a:t>
            </a:r>
            <a:r>
              <a:rPr sz="3300" b="1" spc="-315" dirty="0">
                <a:solidFill>
                  <a:srgbClr val="525656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3300" b="1" spc="15" dirty="0">
                <a:solidFill>
                  <a:srgbClr val="525656"/>
                </a:solidFill>
                <a:latin typeface="Arial Black" panose="020B0A04020102020204" pitchFamily="34" charset="0"/>
                <a:cs typeface="Arial"/>
              </a:rPr>
              <a:t>EJERCICIO</a:t>
            </a:r>
            <a:r>
              <a:rPr sz="3300" b="1" spc="-440" dirty="0">
                <a:solidFill>
                  <a:srgbClr val="525656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3300" b="1" spc="480" dirty="0">
                <a:solidFill>
                  <a:srgbClr val="525656"/>
                </a:solidFill>
                <a:latin typeface="Arial Black" panose="020B0A04020102020204" pitchFamily="34" charset="0"/>
                <a:cs typeface="Arial"/>
              </a:rPr>
              <a:t>Y</a:t>
            </a:r>
            <a:r>
              <a:rPr sz="3300" b="1" spc="-310" dirty="0">
                <a:solidFill>
                  <a:srgbClr val="525656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3300" b="1" spc="135" dirty="0">
                <a:solidFill>
                  <a:srgbClr val="525656"/>
                </a:solidFill>
                <a:latin typeface="Arial Black" panose="020B0A04020102020204" pitchFamily="34" charset="0"/>
                <a:cs typeface="Arial"/>
              </a:rPr>
              <a:t>CO</a:t>
            </a:r>
            <a:r>
              <a:rPr lang="es-MX" sz="3300" b="1" spc="135" dirty="0">
                <a:solidFill>
                  <a:srgbClr val="525656"/>
                </a:solidFill>
                <a:latin typeface="Arial Black" panose="020B0A04020102020204" pitchFamily="34" charset="0"/>
                <a:cs typeface="Arial"/>
              </a:rPr>
              <a:t>NTRO</a:t>
            </a:r>
            <a:r>
              <a:rPr sz="3000" b="1" spc="60" dirty="0">
                <a:solidFill>
                  <a:srgbClr val="525656"/>
                </a:solidFill>
                <a:latin typeface="Arial Black" panose="020B0A04020102020204" pitchFamily="34" charset="0"/>
                <a:cs typeface="Arial"/>
              </a:rPr>
              <a:t>L</a:t>
            </a:r>
            <a:endParaRPr sz="3000" b="1" dirty="0">
              <a:latin typeface="Arial Black" panose="020B0A04020102020204" pitchFamily="34" charset="0"/>
              <a:cs typeface="Arial"/>
            </a:endParaRPr>
          </a:p>
          <a:p>
            <a:pPr algn="ctr">
              <a:lnSpc>
                <a:spcPts val="2645"/>
              </a:lnSpc>
            </a:pPr>
            <a:r>
              <a:rPr sz="2150" spc="-25" dirty="0">
                <a:solidFill>
                  <a:srgbClr val="525656"/>
                </a:solidFill>
                <a:latin typeface="Arial"/>
                <a:cs typeface="Arial"/>
              </a:rPr>
              <a:t>Es</a:t>
            </a:r>
            <a:r>
              <a:rPr sz="2150" spc="-2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30" dirty="0">
                <a:solidFill>
                  <a:srgbClr val="525656"/>
                </a:solidFill>
                <a:latin typeface="Arial"/>
                <a:cs typeface="Arial"/>
              </a:rPr>
              <a:t>un</a:t>
            </a:r>
            <a:r>
              <a:rPr sz="2150" spc="-1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90" dirty="0">
                <a:solidFill>
                  <a:srgbClr val="525656"/>
                </a:solidFill>
                <a:latin typeface="Arial"/>
                <a:cs typeface="Arial"/>
              </a:rPr>
              <a:t>conjunto</a:t>
            </a:r>
            <a:r>
              <a:rPr sz="2150" spc="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4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150" spc="-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90" dirty="0">
                <a:solidFill>
                  <a:srgbClr val="525656"/>
                </a:solidFill>
                <a:latin typeface="Arial"/>
                <a:cs typeface="Arial"/>
              </a:rPr>
              <a:t>procedimientos</a:t>
            </a:r>
            <a:r>
              <a:rPr sz="2150" spc="-1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550" spc="-60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150" spc="5" dirty="0">
                <a:solidFill>
                  <a:srgbClr val="525656"/>
                </a:solidFill>
                <a:latin typeface="Arial"/>
                <a:cs typeface="Arial"/>
              </a:rPr>
              <a:t>recursos,</a:t>
            </a:r>
            <a:endParaRPr sz="2150" dirty="0">
              <a:latin typeface="Arial"/>
              <a:cs typeface="Arial"/>
            </a:endParaRPr>
          </a:p>
          <a:p>
            <a:pPr marL="164465" marR="168910" algn="ctr">
              <a:lnSpc>
                <a:spcPts val="2690"/>
              </a:lnSpc>
              <a:spcBef>
                <a:spcPts val="25"/>
              </a:spcBef>
            </a:pPr>
            <a:r>
              <a:rPr sz="2150" spc="45" dirty="0">
                <a:solidFill>
                  <a:srgbClr val="525656"/>
                </a:solidFill>
                <a:latin typeface="Arial"/>
                <a:cs typeface="Arial"/>
              </a:rPr>
              <a:t>usados</a:t>
            </a:r>
            <a:r>
              <a:rPr sz="2150" spc="-11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00" dirty="0">
                <a:solidFill>
                  <a:srgbClr val="525656"/>
                </a:solidFill>
                <a:latin typeface="Arial"/>
                <a:cs typeface="Arial"/>
              </a:rPr>
              <a:t>con</a:t>
            </a:r>
            <a:r>
              <a:rPr sz="2150" spc="-1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60" dirty="0">
                <a:solidFill>
                  <a:srgbClr val="525656"/>
                </a:solidFill>
                <a:latin typeface="Arial"/>
                <a:cs typeface="Arial"/>
              </a:rPr>
              <a:t>pericia</a:t>
            </a:r>
            <a:r>
              <a:rPr sz="2150" spc="-1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550" spc="-60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150" spc="100" dirty="0">
                <a:solidFill>
                  <a:srgbClr val="525656"/>
                </a:solidFill>
                <a:latin typeface="Arial"/>
                <a:cs typeface="Arial"/>
              </a:rPr>
              <a:t>habilidad,</a:t>
            </a:r>
            <a:r>
              <a:rPr sz="2150" spc="-2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14" dirty="0">
                <a:solidFill>
                  <a:srgbClr val="525656"/>
                </a:solidFill>
                <a:latin typeface="Arial"/>
                <a:cs typeface="Arial"/>
              </a:rPr>
              <a:t>que</a:t>
            </a:r>
            <a:r>
              <a:rPr sz="2150" spc="-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65" dirty="0">
                <a:solidFill>
                  <a:srgbClr val="525656"/>
                </a:solidFill>
                <a:latin typeface="Arial"/>
                <a:cs typeface="Arial"/>
              </a:rPr>
              <a:t>utilizan</a:t>
            </a:r>
            <a:r>
              <a:rPr sz="2150" spc="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5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sz="2150" spc="-2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60" dirty="0">
                <a:solidFill>
                  <a:srgbClr val="525656"/>
                </a:solidFill>
                <a:latin typeface="Arial"/>
                <a:cs typeface="Arial"/>
              </a:rPr>
              <a:t>administraciones</a:t>
            </a:r>
            <a:r>
              <a:rPr sz="2150" spc="1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65" dirty="0">
                <a:solidFill>
                  <a:srgbClr val="525656"/>
                </a:solidFill>
                <a:latin typeface="Arial"/>
                <a:cs typeface="Arial"/>
              </a:rPr>
              <a:t>públicas</a:t>
            </a:r>
            <a:endParaRPr sz="2150" dirty="0">
              <a:latin typeface="Arial"/>
              <a:cs typeface="Arial"/>
            </a:endParaRPr>
          </a:p>
          <a:p>
            <a:pPr marR="635" algn="ctr">
              <a:lnSpc>
                <a:spcPts val="2660"/>
              </a:lnSpc>
            </a:pPr>
            <a:r>
              <a:rPr sz="2150" spc="60" dirty="0">
                <a:solidFill>
                  <a:srgbClr val="525656"/>
                </a:solidFill>
                <a:latin typeface="Arial"/>
                <a:cs typeface="Arial"/>
              </a:rPr>
              <a:t>para</a:t>
            </a:r>
            <a:r>
              <a:rPr sz="2150" spc="-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45" dirty="0">
                <a:solidFill>
                  <a:srgbClr val="525656"/>
                </a:solidFill>
                <a:latin typeface="Arial"/>
                <a:cs typeface="Arial"/>
              </a:rPr>
              <a:t>planear,</a:t>
            </a:r>
            <a:r>
              <a:rPr sz="2150" spc="-2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5" dirty="0">
                <a:solidFill>
                  <a:srgbClr val="525656"/>
                </a:solidFill>
                <a:latin typeface="Arial"/>
                <a:cs typeface="Arial"/>
              </a:rPr>
              <a:t>coordinar</a:t>
            </a:r>
            <a:r>
              <a:rPr sz="2150" spc="-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550" spc="-110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150" spc="50" dirty="0">
                <a:solidFill>
                  <a:srgbClr val="525656"/>
                </a:solidFill>
                <a:latin typeface="Arial"/>
                <a:cs typeface="Arial"/>
              </a:rPr>
              <a:t>controlar.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018411" y="11206272"/>
            <a:ext cx="5825490" cy="14757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 marL="1194435">
              <a:lnSpc>
                <a:spcPct val="100000"/>
              </a:lnSpc>
              <a:tabLst>
                <a:tab pos="3411854" algn="l"/>
              </a:tabLst>
            </a:pPr>
            <a:r>
              <a:rPr sz="3300" spc="215" dirty="0">
                <a:solidFill>
                  <a:srgbClr val="DDB307"/>
                </a:solidFill>
                <a:latin typeface="Arial Black" panose="020B0A04020102020204" pitchFamily="34" charset="0"/>
                <a:cs typeface="Arial"/>
              </a:rPr>
              <a:t>05</a:t>
            </a:r>
            <a:r>
              <a:rPr lang="es-MX" sz="3300" spc="215" dirty="0">
                <a:solidFill>
                  <a:srgbClr val="DDB307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3300" spc="215" dirty="0">
                <a:solidFill>
                  <a:srgbClr val="DDB307"/>
                </a:solidFill>
                <a:latin typeface="Arial Black" panose="020B0A04020102020204" pitchFamily="34" charset="0"/>
                <a:cs typeface="Arial"/>
              </a:rPr>
              <a:t>SEGUI</a:t>
            </a:r>
            <a:r>
              <a:rPr lang="es-MX" sz="3300" spc="215" dirty="0">
                <a:solidFill>
                  <a:srgbClr val="DDB307"/>
                </a:solidFill>
                <a:latin typeface="Arial Black" panose="020B0A04020102020204" pitchFamily="34" charset="0"/>
                <a:cs typeface="Arial"/>
              </a:rPr>
              <a:t>MIENTO</a:t>
            </a:r>
            <a:endParaRPr sz="3300" dirty="0">
              <a:latin typeface="Arial Black" panose="020B0A04020102020204" pitchFamily="34" charset="0"/>
              <a:cs typeface="Arial"/>
            </a:endParaRPr>
          </a:p>
          <a:p>
            <a:pPr marL="12700" marR="12700" indent="0" algn="ctr">
              <a:lnSpc>
                <a:spcPct val="88600"/>
              </a:lnSpc>
              <a:spcBef>
                <a:spcPts val="275"/>
              </a:spcBef>
            </a:pPr>
            <a:r>
              <a:rPr sz="2150" spc="-25" dirty="0">
                <a:solidFill>
                  <a:srgbClr val="525656"/>
                </a:solidFill>
                <a:latin typeface="Arial"/>
                <a:cs typeface="Arial"/>
              </a:rPr>
              <a:t>Es</a:t>
            </a:r>
            <a:r>
              <a:rPr sz="2150" spc="-2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55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2150" spc="-2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60" dirty="0">
                <a:solidFill>
                  <a:srgbClr val="525656"/>
                </a:solidFill>
                <a:latin typeface="Arial"/>
                <a:cs typeface="Arial"/>
              </a:rPr>
              <a:t>verificación</a:t>
            </a:r>
            <a:r>
              <a:rPr sz="2150" spc="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40" dirty="0">
                <a:solidFill>
                  <a:srgbClr val="525656"/>
                </a:solidFill>
                <a:latin typeface="Arial"/>
                <a:cs typeface="Arial"/>
              </a:rPr>
              <a:t>del</a:t>
            </a:r>
            <a:r>
              <a:rPr sz="215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95" dirty="0">
                <a:solidFill>
                  <a:srgbClr val="525656"/>
                </a:solidFill>
                <a:latin typeface="Arial"/>
                <a:cs typeface="Arial"/>
              </a:rPr>
              <a:t>desempeño</a:t>
            </a:r>
            <a:r>
              <a:rPr sz="2150" spc="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30" dirty="0">
                <a:solidFill>
                  <a:srgbClr val="525656"/>
                </a:solidFill>
                <a:latin typeface="Arial"/>
                <a:cs typeface="Arial"/>
              </a:rPr>
              <a:t>del</a:t>
            </a:r>
            <a:r>
              <a:rPr sz="2150" spc="-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5" dirty="0">
                <a:solidFill>
                  <a:srgbClr val="525656"/>
                </a:solidFill>
                <a:latin typeface="Arial"/>
                <a:cs typeface="Arial"/>
              </a:rPr>
              <a:t>nivel</a:t>
            </a:r>
            <a:r>
              <a:rPr sz="2150" spc="-16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6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150" spc="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05" dirty="0">
                <a:solidFill>
                  <a:srgbClr val="525656"/>
                </a:solidFill>
                <a:latin typeface="Arial"/>
                <a:cs typeface="Arial"/>
              </a:rPr>
              <a:t>cumplimiento</a:t>
            </a:r>
            <a:r>
              <a:rPr sz="2150" spc="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14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150" spc="-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150" spc="-2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80" dirty="0">
                <a:solidFill>
                  <a:srgbClr val="525656"/>
                </a:solidFill>
                <a:latin typeface="Arial"/>
                <a:cs typeface="Arial"/>
              </a:rPr>
              <a:t>objetivos</a:t>
            </a:r>
            <a:r>
              <a:rPr sz="2150" spc="-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rgbClr val="525656"/>
                </a:solidFill>
                <a:latin typeface="Times New Roman"/>
                <a:cs typeface="Times New Roman"/>
              </a:rPr>
              <a:t>y</a:t>
            </a:r>
            <a:r>
              <a:rPr sz="2550" spc="-60" dirty="0">
                <a:solidFill>
                  <a:srgbClr val="525656"/>
                </a:solidFill>
                <a:latin typeface="Times New Roman"/>
                <a:cs typeface="Times New Roman"/>
              </a:rPr>
              <a:t> </a:t>
            </a:r>
            <a:r>
              <a:rPr sz="2150" spc="80" dirty="0">
                <a:solidFill>
                  <a:srgbClr val="525656"/>
                </a:solidFill>
                <a:latin typeface="Arial"/>
                <a:cs typeface="Arial"/>
              </a:rPr>
              <a:t>metas</a:t>
            </a:r>
            <a:endParaRPr sz="2150" dirty="0">
              <a:latin typeface="Arial"/>
              <a:cs typeface="Arial"/>
            </a:endParaRPr>
          </a:p>
          <a:p>
            <a:pPr marR="19050" algn="ctr">
              <a:lnSpc>
                <a:spcPct val="100000"/>
              </a:lnSpc>
              <a:spcBef>
                <a:spcPts val="25"/>
              </a:spcBef>
            </a:pPr>
            <a:r>
              <a:rPr sz="2150" spc="140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2150" spc="-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5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2150" spc="-1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75" dirty="0">
                <a:solidFill>
                  <a:srgbClr val="525656"/>
                </a:solidFill>
                <a:latin typeface="Arial"/>
                <a:cs typeface="Arial"/>
              </a:rPr>
              <a:t>programas</a:t>
            </a:r>
            <a:r>
              <a:rPr sz="2150" spc="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2150" spc="35" dirty="0">
                <a:solidFill>
                  <a:srgbClr val="525656"/>
                </a:solidFill>
                <a:latin typeface="Arial"/>
                <a:cs typeface="Arial"/>
              </a:rPr>
              <a:t>presupuestarios.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491095" y="14858860"/>
            <a:ext cx="619482" cy="307545"/>
          </a:xfrm>
          <a:custGeom>
            <a:avLst/>
            <a:gdLst/>
            <a:ahLst/>
            <a:cxnLst/>
            <a:rect l="l" t="t" r="r" b="b"/>
            <a:pathLst>
              <a:path w="619482" h="307545">
                <a:moveTo>
                  <a:pt x="0" y="0"/>
                </a:moveTo>
                <a:lnTo>
                  <a:pt x="619482" y="0"/>
                </a:lnTo>
                <a:lnTo>
                  <a:pt x="619482" y="307545"/>
                </a:lnTo>
                <a:lnTo>
                  <a:pt x="0" y="307545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140012" y="14856308"/>
            <a:ext cx="207104" cy="311966"/>
          </a:xfrm>
          <a:custGeom>
            <a:avLst/>
            <a:gdLst/>
            <a:ahLst/>
            <a:cxnLst/>
            <a:rect l="l" t="t" r="r" b="b"/>
            <a:pathLst>
              <a:path w="207104" h="311966">
                <a:moveTo>
                  <a:pt x="0" y="0"/>
                </a:moveTo>
                <a:lnTo>
                  <a:pt x="207104" y="0"/>
                </a:lnTo>
                <a:lnTo>
                  <a:pt x="207104" y="311966"/>
                </a:lnTo>
                <a:lnTo>
                  <a:pt x="0" y="311966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362608" y="14892763"/>
            <a:ext cx="882247" cy="269857"/>
          </a:xfrm>
          <a:custGeom>
            <a:avLst/>
            <a:gdLst/>
            <a:ahLst/>
            <a:cxnLst/>
            <a:rect l="l" t="t" r="r" b="b"/>
            <a:pathLst>
              <a:path w="882247" h="269857">
                <a:moveTo>
                  <a:pt x="0" y="0"/>
                </a:moveTo>
                <a:lnTo>
                  <a:pt x="882247" y="0"/>
                </a:lnTo>
                <a:lnTo>
                  <a:pt x="882247" y="269857"/>
                </a:lnTo>
                <a:lnTo>
                  <a:pt x="0" y="269857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36109"/>
            <a:ext cx="8541196" cy="115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57372" y="1815461"/>
            <a:ext cx="6213994" cy="170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7611" y="2997338"/>
            <a:ext cx="10551606" cy="6579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8908" y="9991128"/>
            <a:ext cx="426450" cy="365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8123" y="9966759"/>
            <a:ext cx="2241911" cy="3898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0615" y="10100787"/>
            <a:ext cx="499556" cy="2558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0752" y="9966759"/>
            <a:ext cx="316791" cy="3898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58124" y="10100787"/>
            <a:ext cx="804164" cy="3655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08500" y="10100787"/>
            <a:ext cx="450819" cy="2558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29899" y="9966759"/>
            <a:ext cx="938191" cy="3898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16828" y="10100787"/>
            <a:ext cx="219317" cy="2436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82357" y="9966759"/>
            <a:ext cx="1206246" cy="3898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46998" y="9966759"/>
            <a:ext cx="560477" cy="3898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65872" y="10100787"/>
            <a:ext cx="1364641" cy="36552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79252" y="10100787"/>
            <a:ext cx="840716" cy="2558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378364" y="10039865"/>
            <a:ext cx="2522150" cy="4264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949252" y="9991128"/>
            <a:ext cx="718873" cy="3655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26521" y="9991128"/>
            <a:ext cx="1620512" cy="4751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4539" y="10710002"/>
            <a:ext cx="804163" cy="36552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17099" y="10649080"/>
            <a:ext cx="1194061" cy="4264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59898" y="10710002"/>
            <a:ext cx="219317" cy="24368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74164" y="10575975"/>
            <a:ext cx="2241911" cy="38989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98840" y="10710002"/>
            <a:ext cx="255870" cy="3655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25291" y="10710002"/>
            <a:ext cx="511740" cy="2558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07612" y="10710002"/>
            <a:ext cx="450819" cy="25587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41196" y="10575975"/>
            <a:ext cx="1583959" cy="38989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20104" y="10575975"/>
            <a:ext cx="536109" cy="38989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51162" y="10575975"/>
            <a:ext cx="560477" cy="38989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782221" y="10575975"/>
            <a:ext cx="1900751" cy="4995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853552" y="10575975"/>
            <a:ext cx="2302833" cy="38989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326966" y="10710002"/>
            <a:ext cx="499556" cy="2558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21471" y="10575975"/>
            <a:ext cx="341160" cy="38989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569764" y="10575975"/>
            <a:ext cx="865085" cy="38989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78908" y="11209558"/>
            <a:ext cx="1206245" cy="36552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33891" y="11185190"/>
            <a:ext cx="60921" cy="38989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16655" y="11185190"/>
            <a:ext cx="536109" cy="38989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74608" y="11209558"/>
            <a:ext cx="1011297" cy="36552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34642" y="11185190"/>
            <a:ext cx="645768" cy="38989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29147" y="11185190"/>
            <a:ext cx="463003" cy="38989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01810" y="11209558"/>
            <a:ext cx="499556" cy="35334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11025" y="11258295"/>
            <a:ext cx="828532" cy="31679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61400" y="11258295"/>
            <a:ext cx="621399" cy="3167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31538" y="11319217"/>
            <a:ext cx="487372" cy="36552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040752" y="11319217"/>
            <a:ext cx="450819" cy="2558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589046" y="11185190"/>
            <a:ext cx="1364641" cy="38989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051162" y="11319217"/>
            <a:ext cx="450819" cy="25587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611640" y="11185190"/>
            <a:ext cx="2229727" cy="38989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975395" y="11185190"/>
            <a:ext cx="560477" cy="38989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645532" y="11185190"/>
            <a:ext cx="609215" cy="49955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303484" y="11319217"/>
            <a:ext cx="791979" cy="30460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205122" y="11319217"/>
            <a:ext cx="962559" cy="36552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216420" y="11319217"/>
            <a:ext cx="1230614" cy="25587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42355" y="11940616"/>
            <a:ext cx="255870" cy="35334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95700" y="11818773"/>
            <a:ext cx="2339386" cy="47518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44745" y="11928432"/>
            <a:ext cx="438634" cy="25587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05222" y="11806589"/>
            <a:ext cx="1096587" cy="43863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99284" y="11928432"/>
            <a:ext cx="450819" cy="25587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71947" y="11794405"/>
            <a:ext cx="1583959" cy="38989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89933" y="11806589"/>
            <a:ext cx="572662" cy="37771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272254" y="11806589"/>
            <a:ext cx="1900751" cy="48737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282664" y="11928432"/>
            <a:ext cx="243686" cy="25587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648193" y="11806589"/>
            <a:ext cx="2509966" cy="37771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492368" y="14877685"/>
            <a:ext cx="610842" cy="296641"/>
          </a:xfrm>
          <a:custGeom>
            <a:avLst/>
            <a:gdLst/>
            <a:ahLst/>
            <a:cxnLst/>
            <a:rect l="l" t="t" r="r" b="b"/>
            <a:pathLst>
              <a:path w="610842" h="296641">
                <a:moveTo>
                  <a:pt x="0" y="0"/>
                </a:moveTo>
                <a:lnTo>
                  <a:pt x="610842" y="0"/>
                </a:lnTo>
                <a:lnTo>
                  <a:pt x="610842" y="296641"/>
                </a:lnTo>
                <a:lnTo>
                  <a:pt x="0" y="296641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127755" y="14866980"/>
            <a:ext cx="205252" cy="314230"/>
          </a:xfrm>
          <a:custGeom>
            <a:avLst/>
            <a:gdLst/>
            <a:ahLst/>
            <a:cxnLst/>
            <a:rect l="l" t="t" r="r" b="b"/>
            <a:pathLst>
              <a:path w="205252" h="314230">
                <a:moveTo>
                  <a:pt x="0" y="0"/>
                </a:moveTo>
                <a:lnTo>
                  <a:pt x="205252" y="0"/>
                </a:lnTo>
                <a:lnTo>
                  <a:pt x="205252" y="314230"/>
                </a:lnTo>
                <a:lnTo>
                  <a:pt x="0" y="314230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362236" y="14882480"/>
            <a:ext cx="882590" cy="292998"/>
          </a:xfrm>
          <a:custGeom>
            <a:avLst/>
            <a:gdLst/>
            <a:ahLst/>
            <a:cxnLst/>
            <a:rect l="l" t="t" r="r" b="b"/>
            <a:pathLst>
              <a:path w="882590" h="292998">
                <a:moveTo>
                  <a:pt x="0" y="0"/>
                </a:moveTo>
                <a:lnTo>
                  <a:pt x="882590" y="0"/>
                </a:lnTo>
                <a:lnTo>
                  <a:pt x="882590" y="292998"/>
                </a:lnTo>
                <a:lnTo>
                  <a:pt x="0" y="292998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840716"/>
            <a:ext cx="10003312" cy="1254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62867" y="2290648"/>
            <a:ext cx="8857988" cy="194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36316" y="2059147"/>
            <a:ext cx="255870" cy="255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05122" y="2022594"/>
            <a:ext cx="2924232" cy="4995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98568" y="2388123"/>
            <a:ext cx="255870" cy="2558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46862" y="2765836"/>
            <a:ext cx="243686" cy="2436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29183" y="2997338"/>
            <a:ext cx="2180990" cy="1559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74200" y="3850239"/>
            <a:ext cx="219317" cy="2071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78808" y="5019932"/>
            <a:ext cx="353344" cy="353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512392" y="5336724"/>
            <a:ext cx="706689" cy="4873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33040" y="5909386"/>
            <a:ext cx="2643993" cy="2436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023245" y="6433311"/>
            <a:ext cx="913822" cy="19129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607204" y="7505531"/>
            <a:ext cx="353344" cy="9625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27716" y="7724847"/>
            <a:ext cx="353344" cy="7554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759508" y="7066895"/>
            <a:ext cx="0" cy="463003"/>
          </a:xfrm>
          <a:custGeom>
            <a:avLst/>
            <a:gdLst/>
            <a:ahLst/>
            <a:cxnLst/>
            <a:rect l="l" t="t" r="r" b="b"/>
            <a:pathLst>
              <a:path h="463003">
                <a:moveTo>
                  <a:pt x="0" y="463003"/>
                </a:moveTo>
                <a:lnTo>
                  <a:pt x="0" y="0"/>
                </a:lnTo>
              </a:path>
            </a:pathLst>
          </a:custGeom>
          <a:ln w="24368">
            <a:solidFill>
              <a:srgbClr val="D8930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959661" y="7182646"/>
            <a:ext cx="243686" cy="0"/>
          </a:xfrm>
          <a:custGeom>
            <a:avLst/>
            <a:gdLst/>
            <a:ahLst/>
            <a:cxnLst/>
            <a:rect l="l" t="t" r="r" b="b"/>
            <a:pathLst>
              <a:path w="243686">
                <a:moveTo>
                  <a:pt x="0" y="0"/>
                </a:moveTo>
                <a:lnTo>
                  <a:pt x="243686" y="0"/>
                </a:lnTo>
              </a:path>
            </a:pathLst>
          </a:custGeom>
          <a:ln w="6092">
            <a:solidFill>
              <a:srgbClr val="D48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83067" y="7024250"/>
            <a:ext cx="0" cy="688413"/>
          </a:xfrm>
          <a:custGeom>
            <a:avLst/>
            <a:gdLst/>
            <a:ahLst/>
            <a:cxnLst/>
            <a:rect l="l" t="t" r="r" b="b"/>
            <a:pathLst>
              <a:path h="688413">
                <a:moveTo>
                  <a:pt x="0" y="688413"/>
                </a:moveTo>
                <a:lnTo>
                  <a:pt x="0" y="0"/>
                </a:lnTo>
              </a:path>
            </a:pathLst>
          </a:custGeom>
          <a:ln w="42645">
            <a:solidFill>
              <a:srgbClr val="DF970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11368" y="8084284"/>
            <a:ext cx="194948" cy="0"/>
          </a:xfrm>
          <a:custGeom>
            <a:avLst/>
            <a:gdLst/>
            <a:ahLst/>
            <a:cxnLst/>
            <a:rect l="l" t="t" r="r" b="b"/>
            <a:pathLst>
              <a:path w="194948">
                <a:moveTo>
                  <a:pt x="0" y="0"/>
                </a:moveTo>
                <a:lnTo>
                  <a:pt x="194948" y="0"/>
                </a:lnTo>
              </a:path>
            </a:pathLst>
          </a:custGeom>
          <a:ln w="121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991010" y="8489412"/>
            <a:ext cx="1127048" cy="0"/>
          </a:xfrm>
          <a:custGeom>
            <a:avLst/>
            <a:gdLst/>
            <a:ahLst/>
            <a:cxnLst/>
            <a:rect l="l" t="t" r="r" b="b"/>
            <a:pathLst>
              <a:path w="1127048">
                <a:moveTo>
                  <a:pt x="0" y="0"/>
                </a:moveTo>
                <a:lnTo>
                  <a:pt x="1127048" y="0"/>
                </a:lnTo>
              </a:path>
            </a:pathLst>
          </a:custGeom>
          <a:ln w="36552">
            <a:solidFill>
              <a:srgbClr val="D8900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313981" y="1898784"/>
            <a:ext cx="257917" cy="652731"/>
          </a:xfrm>
          <a:custGeom>
            <a:avLst/>
            <a:gdLst/>
            <a:ahLst/>
            <a:cxnLst/>
            <a:rect l="l" t="t" r="r" b="b"/>
            <a:pathLst>
              <a:path w="257917" h="652731">
                <a:moveTo>
                  <a:pt x="0" y="0"/>
                </a:moveTo>
                <a:lnTo>
                  <a:pt x="257917" y="0"/>
                </a:lnTo>
                <a:lnTo>
                  <a:pt x="257917" y="652731"/>
                </a:lnTo>
                <a:lnTo>
                  <a:pt x="0" y="652731"/>
                </a:lnTo>
                <a:lnTo>
                  <a:pt x="0" y="0"/>
                </a:lnTo>
                <a:close/>
              </a:path>
            </a:pathLst>
          </a:custGeom>
          <a:solidFill>
            <a:srgbClr val="DBE1E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113782" y="1873904"/>
            <a:ext cx="257149" cy="694175"/>
          </a:xfrm>
          <a:custGeom>
            <a:avLst/>
            <a:gdLst/>
            <a:ahLst/>
            <a:cxnLst/>
            <a:rect l="l" t="t" r="r" b="b"/>
            <a:pathLst>
              <a:path w="257149" h="694175">
                <a:moveTo>
                  <a:pt x="0" y="0"/>
                </a:moveTo>
                <a:lnTo>
                  <a:pt x="257149" y="0"/>
                </a:lnTo>
                <a:lnTo>
                  <a:pt x="257149" y="694175"/>
                </a:lnTo>
                <a:lnTo>
                  <a:pt x="0" y="694175"/>
                </a:lnTo>
                <a:lnTo>
                  <a:pt x="0" y="0"/>
                </a:lnTo>
                <a:close/>
              </a:path>
            </a:pathLst>
          </a:custGeom>
          <a:solidFill>
            <a:srgbClr val="DBE1E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3140255" y="1884249"/>
            <a:ext cx="3787140" cy="2005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42185">
              <a:lnSpc>
                <a:spcPts val="3800"/>
              </a:lnSpc>
              <a:tabLst>
                <a:tab pos="3046095" algn="l"/>
              </a:tabLst>
            </a:pPr>
            <a:r>
              <a:rPr sz="3000" spc="180" dirty="0">
                <a:solidFill>
                  <a:srgbClr val="AFC1E1"/>
                </a:solidFill>
                <a:latin typeface="Courier New"/>
                <a:cs typeface="Courier New"/>
              </a:rPr>
              <a:t>•	</a:t>
            </a:r>
            <a:r>
              <a:rPr sz="3200" spc="55" dirty="0">
                <a:solidFill>
                  <a:srgbClr val="AFC1E1"/>
                </a:solidFill>
                <a:latin typeface="Courier New"/>
                <a:cs typeface="Courier New"/>
              </a:rPr>
              <a:t>•</a:t>
            </a:r>
            <a:endParaRPr sz="3200">
              <a:latin typeface="Courier New"/>
              <a:cs typeface="Courier New"/>
            </a:endParaRPr>
          </a:p>
          <a:p>
            <a:pPr marL="487680">
              <a:lnSpc>
                <a:spcPts val="2305"/>
              </a:lnSpc>
            </a:pPr>
            <a:r>
              <a:rPr sz="2300" spc="254" dirty="0">
                <a:solidFill>
                  <a:srgbClr val="3B5DE6"/>
                </a:solidFill>
                <a:latin typeface="Arial"/>
                <a:cs typeface="Arial"/>
              </a:rPr>
              <a:t>•••</a:t>
            </a:r>
            <a:endParaRPr sz="2300">
              <a:latin typeface="Arial"/>
              <a:cs typeface="Arial"/>
            </a:endParaRPr>
          </a:p>
          <a:p>
            <a:pPr marR="12700" algn="r">
              <a:lnSpc>
                <a:spcPts val="3425"/>
              </a:lnSpc>
            </a:pPr>
            <a:r>
              <a:rPr sz="3350" spc="90" dirty="0">
                <a:solidFill>
                  <a:srgbClr val="AFC1E1"/>
                </a:solidFill>
                <a:latin typeface="Arial"/>
                <a:cs typeface="Arial"/>
              </a:rPr>
              <a:t>•</a:t>
            </a:r>
            <a:endParaRPr sz="33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68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3250" spc="65" dirty="0">
                <a:solidFill>
                  <a:srgbClr val="AFC1E1"/>
                </a:solidFill>
                <a:latin typeface="Times New Roman"/>
                <a:cs typeface="Times New Roman"/>
              </a:rPr>
              <a:t>•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850376" y="4057857"/>
            <a:ext cx="284480" cy="1271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5725">
              <a:lnSpc>
                <a:spcPct val="100000"/>
              </a:lnSpc>
            </a:pPr>
            <a:r>
              <a:rPr sz="3450" spc="250" dirty="0">
                <a:solidFill>
                  <a:srgbClr val="AFC1E1"/>
                </a:solidFill>
                <a:latin typeface="Arial"/>
                <a:cs typeface="Arial"/>
              </a:rPr>
              <a:t>•</a:t>
            </a:r>
            <a:endParaRPr sz="34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450" spc="325" dirty="0">
                <a:solidFill>
                  <a:srgbClr val="AFC1E1"/>
                </a:solidFill>
                <a:latin typeface="Arial"/>
                <a:cs typeface="Arial"/>
              </a:rPr>
              <a:t>•</a:t>
            </a:r>
            <a:endParaRPr sz="34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15388" y="3705197"/>
            <a:ext cx="9917430" cy="51029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 algn="just">
              <a:lnSpc>
                <a:spcPct val="113599"/>
              </a:lnSpc>
            </a:pPr>
            <a:r>
              <a:rPr lang="es-MX" sz="3250" spc="-145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lang="es-MX" sz="3250" spc="-1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14" dirty="0">
                <a:solidFill>
                  <a:srgbClr val="525656"/>
                </a:solidFill>
                <a:latin typeface="Arial"/>
                <a:cs typeface="Arial"/>
              </a:rPr>
              <a:t>programación</a:t>
            </a:r>
            <a:r>
              <a:rPr lang="es-MX" sz="3250" spc="-8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-35" dirty="0">
                <a:solidFill>
                  <a:srgbClr val="525656"/>
                </a:solidFill>
                <a:latin typeface="Arial"/>
                <a:cs typeface="Arial"/>
              </a:rPr>
              <a:t>es</a:t>
            </a:r>
            <a:r>
              <a:rPr lang="es-MX" sz="3250" spc="-1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60" dirty="0">
                <a:solidFill>
                  <a:srgbClr val="525656"/>
                </a:solidFill>
                <a:latin typeface="Arial"/>
                <a:cs typeface="Arial"/>
              </a:rPr>
              <a:t>un</a:t>
            </a:r>
            <a:r>
              <a:rPr lang="es-MX" sz="3250" spc="-3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05" dirty="0">
                <a:solidFill>
                  <a:srgbClr val="525656"/>
                </a:solidFill>
                <a:latin typeface="Arial"/>
                <a:cs typeface="Arial"/>
              </a:rPr>
              <a:t>instrumento</a:t>
            </a:r>
            <a:r>
              <a:rPr lang="es-MX" sz="3250" spc="-1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80" dirty="0">
                <a:solidFill>
                  <a:srgbClr val="525656"/>
                </a:solidFill>
                <a:latin typeface="Arial"/>
                <a:cs typeface="Arial"/>
              </a:rPr>
              <a:t>que</a:t>
            </a:r>
            <a:r>
              <a:rPr lang="es-MX" sz="3250" spc="-2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0" dirty="0">
                <a:solidFill>
                  <a:srgbClr val="525656"/>
                </a:solidFill>
                <a:latin typeface="Arial"/>
                <a:cs typeface="Arial"/>
              </a:rPr>
              <a:t>sistematiza, </a:t>
            </a:r>
            <a:r>
              <a:rPr lang="es-MX" sz="3250" spc="80" dirty="0">
                <a:solidFill>
                  <a:srgbClr val="525656"/>
                </a:solidFill>
                <a:latin typeface="Arial"/>
                <a:cs typeface="Arial"/>
              </a:rPr>
              <a:t>ordena</a:t>
            </a:r>
            <a:r>
              <a:rPr lang="es-MX" sz="3250" spc="2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350" spc="114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lang="es-MX" sz="3350" spc="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0" dirty="0">
                <a:solidFill>
                  <a:srgbClr val="525656"/>
                </a:solidFill>
                <a:latin typeface="Arial"/>
                <a:cs typeface="Arial"/>
              </a:rPr>
              <a:t>clasifica</a:t>
            </a:r>
            <a:r>
              <a:rPr lang="es-MX" sz="3250" spc="4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-60" dirty="0">
                <a:solidFill>
                  <a:srgbClr val="525656"/>
                </a:solidFill>
                <a:latin typeface="Arial"/>
                <a:cs typeface="Arial"/>
              </a:rPr>
              <a:t>las</a:t>
            </a:r>
            <a:r>
              <a:rPr lang="es-MX" sz="3250" spc="-1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5" dirty="0">
                <a:solidFill>
                  <a:srgbClr val="525656"/>
                </a:solidFill>
                <a:latin typeface="Arial"/>
                <a:cs typeface="Arial"/>
              </a:rPr>
              <a:t>acciones</a:t>
            </a:r>
            <a:r>
              <a:rPr lang="es-MX" sz="3250" spc="2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229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lang="es-MX" sz="3250" spc="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-55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lang="es-MX" sz="3250" spc="-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90" dirty="0">
                <a:solidFill>
                  <a:srgbClr val="525656"/>
                </a:solidFill>
                <a:latin typeface="Arial"/>
                <a:cs typeface="Arial"/>
              </a:rPr>
              <a:t>Administración</a:t>
            </a:r>
            <a:r>
              <a:rPr lang="es-MX" sz="3250" spc="50" dirty="0">
                <a:solidFill>
                  <a:srgbClr val="525656"/>
                </a:solidFill>
                <a:latin typeface="Arial"/>
                <a:cs typeface="Arial"/>
              </a:rPr>
              <a:t> Pública,  </a:t>
            </a:r>
            <a:r>
              <a:rPr lang="es-MX" sz="3250" spc="-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35" dirty="0">
                <a:solidFill>
                  <a:srgbClr val="525656"/>
                </a:solidFill>
                <a:latin typeface="Arial"/>
                <a:cs typeface="Arial"/>
              </a:rPr>
              <a:t>con  </a:t>
            </a:r>
            <a:r>
              <a:rPr lang="es-MX" sz="3250" spc="-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00" dirty="0">
                <a:solidFill>
                  <a:srgbClr val="525656"/>
                </a:solidFill>
                <a:latin typeface="Arial"/>
                <a:cs typeface="Arial"/>
              </a:rPr>
              <a:t>el  </a:t>
            </a:r>
            <a:r>
              <a:rPr lang="es-MX" sz="3250" spc="-2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70" dirty="0">
                <a:solidFill>
                  <a:srgbClr val="525656"/>
                </a:solidFill>
                <a:latin typeface="Arial"/>
                <a:cs typeface="Arial"/>
              </a:rPr>
              <a:t>fin  </a:t>
            </a:r>
            <a:r>
              <a:rPr lang="es-MX" sz="3250" spc="-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95" dirty="0">
                <a:solidFill>
                  <a:srgbClr val="525656"/>
                </a:solidFill>
                <a:latin typeface="Arial"/>
                <a:cs typeface="Arial"/>
              </a:rPr>
              <a:t>de  </a:t>
            </a:r>
            <a:r>
              <a:rPr lang="es-MX" sz="3250" spc="-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75" dirty="0">
                <a:solidFill>
                  <a:srgbClr val="525656"/>
                </a:solidFill>
                <a:latin typeface="Arial"/>
                <a:cs typeface="Arial"/>
              </a:rPr>
              <a:t>delimitar,  </a:t>
            </a:r>
            <a:r>
              <a:rPr lang="es-MX" sz="3250" spc="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40" dirty="0">
                <a:solidFill>
                  <a:srgbClr val="525656"/>
                </a:solidFill>
                <a:latin typeface="Arial"/>
                <a:cs typeface="Arial"/>
              </a:rPr>
              <a:t>relacionar  </a:t>
            </a:r>
            <a:r>
              <a:rPr lang="es-MX" sz="3250" spc="2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-8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lang="es-MX" sz="3250" spc="-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70" dirty="0">
                <a:solidFill>
                  <a:srgbClr val="525656"/>
                </a:solidFill>
                <a:latin typeface="Arial"/>
                <a:cs typeface="Arial"/>
              </a:rPr>
              <a:t>aplicación</a:t>
            </a:r>
            <a:r>
              <a:rPr lang="es-MX" sz="3250" spc="-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350" spc="114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lang="es-MX" sz="3350" spc="-1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00" dirty="0">
                <a:solidFill>
                  <a:srgbClr val="525656"/>
                </a:solidFill>
                <a:latin typeface="Arial"/>
                <a:cs typeface="Arial"/>
              </a:rPr>
              <a:t>el</a:t>
            </a:r>
            <a:r>
              <a:rPr lang="es-MX" sz="3250" spc="-1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50" dirty="0">
                <a:solidFill>
                  <a:srgbClr val="525656"/>
                </a:solidFill>
                <a:latin typeface="Arial"/>
                <a:cs typeface="Arial"/>
              </a:rPr>
              <a:t>ejercicio</a:t>
            </a:r>
            <a:r>
              <a:rPr lang="es-MX" sz="3250" spc="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55" dirty="0">
                <a:solidFill>
                  <a:srgbClr val="525656"/>
                </a:solidFill>
                <a:latin typeface="Arial"/>
                <a:cs typeface="Arial"/>
              </a:rPr>
              <a:t>del</a:t>
            </a:r>
            <a:r>
              <a:rPr lang="es-MX" sz="3250" spc="-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75" dirty="0">
                <a:solidFill>
                  <a:srgbClr val="525656"/>
                </a:solidFill>
                <a:latin typeface="Arial"/>
                <a:cs typeface="Arial"/>
              </a:rPr>
              <a:t>gasto </a:t>
            </a:r>
            <a:r>
              <a:rPr lang="es-MX" sz="3250" spc="125" dirty="0">
                <a:solidFill>
                  <a:srgbClr val="525656"/>
                </a:solidFill>
                <a:latin typeface="Arial"/>
                <a:cs typeface="Arial"/>
              </a:rPr>
              <a:t>público,</a:t>
            </a:r>
            <a:r>
              <a:rPr lang="es-MX" sz="3250" spc="-3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60" dirty="0">
                <a:solidFill>
                  <a:srgbClr val="525656"/>
                </a:solidFill>
                <a:latin typeface="Arial"/>
                <a:cs typeface="Arial"/>
              </a:rPr>
              <a:t>e</a:t>
            </a:r>
            <a:r>
              <a:rPr lang="es-MX" sz="3250" spc="-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80" dirty="0">
                <a:solidFill>
                  <a:srgbClr val="525656"/>
                </a:solidFill>
                <a:latin typeface="Arial"/>
                <a:cs typeface="Arial"/>
              </a:rPr>
              <a:t>integrar </a:t>
            </a:r>
            <a:r>
              <a:rPr lang="es-MX" sz="3250" spc="10" dirty="0">
                <a:solidFill>
                  <a:srgbClr val="525656"/>
                </a:solidFill>
                <a:latin typeface="Arial"/>
                <a:cs typeface="Arial"/>
              </a:rPr>
              <a:t>al   </a:t>
            </a:r>
            <a:r>
              <a:rPr lang="es-MX" sz="3250" spc="2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80" dirty="0">
                <a:solidFill>
                  <a:srgbClr val="525656"/>
                </a:solidFill>
                <a:latin typeface="Arial"/>
                <a:cs typeface="Arial"/>
              </a:rPr>
              <a:t>proceso   </a:t>
            </a:r>
            <a:r>
              <a:rPr lang="es-MX" sz="3250" spc="1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229" dirty="0">
                <a:solidFill>
                  <a:srgbClr val="525656"/>
                </a:solidFill>
                <a:latin typeface="Arial"/>
                <a:cs typeface="Arial"/>
              </a:rPr>
              <a:t>de   </a:t>
            </a:r>
            <a:r>
              <a:rPr lang="es-MX" sz="3250" spc="2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5" dirty="0">
                <a:solidFill>
                  <a:srgbClr val="525656"/>
                </a:solidFill>
                <a:latin typeface="Arial"/>
                <a:cs typeface="Arial"/>
              </a:rPr>
              <a:t>Planeación,   </a:t>
            </a:r>
            <a:r>
              <a:rPr lang="es-MX" sz="3250" spc="2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65" dirty="0">
                <a:solidFill>
                  <a:srgbClr val="525656"/>
                </a:solidFill>
                <a:latin typeface="Arial"/>
                <a:cs typeface="Arial"/>
              </a:rPr>
              <a:t>Programación   </a:t>
            </a:r>
            <a:r>
              <a:rPr lang="es-MX" sz="3250" spc="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350" spc="50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lang="es-MX" sz="3350" spc="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5" dirty="0">
                <a:solidFill>
                  <a:srgbClr val="525656"/>
                </a:solidFill>
                <a:latin typeface="Arial"/>
                <a:cs typeface="Arial"/>
              </a:rPr>
              <a:t>Presupuestación    </a:t>
            </a:r>
            <a:r>
              <a:rPr lang="es-MX" sz="3250" spc="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229" dirty="0">
                <a:solidFill>
                  <a:srgbClr val="525656"/>
                </a:solidFill>
                <a:latin typeface="Arial"/>
                <a:cs typeface="Arial"/>
              </a:rPr>
              <a:t>de    </a:t>
            </a:r>
            <a:r>
              <a:rPr lang="es-MX" sz="3250" spc="-1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40" dirty="0">
                <a:solidFill>
                  <a:srgbClr val="525656"/>
                </a:solidFill>
                <a:latin typeface="Arial"/>
                <a:cs typeface="Arial"/>
              </a:rPr>
              <a:t>los    </a:t>
            </a:r>
            <a:r>
              <a:rPr lang="es-MX" sz="3250" spc="-2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0" dirty="0">
                <a:solidFill>
                  <a:srgbClr val="525656"/>
                </a:solidFill>
                <a:latin typeface="Arial"/>
                <a:cs typeface="Arial"/>
              </a:rPr>
              <a:t>recursos    </a:t>
            </a:r>
            <a:r>
              <a:rPr lang="es-MX" sz="3250" spc="-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70" dirty="0">
                <a:solidFill>
                  <a:srgbClr val="525656"/>
                </a:solidFill>
                <a:latin typeface="Arial"/>
                <a:cs typeface="Arial"/>
              </a:rPr>
              <a:t>humanos,</a:t>
            </a:r>
            <a:r>
              <a:rPr lang="es-MX" sz="3250" spc="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25" dirty="0">
                <a:solidFill>
                  <a:srgbClr val="525656"/>
                </a:solidFill>
                <a:latin typeface="Arial"/>
                <a:cs typeface="Arial"/>
              </a:rPr>
              <a:t>materiales,</a:t>
            </a:r>
            <a:r>
              <a:rPr lang="es-MX" sz="3250" spc="3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55" dirty="0">
                <a:solidFill>
                  <a:srgbClr val="525656"/>
                </a:solidFill>
                <a:latin typeface="Arial"/>
                <a:cs typeface="Arial"/>
              </a:rPr>
              <a:t>técnicos </a:t>
            </a:r>
            <a:r>
              <a:rPr lang="es-MX" sz="3250" spc="-2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350" spc="114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lang="es-MX" sz="3350" spc="29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55" dirty="0">
                <a:solidFill>
                  <a:srgbClr val="525656"/>
                </a:solidFill>
                <a:latin typeface="Arial"/>
                <a:cs typeface="Arial"/>
              </a:rPr>
              <a:t>financieros </a:t>
            </a:r>
            <a:r>
              <a:rPr lang="es-MX" sz="3250" spc="-7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20" dirty="0">
                <a:solidFill>
                  <a:srgbClr val="525656"/>
                </a:solidFill>
                <a:latin typeface="Arial"/>
                <a:cs typeface="Arial"/>
              </a:rPr>
              <a:t>con </a:t>
            </a:r>
            <a:r>
              <a:rPr lang="es-MX" sz="3250" spc="-3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60" dirty="0">
                <a:solidFill>
                  <a:srgbClr val="525656"/>
                </a:solidFill>
                <a:latin typeface="Arial"/>
                <a:cs typeface="Arial"/>
              </a:rPr>
              <a:t>un</a:t>
            </a:r>
            <a:r>
              <a:rPr lang="es-MX" sz="3250" spc="3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30" dirty="0">
                <a:solidFill>
                  <a:srgbClr val="525656"/>
                </a:solidFill>
                <a:latin typeface="Arial"/>
                <a:cs typeface="Arial"/>
              </a:rPr>
              <a:t>enfoque</a:t>
            </a:r>
            <a:r>
              <a:rPr lang="es-MX" sz="3250" spc="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40" dirty="0">
                <a:solidFill>
                  <a:srgbClr val="525656"/>
                </a:solidFill>
                <a:latin typeface="Arial"/>
                <a:cs typeface="Arial"/>
              </a:rPr>
              <a:t>estratégico,</a:t>
            </a:r>
            <a:r>
              <a:rPr lang="es-MX" sz="3250" spc="-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70" dirty="0">
                <a:solidFill>
                  <a:srgbClr val="525656"/>
                </a:solidFill>
                <a:latin typeface="Arial"/>
                <a:cs typeface="Arial"/>
              </a:rPr>
              <a:t>dirigido</a:t>
            </a:r>
            <a:r>
              <a:rPr lang="es-MX" sz="3250" spc="-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-75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r>
              <a:rPr lang="es-MX" sz="3250" spc="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-15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lang="es-MX" sz="3250" spc="-20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125" dirty="0">
                <a:solidFill>
                  <a:srgbClr val="525656"/>
                </a:solidFill>
                <a:latin typeface="Arial"/>
                <a:cs typeface="Arial"/>
              </a:rPr>
              <a:t>obtención</a:t>
            </a:r>
            <a:r>
              <a:rPr lang="es-MX" sz="3250" spc="8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229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lang="es-MX" sz="3250" spc="-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lang="es-MX" sz="3250" spc="25" dirty="0">
                <a:solidFill>
                  <a:srgbClr val="525656"/>
                </a:solidFill>
                <a:latin typeface="Arial"/>
                <a:cs typeface="Arial"/>
              </a:rPr>
              <a:t>resultados.</a:t>
            </a:r>
            <a:endParaRPr lang="es-MX" sz="3250" dirty="0">
              <a:latin typeface="Arial"/>
              <a:cs typeface="Arial"/>
            </a:endParaRPr>
          </a:p>
          <a:p>
            <a:pPr marL="12700" marR="12700" indent="17780" algn="just">
              <a:lnSpc>
                <a:spcPct val="113599"/>
              </a:lnSpc>
            </a:pPr>
            <a:endParaRPr lang="es-MX" sz="32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36867" y="8433404"/>
            <a:ext cx="17636490" cy="5864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6"/>
              </a:spcBef>
            </a:pPr>
            <a:endParaRPr sz="5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60960" indent="17780">
              <a:lnSpc>
                <a:spcPct val="113100"/>
              </a:lnSpc>
            </a:pPr>
            <a:r>
              <a:rPr sz="3250" spc="-110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3250" spc="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75" dirty="0">
                <a:solidFill>
                  <a:srgbClr val="525656"/>
                </a:solidFill>
                <a:latin typeface="Arial"/>
                <a:cs typeface="Arial"/>
              </a:rPr>
              <a:t>planeación</a:t>
            </a:r>
            <a:r>
              <a:rPr sz="3250" spc="1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215" dirty="0">
                <a:solidFill>
                  <a:srgbClr val="525656"/>
                </a:solidFill>
                <a:latin typeface="Arial"/>
                <a:cs typeface="Arial"/>
              </a:rPr>
              <a:t>debe</a:t>
            </a:r>
            <a:r>
              <a:rPr sz="3250" spc="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30" dirty="0">
                <a:solidFill>
                  <a:srgbClr val="525656"/>
                </a:solidFill>
                <a:latin typeface="Arial"/>
                <a:cs typeface="Arial"/>
              </a:rPr>
              <a:t>concretarse</a:t>
            </a:r>
            <a:r>
              <a:rPr sz="3250" spc="3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-75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r>
              <a:rPr sz="3250" spc="-5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0" dirty="0">
                <a:solidFill>
                  <a:srgbClr val="525656"/>
                </a:solidFill>
                <a:latin typeface="Arial"/>
                <a:cs typeface="Arial"/>
              </a:rPr>
              <a:t>través</a:t>
            </a:r>
            <a:r>
              <a:rPr sz="3250" spc="2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95" dirty="0">
                <a:solidFill>
                  <a:srgbClr val="525656"/>
                </a:solidFill>
                <a:latin typeface="Arial"/>
                <a:cs typeface="Arial"/>
              </a:rPr>
              <a:t>de</a:t>
            </a:r>
            <a:r>
              <a:rPr sz="3250" spc="2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-55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3250" spc="1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14" dirty="0">
                <a:solidFill>
                  <a:srgbClr val="525656"/>
                </a:solidFill>
                <a:latin typeface="Arial"/>
                <a:cs typeface="Arial"/>
              </a:rPr>
              <a:t>programación</a:t>
            </a:r>
            <a:r>
              <a:rPr sz="3250" spc="3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65" dirty="0">
                <a:solidFill>
                  <a:srgbClr val="525656"/>
                </a:solidFill>
                <a:latin typeface="Arial"/>
                <a:cs typeface="Arial"/>
              </a:rPr>
              <a:t>para</a:t>
            </a:r>
            <a:r>
              <a:rPr sz="3250" spc="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45" dirty="0">
                <a:solidFill>
                  <a:srgbClr val="525656"/>
                </a:solidFill>
                <a:latin typeface="Arial"/>
                <a:cs typeface="Arial"/>
              </a:rPr>
              <a:t>establecer</a:t>
            </a:r>
            <a:r>
              <a:rPr sz="3250" spc="434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-15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3250" spc="-1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55" dirty="0">
                <a:solidFill>
                  <a:srgbClr val="525656"/>
                </a:solidFill>
                <a:latin typeface="Arial"/>
                <a:cs typeface="Arial"/>
              </a:rPr>
              <a:t>vinculación</a:t>
            </a:r>
            <a:r>
              <a:rPr sz="3250" spc="3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85" dirty="0">
                <a:solidFill>
                  <a:srgbClr val="525656"/>
                </a:solidFill>
                <a:latin typeface="Arial"/>
                <a:cs typeface="Arial"/>
              </a:rPr>
              <a:t>entre</a:t>
            </a:r>
            <a:r>
              <a:rPr sz="3250" spc="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60" dirty="0">
                <a:solidFill>
                  <a:srgbClr val="525656"/>
                </a:solidFill>
                <a:latin typeface="Arial"/>
                <a:cs typeface="Arial"/>
              </a:rPr>
              <a:t>lo</a:t>
            </a:r>
            <a:r>
              <a:rPr sz="3250" spc="-3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55" dirty="0">
                <a:solidFill>
                  <a:srgbClr val="525656"/>
                </a:solidFill>
                <a:latin typeface="Arial"/>
                <a:cs typeface="Arial"/>
              </a:rPr>
              <a:t>estratégico</a:t>
            </a:r>
            <a:r>
              <a:rPr sz="3250" spc="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350" spc="114" dirty="0">
                <a:solidFill>
                  <a:srgbClr val="525656"/>
                </a:solidFill>
                <a:latin typeface="Arial"/>
                <a:cs typeface="Arial"/>
              </a:rPr>
              <a:t>y</a:t>
            </a:r>
            <a:r>
              <a:rPr sz="3350" spc="-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35" dirty="0">
                <a:solidFill>
                  <a:srgbClr val="525656"/>
                </a:solidFill>
                <a:latin typeface="Arial"/>
                <a:cs typeface="Arial"/>
              </a:rPr>
              <a:t>lo</a:t>
            </a:r>
            <a:r>
              <a:rPr sz="3250" spc="-2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85" dirty="0">
                <a:solidFill>
                  <a:srgbClr val="525656"/>
                </a:solidFill>
                <a:latin typeface="Arial"/>
                <a:cs typeface="Arial"/>
              </a:rPr>
              <a:t>operativo.</a:t>
            </a:r>
            <a:endParaRPr sz="325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4"/>
              </a:spcBef>
            </a:pPr>
            <a:endParaRPr sz="5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 indent="17780">
              <a:lnSpc>
                <a:spcPct val="114399"/>
              </a:lnSpc>
            </a:pPr>
            <a:r>
              <a:rPr sz="3250" spc="80" dirty="0">
                <a:solidFill>
                  <a:srgbClr val="525656"/>
                </a:solidFill>
                <a:latin typeface="Arial"/>
                <a:cs typeface="Arial"/>
              </a:rPr>
              <a:t>Durante</a:t>
            </a:r>
            <a:r>
              <a:rPr sz="3250" spc="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-15" dirty="0">
                <a:solidFill>
                  <a:srgbClr val="525656"/>
                </a:solidFill>
                <a:latin typeface="Arial"/>
                <a:cs typeface="Arial"/>
              </a:rPr>
              <a:t>la</a:t>
            </a:r>
            <a:r>
              <a:rPr sz="3250" spc="-1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14" dirty="0">
                <a:solidFill>
                  <a:srgbClr val="525656"/>
                </a:solidFill>
                <a:latin typeface="Arial"/>
                <a:cs typeface="Arial"/>
              </a:rPr>
              <a:t>programación</a:t>
            </a:r>
            <a:r>
              <a:rPr sz="3250" spc="-3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-35" dirty="0">
                <a:solidFill>
                  <a:srgbClr val="525656"/>
                </a:solidFill>
                <a:latin typeface="Arial"/>
                <a:cs typeface="Arial"/>
              </a:rPr>
              <a:t>se</a:t>
            </a:r>
            <a:r>
              <a:rPr sz="3250" spc="-11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35" dirty="0">
                <a:solidFill>
                  <a:srgbClr val="525656"/>
                </a:solidFill>
                <a:latin typeface="Arial"/>
                <a:cs typeface="Arial"/>
              </a:rPr>
              <a:t>definen</a:t>
            </a:r>
            <a:r>
              <a:rPr sz="3250" spc="1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25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3250" spc="-1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85" dirty="0">
                <a:solidFill>
                  <a:srgbClr val="525656"/>
                </a:solidFill>
                <a:latin typeface="Arial"/>
                <a:cs typeface="Arial"/>
              </a:rPr>
              <a:t>programas</a:t>
            </a:r>
            <a:r>
              <a:rPr sz="3250" spc="9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45" dirty="0">
                <a:solidFill>
                  <a:srgbClr val="525656"/>
                </a:solidFill>
                <a:latin typeface="Arial"/>
                <a:cs typeface="Arial"/>
              </a:rPr>
              <a:t>presupuestarios</a:t>
            </a:r>
            <a:r>
              <a:rPr sz="3250" spc="1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80" dirty="0">
                <a:solidFill>
                  <a:srgbClr val="525656"/>
                </a:solidFill>
                <a:latin typeface="Arial"/>
                <a:cs typeface="Arial"/>
              </a:rPr>
              <a:t>que</a:t>
            </a:r>
            <a:r>
              <a:rPr sz="3250" spc="-2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10" dirty="0">
                <a:solidFill>
                  <a:srgbClr val="525656"/>
                </a:solidFill>
                <a:latin typeface="Arial"/>
                <a:cs typeface="Arial"/>
              </a:rPr>
              <a:t>tendrán</a:t>
            </a:r>
            <a:r>
              <a:rPr sz="3250" spc="7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-75" dirty="0">
                <a:solidFill>
                  <a:srgbClr val="525656"/>
                </a:solidFill>
                <a:latin typeface="Arial"/>
                <a:cs typeface="Arial"/>
              </a:rPr>
              <a:t>a</a:t>
            </a:r>
            <a:r>
              <a:rPr sz="3250" spc="-10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95" dirty="0">
                <a:solidFill>
                  <a:srgbClr val="525656"/>
                </a:solidFill>
                <a:latin typeface="Arial"/>
                <a:cs typeface="Arial"/>
              </a:rPr>
              <a:t>cargo</a:t>
            </a:r>
            <a:r>
              <a:rPr sz="3250" spc="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3250" spc="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45" dirty="0">
                <a:solidFill>
                  <a:srgbClr val="525656"/>
                </a:solidFill>
                <a:latin typeface="Arial"/>
                <a:cs typeface="Arial"/>
              </a:rPr>
              <a:t>entes</a:t>
            </a:r>
            <a:r>
              <a:rPr sz="3250" spc="4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85" dirty="0">
                <a:solidFill>
                  <a:srgbClr val="525656"/>
                </a:solidFill>
                <a:latin typeface="Arial"/>
                <a:cs typeface="Arial"/>
              </a:rPr>
              <a:t>públicos,</a:t>
            </a:r>
            <a:r>
              <a:rPr sz="3250" spc="-30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-30" dirty="0">
                <a:solidFill>
                  <a:srgbClr val="525656"/>
                </a:solidFill>
                <a:latin typeface="Arial"/>
                <a:cs typeface="Arial"/>
              </a:rPr>
              <a:t>así</a:t>
            </a:r>
            <a:r>
              <a:rPr sz="3250" spc="-3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75" dirty="0">
                <a:solidFill>
                  <a:srgbClr val="525656"/>
                </a:solidFill>
                <a:latin typeface="Arial"/>
                <a:cs typeface="Arial"/>
              </a:rPr>
              <a:t>como</a:t>
            </a:r>
            <a:r>
              <a:rPr sz="3250" spc="4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40" dirty="0">
                <a:solidFill>
                  <a:srgbClr val="525656"/>
                </a:solidFill>
                <a:latin typeface="Arial"/>
                <a:cs typeface="Arial"/>
              </a:rPr>
              <a:t>los</a:t>
            </a:r>
            <a:r>
              <a:rPr sz="3250" spc="-1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0" dirty="0">
                <a:solidFill>
                  <a:srgbClr val="525656"/>
                </a:solidFill>
                <a:latin typeface="Arial"/>
                <a:cs typeface="Arial"/>
              </a:rPr>
              <a:t>recursos</a:t>
            </a:r>
            <a:r>
              <a:rPr sz="3250" spc="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5" dirty="0">
                <a:solidFill>
                  <a:srgbClr val="525656"/>
                </a:solidFill>
                <a:latin typeface="Arial"/>
                <a:cs typeface="Arial"/>
              </a:rPr>
              <a:t>necesarios</a:t>
            </a:r>
            <a:r>
              <a:rPr sz="3250" spc="5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65" dirty="0">
                <a:solidFill>
                  <a:srgbClr val="525656"/>
                </a:solidFill>
                <a:latin typeface="Arial"/>
                <a:cs typeface="Arial"/>
              </a:rPr>
              <a:t>para</a:t>
            </a:r>
            <a:r>
              <a:rPr sz="3250" spc="-16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114" dirty="0">
                <a:solidFill>
                  <a:srgbClr val="525656"/>
                </a:solidFill>
                <a:latin typeface="Arial"/>
                <a:cs typeface="Arial"/>
              </a:rPr>
              <a:t>cumplir</a:t>
            </a:r>
            <a:r>
              <a:rPr sz="3250" spc="-25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-70" dirty="0">
                <a:solidFill>
                  <a:srgbClr val="525656"/>
                </a:solidFill>
                <a:latin typeface="Arial"/>
                <a:cs typeface="Arial"/>
              </a:rPr>
              <a:t>sus</a:t>
            </a:r>
            <a:r>
              <a:rPr sz="3250" spc="-120" dirty="0">
                <a:solidFill>
                  <a:srgbClr val="525656"/>
                </a:solidFill>
                <a:latin typeface="Arial"/>
                <a:cs typeface="Arial"/>
              </a:rPr>
              <a:t> </a:t>
            </a:r>
            <a:r>
              <a:rPr sz="3250" spc="80" dirty="0">
                <a:solidFill>
                  <a:srgbClr val="525656"/>
                </a:solidFill>
                <a:latin typeface="Arial"/>
                <a:cs typeface="Arial"/>
              </a:rPr>
              <a:t>objetivos.</a:t>
            </a:r>
            <a:endParaRPr sz="325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140255" y="4417133"/>
            <a:ext cx="135255" cy="361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55" dirty="0">
                <a:solidFill>
                  <a:srgbClr val="AFC1E1"/>
                </a:solidFill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40" name="object 67">
            <a:extLst>
              <a:ext uri="{FF2B5EF4-FFF2-40B4-BE49-F238E27FC236}">
                <a16:creationId xmlns:a16="http://schemas.microsoft.com/office/drawing/2014/main" id="{9AB90FAC-DC1F-47D8-97E1-E368046B4747}"/>
              </a:ext>
            </a:extLst>
          </p:cNvPr>
          <p:cNvSpPr/>
          <p:nvPr/>
        </p:nvSpPr>
        <p:spPr>
          <a:xfrm>
            <a:off x="6920683" y="14255635"/>
            <a:ext cx="2570887" cy="9625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68">
            <a:extLst>
              <a:ext uri="{FF2B5EF4-FFF2-40B4-BE49-F238E27FC236}">
                <a16:creationId xmlns:a16="http://schemas.microsoft.com/office/drawing/2014/main" id="{D14966B5-3FF3-4813-8CD8-168A0ABEC151}"/>
              </a:ext>
            </a:extLst>
          </p:cNvPr>
          <p:cNvSpPr/>
          <p:nvPr/>
        </p:nvSpPr>
        <p:spPr>
          <a:xfrm>
            <a:off x="10454131" y="14267819"/>
            <a:ext cx="865085" cy="9991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70">
            <a:extLst>
              <a:ext uri="{FF2B5EF4-FFF2-40B4-BE49-F238E27FC236}">
                <a16:creationId xmlns:a16="http://schemas.microsoft.com/office/drawing/2014/main" id="{E940B633-D574-4C2C-8314-A4845B144879}"/>
              </a:ext>
            </a:extLst>
          </p:cNvPr>
          <p:cNvSpPr/>
          <p:nvPr/>
        </p:nvSpPr>
        <p:spPr>
          <a:xfrm>
            <a:off x="11492368" y="14877685"/>
            <a:ext cx="610842" cy="296641"/>
          </a:xfrm>
          <a:custGeom>
            <a:avLst/>
            <a:gdLst/>
            <a:ahLst/>
            <a:cxnLst/>
            <a:rect l="l" t="t" r="r" b="b"/>
            <a:pathLst>
              <a:path w="610842" h="296641">
                <a:moveTo>
                  <a:pt x="0" y="0"/>
                </a:moveTo>
                <a:lnTo>
                  <a:pt x="610842" y="0"/>
                </a:lnTo>
                <a:lnTo>
                  <a:pt x="610842" y="296641"/>
                </a:lnTo>
                <a:lnTo>
                  <a:pt x="0" y="296641"/>
                </a:lnTo>
                <a:lnTo>
                  <a:pt x="0" y="0"/>
                </a:lnTo>
                <a:close/>
              </a:path>
            </a:pathLst>
          </a:custGeom>
          <a:solidFill>
            <a:srgbClr val="CF18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71">
            <a:extLst>
              <a:ext uri="{FF2B5EF4-FFF2-40B4-BE49-F238E27FC236}">
                <a16:creationId xmlns:a16="http://schemas.microsoft.com/office/drawing/2014/main" id="{71491C41-199B-4B8E-8CFA-FC56D7F765E0}"/>
              </a:ext>
            </a:extLst>
          </p:cNvPr>
          <p:cNvSpPr/>
          <p:nvPr/>
        </p:nvSpPr>
        <p:spPr>
          <a:xfrm>
            <a:off x="12127755" y="14866980"/>
            <a:ext cx="205252" cy="314230"/>
          </a:xfrm>
          <a:custGeom>
            <a:avLst/>
            <a:gdLst/>
            <a:ahLst/>
            <a:cxnLst/>
            <a:rect l="l" t="t" r="r" b="b"/>
            <a:pathLst>
              <a:path w="205252" h="314230">
                <a:moveTo>
                  <a:pt x="0" y="0"/>
                </a:moveTo>
                <a:lnTo>
                  <a:pt x="205252" y="0"/>
                </a:lnTo>
                <a:lnTo>
                  <a:pt x="205252" y="314230"/>
                </a:lnTo>
                <a:lnTo>
                  <a:pt x="0" y="314230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72">
            <a:extLst>
              <a:ext uri="{FF2B5EF4-FFF2-40B4-BE49-F238E27FC236}">
                <a16:creationId xmlns:a16="http://schemas.microsoft.com/office/drawing/2014/main" id="{D8604287-B945-44C8-806A-7FBC41840511}"/>
              </a:ext>
            </a:extLst>
          </p:cNvPr>
          <p:cNvSpPr/>
          <p:nvPr/>
        </p:nvSpPr>
        <p:spPr>
          <a:xfrm>
            <a:off x="12362236" y="14882480"/>
            <a:ext cx="882590" cy="292998"/>
          </a:xfrm>
          <a:custGeom>
            <a:avLst/>
            <a:gdLst/>
            <a:ahLst/>
            <a:cxnLst/>
            <a:rect l="l" t="t" r="r" b="b"/>
            <a:pathLst>
              <a:path w="882590" h="292998">
                <a:moveTo>
                  <a:pt x="0" y="0"/>
                </a:moveTo>
                <a:lnTo>
                  <a:pt x="882590" y="0"/>
                </a:lnTo>
                <a:lnTo>
                  <a:pt x="882590" y="292998"/>
                </a:lnTo>
                <a:lnTo>
                  <a:pt x="0" y="292998"/>
                </a:lnTo>
                <a:lnTo>
                  <a:pt x="0" y="0"/>
                </a:lnTo>
                <a:close/>
              </a:path>
            </a:pathLst>
          </a:custGeom>
          <a:solidFill>
            <a:srgbClr val="7236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73">
            <a:extLst>
              <a:ext uri="{FF2B5EF4-FFF2-40B4-BE49-F238E27FC236}">
                <a16:creationId xmlns:a16="http://schemas.microsoft.com/office/drawing/2014/main" id="{CDB6CB9A-5723-43C7-96C5-2F26E575FE8C}"/>
              </a:ext>
            </a:extLst>
          </p:cNvPr>
          <p:cNvSpPr txBox="1"/>
          <p:nvPr/>
        </p:nvSpPr>
        <p:spPr>
          <a:xfrm>
            <a:off x="11373531" y="14352916"/>
            <a:ext cx="2009139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305" algn="ctr">
              <a:lnSpc>
                <a:spcPts val="2815"/>
              </a:lnSpc>
            </a:pPr>
            <a:r>
              <a:rPr sz="2400" b="1" spc="80" dirty="0">
                <a:solidFill>
                  <a:srgbClr val="0F3479"/>
                </a:solidFill>
                <a:latin typeface="Arial"/>
                <a:cs typeface="Arial"/>
              </a:rPr>
              <a:t>CHIHUAHUA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755"/>
              </a:lnSpc>
            </a:pPr>
            <a:r>
              <a:rPr sz="800" spc="305" dirty="0">
                <a:solidFill>
                  <a:srgbClr val="6B6B6B"/>
                </a:solidFill>
                <a:latin typeface="Arial"/>
                <a:cs typeface="Arial"/>
              </a:rPr>
              <a:t>GOBIERNO  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6B6B6B"/>
                </a:solidFill>
                <a:latin typeface="Arial"/>
                <a:cs typeface="Arial"/>
              </a:rPr>
              <a:t>DEL   </a:t>
            </a:r>
            <a:r>
              <a:rPr sz="800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6B6B6B"/>
                </a:solidFill>
                <a:latin typeface="Arial"/>
                <a:cs typeface="Arial"/>
              </a:rPr>
              <a:t>ESTADO</a:t>
            </a:r>
            <a:endParaRPr sz="80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434"/>
              </a:spcBef>
            </a:pPr>
            <a:r>
              <a:rPr sz="1800" spc="15" dirty="0">
                <a:solidFill>
                  <a:srgbClr val="FDFDFD"/>
                </a:solidFill>
                <a:latin typeface="Times New Roman"/>
                <a:cs typeface="Times New Roman"/>
              </a:rPr>
              <a:t>Juntos</a:t>
            </a:r>
            <a:r>
              <a:rPr sz="1800" spc="-10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850" i="1" spc="90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1850" i="1" spc="180" dirty="0">
                <a:solidFill>
                  <a:srgbClr val="FDFDFD"/>
                </a:solidFill>
                <a:latin typeface="Times New Roman"/>
                <a:cs typeface="Times New Roman"/>
              </a:rPr>
              <a:t>í</a:t>
            </a:r>
            <a:r>
              <a:rPr sz="1600" i="1" spc="25" dirty="0">
                <a:solidFill>
                  <a:srgbClr val="FDFDFD"/>
                </a:solidFill>
                <a:latin typeface="Arial"/>
                <a:cs typeface="Arial"/>
              </a:rPr>
              <a:t>podemos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2081</Words>
  <Application>Microsoft Office PowerPoint</Application>
  <PresentationFormat>Personalizado</PresentationFormat>
  <Paragraphs>408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Courier New</vt:lpstr>
      <vt:lpstr>Franklin Gothic Heavy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IREYES</dc:creator>
  <cp:lastModifiedBy>Guadalupe Contreras Rodriguez</cp:lastModifiedBy>
  <cp:revision>38</cp:revision>
  <dcterms:created xsi:type="dcterms:W3CDTF">2023-01-31T11:35:19Z</dcterms:created>
  <dcterms:modified xsi:type="dcterms:W3CDTF">2023-02-01T17:22:20Z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2023-01-30T00:00:00Z</vt:filetime>
  </property>
  <property fmtid="{D5CDD505-2E9C-101B-9397-08002B2CF9AE}" pid="3" name="LastSaved">
    <vt:filetime>2023-01-31T00:00:00Z</vt:filetime>
  </property>
</Properties>
</file>