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83"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F8A15A"/>
    <a:srgbClr val="E038E0"/>
    <a:srgbClr val="F9B073"/>
    <a:srgbClr val="E82C18"/>
    <a:srgbClr val="4F81BD"/>
    <a:srgbClr val="ED4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525" autoAdjust="0"/>
    <p:restoredTop sz="94660"/>
  </p:normalViewPr>
  <p:slideViewPr>
    <p:cSldViewPr>
      <p:cViewPr varScale="1">
        <p:scale>
          <a:sx n="110" d="100"/>
          <a:sy n="110" d="100"/>
        </p:scale>
        <p:origin x="2292"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1958157219678745E-2"/>
          <c:y val="0"/>
          <c:w val="0.61656333375893557"/>
          <c:h val="0.98735367102019034"/>
        </c:manualLayout>
      </c:layout>
      <c:doughnutChart>
        <c:varyColors val="1"/>
        <c:ser>
          <c:idx val="0"/>
          <c:order val="0"/>
          <c:tx>
            <c:strRef>
              <c:f>Hoja1!$B$1</c:f>
              <c:strCache>
                <c:ptCount val="1"/>
                <c:pt idx="0">
                  <c:v>INGRESO</c:v>
                </c:pt>
              </c:strCache>
            </c:strRef>
          </c:tx>
          <c:explosion val="2"/>
          <c:cat>
            <c:strRef>
              <c:f>Hoja1!$A$2:$A$7</c:f>
              <c:strCache>
                <c:ptCount val="6"/>
                <c:pt idx="0">
                  <c:v>PARTICIPACIONES</c:v>
                </c:pt>
                <c:pt idx="1">
                  <c:v>APORTACIONES</c:v>
                </c:pt>
                <c:pt idx="2">
                  <c:v>TOTAL DE INGRESOS DE GÉSTION</c:v>
                </c:pt>
                <c:pt idx="3">
                  <c:v>CONVENIOS</c:v>
                </c:pt>
                <c:pt idx="4">
                  <c:v>INCENTIVOS</c:v>
                </c:pt>
                <c:pt idx="5">
                  <c:v>FINANCIAMIENTO CORTO PLAZO</c:v>
                </c:pt>
              </c:strCache>
            </c:strRef>
          </c:cat>
          <c:val>
            <c:numRef>
              <c:f>Hoja1!$B$2:$B$7</c:f>
              <c:numCache>
                <c:formatCode>_-* #,##0_-;\-* #,##0_-;_-* "-"??_-;_-@_-</c:formatCode>
                <c:ptCount val="6"/>
                <c:pt idx="0">
                  <c:v>26186557431.228012</c:v>
                </c:pt>
                <c:pt idx="1">
                  <c:v>22551223092</c:v>
                </c:pt>
                <c:pt idx="2">
                  <c:v>14925131905.735802</c:v>
                </c:pt>
                <c:pt idx="3">
                  <c:v>5164114566.8001614</c:v>
                </c:pt>
                <c:pt idx="4">
                  <c:v>1632020040.685107</c:v>
                </c:pt>
                <c:pt idx="5">
                  <c:v>3000000000</c:v>
                </c:pt>
              </c:numCache>
            </c:numRef>
          </c:val>
        </c:ser>
        <c:dLbls>
          <c:showLegendKey val="0"/>
          <c:showVal val="0"/>
          <c:showCatName val="0"/>
          <c:showSerName val="0"/>
          <c:showPercent val="0"/>
          <c:showBubbleSize val="0"/>
          <c:showLeaderLines val="1"/>
        </c:dLbls>
        <c:firstSliceAng val="0"/>
        <c:holeSize val="69"/>
      </c:doughnutChart>
    </c:plotArea>
    <c:legend>
      <c:legendPos val="r"/>
      <c:layout>
        <c:manualLayout>
          <c:xMode val="edge"/>
          <c:yMode val="edge"/>
          <c:x val="0.65653339512856779"/>
          <c:y val="2.4083124552731542E-2"/>
          <c:w val="0.33820184987737678"/>
          <c:h val="0.90124810305065306"/>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458333333333334E-2"/>
          <c:y val="0.11874999999999999"/>
          <c:w val="0.87916666666666665"/>
          <c:h val="0.73544734251968502"/>
        </c:manualLayout>
      </c:layout>
      <c:barChart>
        <c:barDir val="col"/>
        <c:grouping val="clustered"/>
        <c:varyColors val="0"/>
        <c:ser>
          <c:idx val="0"/>
          <c:order val="0"/>
          <c:tx>
            <c:strRef>
              <c:f>Hoja1!$B$1</c:f>
              <c:strCache>
                <c:ptCount val="1"/>
                <c:pt idx="0">
                  <c:v>Serie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Hoja1!$A$2:$A$4</c:f>
              <c:strCache>
                <c:ptCount val="3"/>
                <c:pt idx="0">
                  <c:v>INGRESO ETIQUETADO</c:v>
                </c:pt>
                <c:pt idx="1">
                  <c:v>ETIQUETADO A UN FIN ESPECIFICO</c:v>
                </c:pt>
                <c:pt idx="2">
                  <c:v>FINANCIAMIENTO INTERNO CORTO PLAZO</c:v>
                </c:pt>
              </c:strCache>
            </c:strRef>
          </c:cat>
          <c:val>
            <c:numRef>
              <c:f>Hoja1!$B$2:$B$4</c:f>
              <c:numCache>
                <c:formatCode>#,##0.00</c:formatCode>
                <c:ptCount val="3"/>
                <c:pt idx="0">
                  <c:v>42743.7</c:v>
                </c:pt>
                <c:pt idx="1">
                  <c:v>27715.3</c:v>
                </c:pt>
                <c:pt idx="2">
                  <c:v>3000</c:v>
                </c:pt>
              </c:numCache>
            </c:numRef>
          </c:val>
        </c:ser>
        <c:dLbls>
          <c:showLegendKey val="0"/>
          <c:showVal val="1"/>
          <c:showCatName val="0"/>
          <c:showSerName val="0"/>
          <c:showPercent val="0"/>
          <c:showBubbleSize val="0"/>
        </c:dLbls>
        <c:gapWidth val="75"/>
        <c:axId val="152649904"/>
        <c:axId val="152653712"/>
      </c:barChart>
      <c:catAx>
        <c:axId val="152649904"/>
        <c:scaling>
          <c:orientation val="minMax"/>
        </c:scaling>
        <c:delete val="0"/>
        <c:axPos val="b"/>
        <c:numFmt formatCode="General" sourceLinked="0"/>
        <c:majorTickMark val="none"/>
        <c:minorTickMark val="none"/>
        <c:tickLblPos val="nextTo"/>
        <c:crossAx val="152653712"/>
        <c:crosses val="autoZero"/>
        <c:auto val="1"/>
        <c:lblAlgn val="ctr"/>
        <c:lblOffset val="100"/>
        <c:noMultiLvlLbl val="0"/>
      </c:catAx>
      <c:valAx>
        <c:axId val="152653712"/>
        <c:scaling>
          <c:orientation val="minMax"/>
        </c:scaling>
        <c:delete val="1"/>
        <c:axPos val="l"/>
        <c:numFmt formatCode="#,##0.00" sourceLinked="1"/>
        <c:majorTickMark val="none"/>
        <c:minorTickMark val="none"/>
        <c:tickLblPos val="nextTo"/>
        <c:crossAx val="152649904"/>
        <c:crosses val="autoZero"/>
        <c:crossBetween val="between"/>
      </c:valAx>
    </c:plotArea>
    <c:plotVisOnly val="1"/>
    <c:dispBlanksAs val="gap"/>
    <c:showDLblsOverMax val="0"/>
  </c:chart>
  <c:txPr>
    <a:bodyPr/>
    <a:lstStyle/>
    <a:p>
      <a:pPr>
        <a:defRPr sz="1800">
          <a:solidFill>
            <a:schemeClr val="bg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ofPieChart>
        <c:ofPieType val="bar"/>
        <c:varyColors val="1"/>
        <c:ser>
          <c:idx val="0"/>
          <c:order val="0"/>
          <c:tx>
            <c:strRef>
              <c:f>Hoja1!$B$1</c:f>
              <c:strCache>
                <c:ptCount val="1"/>
                <c:pt idx="0">
                  <c:v>Ventas</c:v>
                </c:pt>
              </c:strCache>
            </c:strRef>
          </c:tx>
          <c:cat>
            <c:strRef>
              <c:f>Hoja1!$A$2:$A$5</c:f>
              <c:strCache>
                <c:ptCount val="4"/>
                <c:pt idx="0">
                  <c:v>PODER EJECUTIVO</c:v>
                </c:pt>
                <c:pt idx="1">
                  <c:v>PODER JUDICIAL</c:v>
                </c:pt>
                <c:pt idx="2">
                  <c:v>PODER LEGISLATIVO</c:v>
                </c:pt>
                <c:pt idx="3">
                  <c:v>ORGANOS AUTONOMOS</c:v>
                </c:pt>
              </c:strCache>
            </c:strRef>
          </c:cat>
          <c:val>
            <c:numRef>
              <c:f>Hoja1!$B$2:$B$5</c:f>
              <c:numCache>
                <c:formatCode>General</c:formatCode>
                <c:ptCount val="4"/>
                <c:pt idx="0">
                  <c:v>74758.100000000006</c:v>
                </c:pt>
                <c:pt idx="1">
                  <c:v>720.4</c:v>
                </c:pt>
                <c:pt idx="2">
                  <c:v>2287.6</c:v>
                </c:pt>
                <c:pt idx="3">
                  <c:v>610.4</c:v>
                </c:pt>
              </c:numCache>
            </c:numRef>
          </c:val>
        </c:ser>
        <c:dLbls>
          <c:showLegendKey val="0"/>
          <c:showVal val="0"/>
          <c:showCatName val="0"/>
          <c:showSerName val="0"/>
          <c:showPercent val="0"/>
          <c:showBubbleSize val="0"/>
          <c:showLeaderLines val="1"/>
        </c:dLbls>
        <c:gapWidth val="76"/>
        <c:secondPieSize val="75"/>
        <c:serLines/>
      </c:ofPieChart>
    </c:plotArea>
    <c:legend>
      <c:legendPos val="b"/>
      <c:layout/>
      <c:overlay val="0"/>
      <c:txPr>
        <a:bodyPr/>
        <a:lstStyle/>
        <a:p>
          <a:pPr>
            <a:defRPr>
              <a:solidFill>
                <a:schemeClr val="bg1"/>
              </a:solidFill>
            </a:defRPr>
          </a:pPr>
          <a:endParaRPr lang="es-MX"/>
        </a:p>
      </c:txPr>
    </c:legend>
    <c:plotVisOnly val="1"/>
    <c:dispBlanksAs val="gap"/>
    <c:showDLblsOverMax val="0"/>
  </c:chart>
  <c:txPr>
    <a:bodyPr/>
    <a:lstStyle/>
    <a:p>
      <a:pPr>
        <a:defRPr sz="1800"/>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explosion val="10"/>
          <c:dLbls>
            <c:dLbl>
              <c:idx val="0"/>
              <c:spPr/>
              <c:txPr>
                <a:bodyPr/>
                <a:lstStyle/>
                <a:p>
                  <a:pPr>
                    <a:defRPr>
                      <a:solidFill>
                        <a:schemeClr val="bg1"/>
                      </a:solidFill>
                    </a:defRPr>
                  </a:pPr>
                  <a:endParaRPr lang="es-MX"/>
                </a:p>
              </c:txPr>
              <c:showLegendKey val="0"/>
              <c:showVal val="0"/>
              <c:showCatName val="0"/>
              <c:showSerName val="0"/>
              <c:showPercent val="1"/>
              <c:showBubbleSize val="0"/>
            </c:dLbl>
            <c:dLbl>
              <c:idx val="1"/>
              <c:spPr>
                <a:noFill/>
              </c:spPr>
              <c:txPr>
                <a:bodyPr/>
                <a:lstStyle/>
                <a:p>
                  <a:pPr>
                    <a:defRPr>
                      <a:solidFill>
                        <a:schemeClr val="bg1"/>
                      </a:solidFill>
                    </a:defRPr>
                  </a:pPr>
                  <a:endParaRPr lang="es-MX"/>
                </a:p>
              </c:txPr>
              <c:showLegendKey val="0"/>
              <c:showVal val="0"/>
              <c:showCatName val="0"/>
              <c:showSerName val="0"/>
              <c:showPercent val="1"/>
              <c:showBubbleSize val="0"/>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Hoja1!$A$2:$A$3</c:f>
              <c:strCache>
                <c:ptCount val="2"/>
                <c:pt idx="0">
                  <c:v>PROGRAMABLE</c:v>
                </c:pt>
                <c:pt idx="1">
                  <c:v>NO PROGRAMABLE</c:v>
                </c:pt>
              </c:strCache>
            </c:strRef>
          </c:cat>
          <c:val>
            <c:numRef>
              <c:f>Hoja1!$B$2:$B$3</c:f>
              <c:numCache>
                <c:formatCode>General</c:formatCode>
                <c:ptCount val="2"/>
                <c:pt idx="0">
                  <c:v>60746.8</c:v>
                </c:pt>
                <c:pt idx="1">
                  <c:v>17629.8</c:v>
                </c:pt>
              </c:numCache>
            </c:numRef>
          </c:val>
        </c:ser>
        <c:dLbls>
          <c:showLegendKey val="0"/>
          <c:showVal val="0"/>
          <c:showCatName val="0"/>
          <c:showSerName val="0"/>
          <c:showPercent val="1"/>
          <c:showBubbleSize val="0"/>
          <c:showLeaderLines val="1"/>
        </c:dLbls>
        <c:firstSliceAng val="0"/>
        <c:holeSize val="60"/>
      </c:doughnutChart>
    </c:plotArea>
    <c:legend>
      <c:legendPos val="t"/>
      <c:layout/>
      <c:overlay val="0"/>
      <c:txPr>
        <a:bodyPr/>
        <a:lstStyle/>
        <a:p>
          <a:pPr>
            <a:defRPr>
              <a:solidFill>
                <a:schemeClr val="bg1"/>
              </a:solidFill>
            </a:defRPr>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RECURSOS NO ETIQUETADOS</c:v>
                </c:pt>
              </c:strCache>
            </c:strRef>
          </c:tx>
          <c:invertIfNegative val="0"/>
          <c:dLbls>
            <c:dLbl>
              <c:idx val="0"/>
              <c:numFmt formatCode="0.0%" sourceLinked="0"/>
              <c:spPr/>
              <c:txPr>
                <a:bodyPr/>
                <a:lstStyle/>
                <a:p>
                  <a:pPr>
                    <a:defRPr>
                      <a:solidFill>
                        <a:schemeClr val="bg1"/>
                      </a:solidFill>
                    </a:defRPr>
                  </a:pPr>
                  <a:endParaRPr lang="es-MX"/>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Categoría 1</c:v>
                </c:pt>
              </c:strCache>
            </c:strRef>
          </c:cat>
          <c:val>
            <c:numRef>
              <c:f>Hoja1!$B$2</c:f>
              <c:numCache>
                <c:formatCode>0.0</c:formatCode>
                <c:ptCount val="1"/>
                <c:pt idx="0">
                  <c:v>0.64632173378278712</c:v>
                </c:pt>
              </c:numCache>
            </c:numRef>
          </c:val>
        </c:ser>
        <c:ser>
          <c:idx val="1"/>
          <c:order val="1"/>
          <c:tx>
            <c:strRef>
              <c:f>Hoja1!$C$1</c:f>
              <c:strCache>
                <c:ptCount val="1"/>
                <c:pt idx="0">
                  <c:v>RECURSOS ETIQUETADOS</c:v>
                </c:pt>
              </c:strCache>
            </c:strRef>
          </c:tx>
          <c:invertIfNegative val="0"/>
          <c:dLbls>
            <c:dLbl>
              <c:idx val="0"/>
              <c:numFmt formatCode="0.0%" sourceLinked="0"/>
              <c:spPr/>
              <c:txPr>
                <a:bodyPr/>
                <a:lstStyle/>
                <a:p>
                  <a:pPr>
                    <a:defRPr>
                      <a:solidFill>
                        <a:schemeClr val="bg1"/>
                      </a:solidFill>
                    </a:defRPr>
                  </a:pPr>
                  <a:endParaRPr lang="es-MX"/>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Categoría 1</c:v>
                </c:pt>
              </c:strCache>
            </c:strRef>
          </c:cat>
          <c:val>
            <c:numRef>
              <c:f>Hoja1!$C$2</c:f>
              <c:numCache>
                <c:formatCode>0.0</c:formatCode>
                <c:ptCount val="1"/>
                <c:pt idx="0">
                  <c:v>0.35367826621721277</c:v>
                </c:pt>
              </c:numCache>
            </c:numRef>
          </c:val>
        </c:ser>
        <c:dLbls>
          <c:showLegendKey val="0"/>
          <c:showVal val="1"/>
          <c:showCatName val="0"/>
          <c:showSerName val="0"/>
          <c:showPercent val="0"/>
          <c:showBubbleSize val="0"/>
        </c:dLbls>
        <c:gapWidth val="95"/>
        <c:gapDepth val="95"/>
        <c:shape val="box"/>
        <c:axId val="152763696"/>
        <c:axId val="152766416"/>
        <c:axId val="0"/>
      </c:bar3DChart>
      <c:catAx>
        <c:axId val="152763696"/>
        <c:scaling>
          <c:orientation val="minMax"/>
        </c:scaling>
        <c:delete val="1"/>
        <c:axPos val="b"/>
        <c:numFmt formatCode="General" sourceLinked="0"/>
        <c:majorTickMark val="none"/>
        <c:minorTickMark val="none"/>
        <c:tickLblPos val="nextTo"/>
        <c:crossAx val="152766416"/>
        <c:crosses val="autoZero"/>
        <c:auto val="1"/>
        <c:lblAlgn val="ctr"/>
        <c:lblOffset val="100"/>
        <c:noMultiLvlLbl val="0"/>
      </c:catAx>
      <c:valAx>
        <c:axId val="152766416"/>
        <c:scaling>
          <c:orientation val="minMax"/>
        </c:scaling>
        <c:delete val="1"/>
        <c:axPos val="l"/>
        <c:numFmt formatCode="0.0" sourceLinked="1"/>
        <c:majorTickMark val="none"/>
        <c:minorTickMark val="none"/>
        <c:tickLblPos val="nextTo"/>
        <c:crossAx val="152763696"/>
        <c:crosses val="autoZero"/>
        <c:crossBetween val="between"/>
      </c:valAx>
    </c:plotArea>
    <c:legend>
      <c:legendPos val="t"/>
      <c:layout/>
      <c:overlay val="0"/>
      <c:txPr>
        <a:bodyPr/>
        <a:lstStyle/>
        <a:p>
          <a:pPr>
            <a:defRPr>
              <a:solidFill>
                <a:schemeClr val="bg1"/>
              </a:solidFill>
            </a:defRPr>
          </a:pPr>
          <a:endParaRPr lang="es-MX"/>
        </a:p>
      </c:txPr>
    </c:legend>
    <c:plotVisOnly val="1"/>
    <c:dispBlanksAs val="gap"/>
    <c:showDLblsOverMax val="0"/>
  </c:chart>
  <c:txPr>
    <a:bodyPr/>
    <a:lstStyle/>
    <a:p>
      <a:pPr>
        <a:defRPr sz="1800"/>
      </a:pPr>
      <a:endParaRPr lang="es-MX"/>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0.14619</cdr:x>
      <cdr:y>0.40632</cdr:y>
    </cdr:from>
    <cdr:to>
      <cdr:x>0.60888</cdr:x>
      <cdr:y>0.55956</cdr:y>
    </cdr:to>
    <cdr:sp macro="" textlink="">
      <cdr:nvSpPr>
        <cdr:cNvPr id="3" name="7 CuadroTexto"/>
        <cdr:cNvSpPr txBox="1"/>
      </cdr:nvSpPr>
      <cdr:spPr>
        <a:xfrm xmlns:a="http://schemas.openxmlformats.org/drawingml/2006/main">
          <a:off x="705314" y="1224136"/>
          <a:ext cx="223224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2400" dirty="0" smtClean="0">
              <a:solidFill>
                <a:schemeClr val="bg1"/>
              </a:solidFill>
            </a:rPr>
            <a:t>$73,459.0 MDP</a:t>
          </a:r>
          <a:endParaRPr lang="es-MX" sz="24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0.19107</cdr:x>
      <cdr:y>0.36949</cdr:y>
    </cdr:from>
    <cdr:to>
      <cdr:x>0.29738</cdr:x>
      <cdr:y>0.51124</cdr:y>
    </cdr:to>
    <cdr:sp macro="" textlink="">
      <cdr:nvSpPr>
        <cdr:cNvPr id="2" name="1 CuadroTexto"/>
        <cdr:cNvSpPr txBox="1"/>
      </cdr:nvSpPr>
      <cdr:spPr>
        <a:xfrm xmlns:a="http://schemas.openxmlformats.org/drawingml/2006/main">
          <a:off x="1164746" y="1501611"/>
          <a:ext cx="64807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2000" dirty="0" smtClean="0">
              <a:solidFill>
                <a:schemeClr val="bg1"/>
              </a:solidFill>
            </a:rPr>
            <a:t>95%</a:t>
          </a:r>
          <a:endParaRPr lang="es-MX" sz="20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69A19-A78D-4098-BF38-8AF7297E1A96}" type="datetimeFigureOut">
              <a:rPr lang="es-MX" smtClean="0"/>
              <a:t>24/01/2020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7327D-DF95-4A4A-A455-596E8AB342EE}" type="slidenum">
              <a:rPr lang="es-MX" smtClean="0"/>
              <a:t>‹Nº›</a:t>
            </a:fld>
            <a:endParaRPr lang="es-MX"/>
          </a:p>
        </p:txBody>
      </p:sp>
    </p:spTree>
    <p:extLst>
      <p:ext uri="{BB962C8B-B14F-4D97-AF65-F5344CB8AC3E}">
        <p14:creationId xmlns:p14="http://schemas.microsoft.com/office/powerpoint/2010/main" val="116953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877327D-DF95-4A4A-A455-596E8AB342EE}" type="slidenum">
              <a:rPr lang="es-MX" smtClean="0"/>
              <a:t>3</a:t>
            </a:fld>
            <a:endParaRPr lang="es-MX"/>
          </a:p>
        </p:txBody>
      </p:sp>
    </p:spTree>
    <p:extLst>
      <p:ext uri="{BB962C8B-B14F-4D97-AF65-F5344CB8AC3E}">
        <p14:creationId xmlns:p14="http://schemas.microsoft.com/office/powerpoint/2010/main" val="391577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176245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160751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203658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77852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190663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127680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295047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328055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135010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239329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B12397-D0D2-434A-A1AA-ED89872C80D7}" type="datetimeFigureOut">
              <a:rPr lang="es-MX" smtClean="0"/>
              <a:t>24/01/2020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723E9A2-3785-4828-909A-1F9DBF93F48B}" type="slidenum">
              <a:rPr lang="es-MX" smtClean="0"/>
              <a:t>‹Nº›</a:t>
            </a:fld>
            <a:endParaRPr lang="es-MX"/>
          </a:p>
        </p:txBody>
      </p:sp>
    </p:spTree>
    <p:extLst>
      <p:ext uri="{BB962C8B-B14F-4D97-AF65-F5344CB8AC3E}">
        <p14:creationId xmlns:p14="http://schemas.microsoft.com/office/powerpoint/2010/main" val="110411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12397-D0D2-434A-A1AA-ED89872C80D7}" type="datetimeFigureOut">
              <a:rPr lang="es-MX" smtClean="0"/>
              <a:t>24/01/2020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3E9A2-3785-4828-909A-1F9DBF93F48B}" type="slidenum">
              <a:rPr lang="es-MX" smtClean="0"/>
              <a:t>‹Nº›</a:t>
            </a:fld>
            <a:endParaRPr lang="es-MX"/>
          </a:p>
        </p:txBody>
      </p:sp>
    </p:spTree>
    <p:extLst>
      <p:ext uri="{BB962C8B-B14F-4D97-AF65-F5344CB8AC3E}">
        <p14:creationId xmlns:p14="http://schemas.microsoft.com/office/powerpoint/2010/main" val="867892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0" y="-27384"/>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4140968" y="-891480"/>
            <a:ext cx="8712460" cy="8424936"/>
          </a:xfrm>
          <a:prstGeom prst="ellipse">
            <a:avLst/>
          </a:prstGeom>
          <a:solidFill>
            <a:srgbClr val="954ECA">
              <a:alpha val="28000"/>
            </a:srgbClr>
          </a:solidFill>
          <a:ln>
            <a:noFill/>
          </a:ln>
          <a:effectLst>
            <a:outerShdw blurRad="355600" dist="50800" dir="5400000" sx="101000" sy="101000" algn="ctr" rotWithShape="0">
              <a:schemeClr val="tx1">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Elipse"/>
          <p:cNvSpPr/>
          <p:nvPr/>
        </p:nvSpPr>
        <p:spPr>
          <a:xfrm>
            <a:off x="-5293096" y="-1707939"/>
            <a:ext cx="10729192" cy="10201869"/>
          </a:xfrm>
          <a:prstGeom prst="ellipse">
            <a:avLst/>
          </a:prstGeom>
          <a:solidFill>
            <a:srgbClr val="954ECA">
              <a:alpha val="27843"/>
            </a:srgbClr>
          </a:solidFill>
          <a:ln>
            <a:noFill/>
          </a:ln>
          <a:effectLst>
            <a:outerShdw blurRad="355600" dist="50800" dir="5400000" sx="101000" sy="101000" algn="ctr"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Elipse"/>
          <p:cNvSpPr/>
          <p:nvPr/>
        </p:nvSpPr>
        <p:spPr>
          <a:xfrm rot="15807673">
            <a:off x="-3636912" y="-495436"/>
            <a:ext cx="7776864" cy="7776864"/>
          </a:xfrm>
          <a:prstGeom prst="ellipse">
            <a:avLst/>
          </a:prstGeom>
          <a:gradFill flip="none" rotWithShape="1">
            <a:gsLst>
              <a:gs pos="0">
                <a:srgbClr val="ED4A17"/>
              </a:gs>
              <a:gs pos="46000">
                <a:srgbClr val="F9B073"/>
              </a:gs>
              <a:gs pos="100000">
                <a:schemeClr val="accent6">
                  <a:lumMod val="60000"/>
                  <a:lumOff val="40000"/>
                </a:schemeClr>
              </a:gs>
            </a:gsLst>
            <a:path path="circle">
              <a:fillToRect l="100000" t="100000"/>
            </a:path>
            <a:tileRect r="-100000" b="-100000"/>
          </a:gradFill>
          <a:ln>
            <a:noFill/>
          </a:ln>
          <a:effectLst>
            <a:outerShdw blurRad="330200" dist="38100" dir="2700000" sx="103000" sy="103000" algn="tl" rotWithShape="0">
              <a:schemeClr val="accent2">
                <a:lumMod val="60000"/>
                <a:lumOff val="4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Elipse"/>
          <p:cNvSpPr/>
          <p:nvPr/>
        </p:nvSpPr>
        <p:spPr>
          <a:xfrm rot="21357155">
            <a:off x="-983722" y="1676012"/>
            <a:ext cx="5630806" cy="6005482"/>
          </a:xfrm>
          <a:prstGeom prst="ellipse">
            <a:avLst/>
          </a:prstGeom>
          <a:gradFill>
            <a:gsLst>
              <a:gs pos="0">
                <a:srgbClr val="FFC000">
                  <a:alpha val="0"/>
                </a:srgbClr>
              </a:gs>
              <a:gs pos="66000">
                <a:srgbClr val="E82C18">
                  <a:alpha val="0"/>
                </a:srgbClr>
              </a:gs>
              <a:gs pos="92000">
                <a:srgbClr val="C00000">
                  <a:alpha val="36000"/>
                </a:srgb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144016" y="2407528"/>
            <a:ext cx="4283968" cy="2677656"/>
          </a:xfrm>
          <a:prstGeom prst="rect">
            <a:avLst/>
          </a:prstGeom>
          <a:noFill/>
        </p:spPr>
        <p:txBody>
          <a:bodyPr wrap="square" rtlCol="0">
            <a:spAutoFit/>
          </a:bodyPr>
          <a:lstStyle/>
          <a:p>
            <a:r>
              <a:rPr lang="es-MX" sz="3200" b="1" dirty="0" smtClean="0">
                <a:solidFill>
                  <a:schemeClr val="bg1"/>
                </a:solidFill>
              </a:rPr>
              <a:t>PROYECTO DE PRESUPUESTO DE EGRESOS DEL ESTADO </a:t>
            </a:r>
            <a:r>
              <a:rPr lang="es-MX" sz="7200" b="1" dirty="0" smtClean="0">
                <a:solidFill>
                  <a:schemeClr val="bg1"/>
                </a:solidFill>
              </a:rPr>
              <a:t>2020</a:t>
            </a:r>
            <a:endParaRPr lang="es-MX" sz="4400" b="1" dirty="0">
              <a:solidFill>
                <a:schemeClr val="bg1"/>
              </a:solidFill>
            </a:endParaRPr>
          </a:p>
        </p:txBody>
      </p:sp>
      <p:pic>
        <p:nvPicPr>
          <p:cNvPr id="11"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367365"/>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367365"/>
            <a:ext cx="1080119" cy="49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36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387033" y="194662"/>
            <a:ext cx="8069388" cy="10268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¿QUÉ ES UNA ESTRUCTURA PROGRAMÁTICA?</a:t>
            </a:r>
            <a:endParaRPr lang="es-MX" dirty="0">
              <a:solidFill>
                <a:schemeClr val="bg1"/>
              </a:solidFill>
            </a:endParaRPr>
          </a:p>
        </p:txBody>
      </p:sp>
      <p:sp>
        <p:nvSpPr>
          <p:cNvPr id="8" name="2 Marcador de contenido"/>
          <p:cNvSpPr txBox="1">
            <a:spLocks/>
          </p:cNvSpPr>
          <p:nvPr/>
        </p:nvSpPr>
        <p:spPr>
          <a:xfrm>
            <a:off x="387033" y="1700808"/>
            <a:ext cx="8069388" cy="3499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400" dirty="0" smtClean="0">
                <a:solidFill>
                  <a:schemeClr val="bg1"/>
                </a:solidFill>
              </a:rPr>
              <a:t>Es el conjunto de categorías y elementos programáticos ordenados en forma coherente; es decir, es el grupo de programas susceptibles de que se les apruebe recurso.</a:t>
            </a:r>
            <a:endParaRPr lang="es-MX" sz="1400" dirty="0">
              <a:solidFill>
                <a:schemeClr val="bg1"/>
              </a:solidFill>
            </a:endParaRPr>
          </a:p>
        </p:txBody>
      </p:sp>
      <p:pic>
        <p:nvPicPr>
          <p:cNvPr id="10" name="Picture 2" descr="C:\Users\demedina\Pictures\ciudadano\estructura.png"/>
          <p:cNvPicPr>
            <a:picLocks noChangeAspect="1" noChangeArrowheads="1"/>
          </p:cNvPicPr>
          <p:nvPr/>
        </p:nvPicPr>
        <p:blipFill rotWithShape="1">
          <a:blip r:embed="rId5">
            <a:extLst>
              <a:ext uri="{28A0092B-C50C-407E-A947-70E740481C1C}">
                <a14:useLocalDpi xmlns:a14="http://schemas.microsoft.com/office/drawing/2010/main" val="0"/>
              </a:ext>
            </a:extLst>
          </a:blip>
          <a:srcRect b="31717"/>
          <a:stretch/>
        </p:blipFill>
        <p:spPr bwMode="auto">
          <a:xfrm>
            <a:off x="2555776" y="3861048"/>
            <a:ext cx="5297507" cy="299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9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4467" y="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11229"/>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22741"/>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a:spLocks noGrp="1"/>
          </p:cNvSpPr>
          <p:nvPr>
            <p:ph idx="1"/>
          </p:nvPr>
        </p:nvSpPr>
        <p:spPr>
          <a:xfrm>
            <a:off x="395536" y="1124744"/>
            <a:ext cx="4228518" cy="1224136"/>
          </a:xfrm>
        </p:spPr>
        <p:txBody>
          <a:bodyPr>
            <a:normAutofit/>
          </a:bodyPr>
          <a:lstStyle/>
          <a:p>
            <a:pPr marL="0" indent="0" algn="just">
              <a:buNone/>
            </a:pPr>
            <a:r>
              <a:rPr lang="es-MX" sz="1400" dirty="0">
                <a:solidFill>
                  <a:schemeClr val="bg1"/>
                </a:solidFill>
              </a:rPr>
              <a:t>Es el conjunto de categorías y elementos programáticos ordenados en forma coherente; es decir, es el grupo de programas susceptibles de que se les apruebe recurso.</a:t>
            </a:r>
          </a:p>
        </p:txBody>
      </p:sp>
      <p:sp>
        <p:nvSpPr>
          <p:cNvPr id="9" name="1 Título"/>
          <p:cNvSpPr txBox="1">
            <a:spLocks/>
          </p:cNvSpPr>
          <p:nvPr/>
        </p:nvSpPr>
        <p:spPr>
          <a:xfrm>
            <a:off x="4720207" y="1268760"/>
            <a:ext cx="4248472" cy="504056"/>
          </a:xfrm>
          <a:prstGeom prst="rect">
            <a:avLst/>
          </a:prstGeom>
        </p:spPr>
        <p:txBody>
          <a:bodyPr vert="horz" lIns="72009" tIns="36005" rIns="72009" bIns="36005" rtlCol="0" anchor="ctr">
            <a:noAutofit/>
          </a:bodyPr>
          <a:lstStyle>
            <a:lvl1pPr algn="ctr" defTabSz="720090" rtl="0" eaLnBrk="1" latinLnBrk="0" hangingPunct="1">
              <a:spcBef>
                <a:spcPct val="0"/>
              </a:spcBef>
              <a:buNone/>
              <a:defRPr sz="3500" kern="1200">
                <a:solidFill>
                  <a:schemeClr val="tx1"/>
                </a:solidFill>
                <a:latin typeface="+mj-lt"/>
                <a:ea typeface="+mj-ea"/>
                <a:cs typeface="+mj-cs"/>
              </a:defRPr>
            </a:lvl1pPr>
          </a:lstStyle>
          <a:p>
            <a:r>
              <a:rPr lang="es-MX" sz="2000" b="1" dirty="0" smtClean="0">
                <a:solidFill>
                  <a:schemeClr val="accent6">
                    <a:lumMod val="60000"/>
                    <a:lumOff val="40000"/>
                  </a:schemeClr>
                </a:solidFill>
              </a:rPr>
              <a:t>78 MIL 376.6 MILLONES</a:t>
            </a:r>
            <a:br>
              <a:rPr lang="es-MX" sz="2000" b="1" dirty="0" smtClean="0">
                <a:solidFill>
                  <a:schemeClr val="accent6">
                    <a:lumMod val="60000"/>
                    <a:lumOff val="40000"/>
                  </a:schemeClr>
                </a:solidFill>
              </a:rPr>
            </a:br>
            <a:r>
              <a:rPr lang="es-MX" sz="2000" b="1" dirty="0" smtClean="0">
                <a:solidFill>
                  <a:schemeClr val="accent6">
                    <a:lumMod val="60000"/>
                    <a:lumOff val="40000"/>
                  </a:schemeClr>
                </a:solidFill>
              </a:rPr>
              <a:t>PRESUPUESTO DE EGRESOS</a:t>
            </a:r>
            <a:endParaRPr lang="es-MX" sz="3600" b="1" dirty="0">
              <a:solidFill>
                <a:schemeClr val="accent6">
                  <a:lumMod val="60000"/>
                  <a:lumOff val="40000"/>
                </a:schemeClr>
              </a:solidFill>
            </a:endParaRPr>
          </a:p>
        </p:txBody>
      </p:sp>
      <p:sp>
        <p:nvSpPr>
          <p:cNvPr id="11" name="1 Título"/>
          <p:cNvSpPr>
            <a:spLocks noGrp="1"/>
          </p:cNvSpPr>
          <p:nvPr>
            <p:ph type="title"/>
          </p:nvPr>
        </p:nvSpPr>
        <p:spPr>
          <a:xfrm>
            <a:off x="387033" y="1660"/>
            <a:ext cx="8229599" cy="954693"/>
          </a:xfrm>
        </p:spPr>
        <p:txBody>
          <a:bodyPr/>
          <a:lstStyle/>
          <a:p>
            <a:r>
              <a:rPr lang="es-MX" dirty="0" smtClean="0">
                <a:solidFill>
                  <a:schemeClr val="bg1"/>
                </a:solidFill>
              </a:rPr>
              <a:t>PRESUPUESTACIÓN</a:t>
            </a:r>
            <a:endParaRPr lang="es-MX" dirty="0">
              <a:solidFill>
                <a:schemeClr val="bg1"/>
              </a:solidFill>
            </a:endParaRPr>
          </a:p>
        </p:txBody>
      </p:sp>
      <p:sp>
        <p:nvSpPr>
          <p:cNvPr id="3" name="2 CuadroTexto"/>
          <p:cNvSpPr txBox="1"/>
          <p:nvPr/>
        </p:nvSpPr>
        <p:spPr>
          <a:xfrm>
            <a:off x="387032" y="3573016"/>
            <a:ext cx="2744808" cy="2400657"/>
          </a:xfrm>
          <a:prstGeom prst="rect">
            <a:avLst/>
          </a:prstGeom>
          <a:noFill/>
        </p:spPr>
        <p:txBody>
          <a:bodyPr wrap="square" rtlCol="0">
            <a:spAutoFit/>
          </a:bodyPr>
          <a:lstStyle/>
          <a:p>
            <a:pPr lvl="0" algn="ctr"/>
            <a:r>
              <a:rPr lang="es-MX" sz="2400" b="1" dirty="0" smtClean="0">
                <a:solidFill>
                  <a:schemeClr val="bg1"/>
                </a:solidFill>
              </a:rPr>
              <a:t>¿</a:t>
            </a:r>
            <a:r>
              <a:rPr lang="es-MX" sz="2400" b="1" dirty="0">
                <a:solidFill>
                  <a:schemeClr val="bg1"/>
                </a:solidFill>
              </a:rPr>
              <a:t>QUIÉN GASTA?</a:t>
            </a:r>
          </a:p>
          <a:p>
            <a:pPr lvl="0" algn="ctr"/>
            <a:r>
              <a:rPr lang="es-MX" sz="1400" b="1" dirty="0">
                <a:solidFill>
                  <a:schemeClr val="bg1"/>
                </a:solidFill>
              </a:rPr>
              <a:t>CLASIFICACIÓN ADMINISTRATIVA</a:t>
            </a:r>
          </a:p>
          <a:p>
            <a:pPr lvl="0" algn="just"/>
            <a:endParaRPr lang="es-MX" sz="1400" dirty="0" smtClean="0">
              <a:solidFill>
                <a:schemeClr val="bg1"/>
              </a:solidFill>
            </a:endParaRPr>
          </a:p>
          <a:p>
            <a:pPr lvl="0" algn="just"/>
            <a:r>
              <a:rPr lang="es-MX" sz="1400" dirty="0" smtClean="0">
                <a:solidFill>
                  <a:schemeClr val="bg1"/>
                </a:solidFill>
              </a:rPr>
              <a:t>Las </a:t>
            </a:r>
            <a:r>
              <a:rPr lang="es-MX" sz="1400" dirty="0">
                <a:solidFill>
                  <a:schemeClr val="bg1"/>
                </a:solidFill>
              </a:rPr>
              <a:t>Dependencias y Entidades del Poder Ejecutivo así como otros organismos autónomos como el Poder Judicial, el Congreso, Instituto Electoral, por mencionar algunos.</a:t>
            </a:r>
          </a:p>
          <a:p>
            <a:pPr algn="just"/>
            <a:endParaRPr lang="es-MX" sz="1400" dirty="0">
              <a:solidFill>
                <a:schemeClr val="bg1"/>
              </a:solidFill>
            </a:endParaRPr>
          </a:p>
        </p:txBody>
      </p:sp>
      <p:sp>
        <p:nvSpPr>
          <p:cNvPr id="13" name="12 CuadroTexto"/>
          <p:cNvSpPr txBox="1"/>
          <p:nvPr/>
        </p:nvSpPr>
        <p:spPr>
          <a:xfrm>
            <a:off x="3428256" y="3612301"/>
            <a:ext cx="2583904" cy="1969770"/>
          </a:xfrm>
          <a:prstGeom prst="rect">
            <a:avLst/>
          </a:prstGeom>
          <a:noFill/>
        </p:spPr>
        <p:txBody>
          <a:bodyPr wrap="square" rtlCol="0">
            <a:spAutoFit/>
          </a:bodyPr>
          <a:lstStyle/>
          <a:p>
            <a:pPr lvl="0" algn="ctr"/>
            <a:r>
              <a:rPr lang="es-MX" sz="2400" b="1" dirty="0">
                <a:solidFill>
                  <a:schemeClr val="bg1"/>
                </a:solidFill>
              </a:rPr>
              <a:t>¿EN QUÉ GASTA?</a:t>
            </a:r>
          </a:p>
          <a:p>
            <a:pPr lvl="0" algn="ctr"/>
            <a:r>
              <a:rPr lang="es-MX" sz="1400" b="1" dirty="0">
                <a:solidFill>
                  <a:schemeClr val="bg1"/>
                </a:solidFill>
              </a:rPr>
              <a:t>CLASIFICACIÓN FUNCIONAL</a:t>
            </a:r>
          </a:p>
          <a:p>
            <a:pPr lvl="0" algn="just"/>
            <a:endParaRPr lang="es-MX" sz="1400" dirty="0" smtClean="0">
              <a:solidFill>
                <a:schemeClr val="bg1"/>
              </a:solidFill>
            </a:endParaRPr>
          </a:p>
          <a:p>
            <a:pPr lvl="0" algn="just"/>
            <a:r>
              <a:rPr lang="es-MX" sz="1400" dirty="0" smtClean="0">
                <a:solidFill>
                  <a:schemeClr val="bg1"/>
                </a:solidFill>
              </a:rPr>
              <a:t>Agrupa </a:t>
            </a:r>
            <a:r>
              <a:rPr lang="es-MX" sz="1400" dirty="0">
                <a:solidFill>
                  <a:schemeClr val="bg1"/>
                </a:solidFill>
              </a:rPr>
              <a:t>los gastos según los propósitos u objetivos socioeconómicos que persigue el Estado.</a:t>
            </a:r>
          </a:p>
          <a:p>
            <a:endParaRPr lang="es-MX" sz="1400" dirty="0">
              <a:solidFill>
                <a:schemeClr val="bg1"/>
              </a:solidFill>
            </a:endParaRPr>
          </a:p>
        </p:txBody>
      </p:sp>
      <p:sp>
        <p:nvSpPr>
          <p:cNvPr id="14" name="13 CuadroTexto"/>
          <p:cNvSpPr txBox="1"/>
          <p:nvPr/>
        </p:nvSpPr>
        <p:spPr>
          <a:xfrm>
            <a:off x="6300191" y="3612301"/>
            <a:ext cx="2789905" cy="2339102"/>
          </a:xfrm>
          <a:prstGeom prst="rect">
            <a:avLst/>
          </a:prstGeom>
          <a:noFill/>
        </p:spPr>
        <p:txBody>
          <a:bodyPr wrap="square" rtlCol="0">
            <a:spAutoFit/>
          </a:bodyPr>
          <a:lstStyle/>
          <a:p>
            <a:pPr lvl="0" algn="ctr"/>
            <a:r>
              <a:rPr lang="es-MX" sz="2400" b="1" dirty="0">
                <a:solidFill>
                  <a:schemeClr val="bg1"/>
                </a:solidFill>
              </a:rPr>
              <a:t>¿PARA QUÉ SE GASTA?</a:t>
            </a:r>
          </a:p>
          <a:p>
            <a:pPr lvl="0" algn="ctr"/>
            <a:r>
              <a:rPr lang="es-MX" sz="1400" b="1" dirty="0">
                <a:solidFill>
                  <a:schemeClr val="bg1"/>
                </a:solidFill>
              </a:rPr>
              <a:t>CLASIFICACIÓN ECONÓMICA</a:t>
            </a:r>
          </a:p>
          <a:p>
            <a:pPr lvl="0" algn="just"/>
            <a:endParaRPr lang="es-MX" sz="1400" dirty="0" smtClean="0">
              <a:solidFill>
                <a:schemeClr val="bg1"/>
              </a:solidFill>
            </a:endParaRPr>
          </a:p>
          <a:p>
            <a:pPr lvl="0" algn="just"/>
            <a:r>
              <a:rPr lang="es-MX" sz="1400" dirty="0" smtClean="0">
                <a:solidFill>
                  <a:schemeClr val="bg1"/>
                </a:solidFill>
              </a:rPr>
              <a:t>Agrupa </a:t>
            </a:r>
            <a:r>
              <a:rPr lang="es-MX" sz="1400" dirty="0">
                <a:solidFill>
                  <a:schemeClr val="bg1"/>
                </a:solidFill>
              </a:rPr>
              <a:t>los gastos según los propósitos u objetivos socioeconómicos que persigue el Estado.</a:t>
            </a:r>
          </a:p>
          <a:p>
            <a:endParaRPr lang="es-MX" sz="1400" dirty="0">
              <a:solidFill>
                <a:schemeClr val="bg1"/>
              </a:solidFill>
            </a:endParaRPr>
          </a:p>
        </p:txBody>
      </p:sp>
      <p:sp>
        <p:nvSpPr>
          <p:cNvPr id="15" name="14 Elipse"/>
          <p:cNvSpPr/>
          <p:nvPr/>
        </p:nvSpPr>
        <p:spPr>
          <a:xfrm>
            <a:off x="1208624" y="2420888"/>
            <a:ext cx="1101623" cy="1060404"/>
          </a:xfrm>
          <a:prstGeom prst="ellipse">
            <a:avLst/>
          </a:prstGeom>
          <a:blipFill>
            <a:blip r:embed="rId5" cstate="print">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15 Elipse"/>
          <p:cNvSpPr/>
          <p:nvPr/>
        </p:nvSpPr>
        <p:spPr>
          <a:xfrm>
            <a:off x="4162897" y="2447719"/>
            <a:ext cx="1114621" cy="1060404"/>
          </a:xfrm>
          <a:prstGeom prst="ellipse">
            <a:avLst/>
          </a:prstGeom>
          <a:blipFill>
            <a:blip r:embed="rId6" cstate="print">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16 Elipse"/>
          <p:cNvSpPr/>
          <p:nvPr/>
        </p:nvSpPr>
        <p:spPr>
          <a:xfrm>
            <a:off x="7144858" y="2447719"/>
            <a:ext cx="1100570" cy="1060404"/>
          </a:xfrm>
          <a:prstGeom prst="ellipse">
            <a:avLst/>
          </a:prstGeom>
          <a:blipFill>
            <a:blip r:embed="rId7"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03941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395789" y="1052736"/>
            <a:ext cx="4032196" cy="47525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2000" dirty="0" smtClean="0">
                <a:solidFill>
                  <a:schemeClr val="bg1"/>
                </a:solidFill>
              </a:rPr>
              <a:t>Durante el 2020, los ingresos estimados del Gobierno del Estado ascienden a </a:t>
            </a:r>
            <a:r>
              <a:rPr lang="es-MX" sz="2000" dirty="0" smtClean="0">
                <a:solidFill>
                  <a:schemeClr val="accent6">
                    <a:lumMod val="60000"/>
                    <a:lumOff val="40000"/>
                  </a:schemeClr>
                </a:solidFill>
              </a:rPr>
              <a:t>$73,459.0 MDP</a:t>
            </a:r>
            <a:r>
              <a:rPr lang="es-MX" sz="2000" dirty="0" smtClean="0">
                <a:solidFill>
                  <a:schemeClr val="bg1"/>
                </a:solidFill>
              </a:rPr>
              <a:t>, de los cuales se desglosan en las siguientes categorías:</a:t>
            </a:r>
          </a:p>
          <a:p>
            <a:pPr marL="0" indent="0" algn="just">
              <a:buFont typeface="Arial" panose="020B0604020202020204" pitchFamily="34" charset="0"/>
              <a:buNone/>
            </a:pPr>
            <a:endParaRPr lang="es-MX" sz="1400" dirty="0" smtClean="0">
              <a:solidFill>
                <a:schemeClr val="bg1"/>
              </a:solidFill>
            </a:endParaRPr>
          </a:p>
          <a:p>
            <a:pPr algn="just"/>
            <a:r>
              <a:rPr lang="es-MX" sz="1400" dirty="0" smtClean="0">
                <a:solidFill>
                  <a:schemeClr val="bg1"/>
                </a:solidFill>
              </a:rPr>
              <a:t>PARTICIPACIONES 	(36%)</a:t>
            </a:r>
          </a:p>
          <a:p>
            <a:pPr algn="just"/>
            <a:r>
              <a:rPr lang="es-MX" sz="1400" dirty="0" smtClean="0">
                <a:solidFill>
                  <a:schemeClr val="bg1"/>
                </a:solidFill>
              </a:rPr>
              <a:t>APORTACIONES	(31%)</a:t>
            </a:r>
          </a:p>
          <a:p>
            <a:pPr algn="just"/>
            <a:r>
              <a:rPr lang="es-MX" sz="1400" dirty="0" smtClean="0">
                <a:solidFill>
                  <a:schemeClr val="bg1"/>
                </a:solidFill>
              </a:rPr>
              <a:t>TOTAL DE INGRESOS DE GÉSTION  (20%)</a:t>
            </a:r>
          </a:p>
          <a:p>
            <a:pPr algn="just"/>
            <a:r>
              <a:rPr lang="es-MX" sz="1400" dirty="0" smtClean="0">
                <a:solidFill>
                  <a:schemeClr val="bg1"/>
                </a:solidFill>
              </a:rPr>
              <a:t>CONVENIOS (7%)</a:t>
            </a:r>
          </a:p>
          <a:p>
            <a:pPr algn="just"/>
            <a:r>
              <a:rPr lang="es-MX" sz="1400" dirty="0" smtClean="0">
                <a:solidFill>
                  <a:schemeClr val="bg1"/>
                </a:solidFill>
              </a:rPr>
              <a:t>INCENTIVOS DERIVADOS DE LA COLABORACIÓN FISCAL (2%)</a:t>
            </a:r>
          </a:p>
          <a:p>
            <a:pPr algn="just"/>
            <a:r>
              <a:rPr lang="es-MX" sz="1400" dirty="0" smtClean="0">
                <a:solidFill>
                  <a:schemeClr val="bg1"/>
                </a:solidFill>
              </a:rPr>
              <a:t>FINANCIAMIENTO INTERNO CORTO PLAZO (4%)</a:t>
            </a:r>
            <a:endParaRPr lang="es-MX" sz="1400" dirty="0">
              <a:solidFill>
                <a:schemeClr val="bg1"/>
              </a:solidFill>
            </a:endParaRPr>
          </a:p>
          <a:p>
            <a:pPr algn="just"/>
            <a:endParaRPr lang="es-MX" sz="1400" dirty="0">
              <a:solidFill>
                <a:schemeClr val="bg1"/>
              </a:solidFill>
            </a:endParaRPr>
          </a:p>
        </p:txBody>
      </p:sp>
      <p:graphicFrame>
        <p:nvGraphicFramePr>
          <p:cNvPr id="9" name="8 Gráfico"/>
          <p:cNvGraphicFramePr/>
          <p:nvPr>
            <p:extLst>
              <p:ext uri="{D42A27DB-BD31-4B8C-83A1-F6EECF244321}">
                <p14:modId xmlns:p14="http://schemas.microsoft.com/office/powerpoint/2010/main" val="2264791237"/>
              </p:ext>
            </p:extLst>
          </p:nvPr>
        </p:nvGraphicFramePr>
        <p:xfrm>
          <a:off x="4298734" y="2420888"/>
          <a:ext cx="4824536" cy="3012732"/>
        </p:xfrm>
        <a:graphic>
          <a:graphicData uri="http://schemas.openxmlformats.org/drawingml/2006/chart">
            <c:chart xmlns:c="http://schemas.openxmlformats.org/drawingml/2006/chart" xmlns:r="http://schemas.openxmlformats.org/officeDocument/2006/relationships" r:id="rId5"/>
          </a:graphicData>
        </a:graphic>
      </p:graphicFrame>
      <p:sp>
        <p:nvSpPr>
          <p:cNvPr id="11" name="10 CuadroTexto"/>
          <p:cNvSpPr txBox="1"/>
          <p:nvPr/>
        </p:nvSpPr>
        <p:spPr>
          <a:xfrm>
            <a:off x="652515" y="255293"/>
            <a:ext cx="7802457" cy="769441"/>
          </a:xfrm>
          <a:prstGeom prst="rect">
            <a:avLst/>
          </a:prstGeom>
          <a:noFill/>
        </p:spPr>
        <p:txBody>
          <a:bodyPr wrap="none" rtlCol="0">
            <a:spAutoFit/>
          </a:bodyPr>
          <a:lstStyle/>
          <a:p>
            <a:r>
              <a:rPr lang="es-MX" sz="4400" dirty="0" smtClean="0">
                <a:solidFill>
                  <a:schemeClr val="bg1"/>
                </a:solidFill>
              </a:rPr>
              <a:t>PRESUPUESTACIÓN DE INGRESOS</a:t>
            </a:r>
            <a:endParaRPr lang="es-MX" sz="4400" dirty="0">
              <a:solidFill>
                <a:schemeClr val="bg1"/>
              </a:solidFill>
            </a:endParaRPr>
          </a:p>
        </p:txBody>
      </p:sp>
    </p:spTree>
    <p:extLst>
      <p:ext uri="{BB962C8B-B14F-4D97-AF65-F5344CB8AC3E}">
        <p14:creationId xmlns:p14="http://schemas.microsoft.com/office/powerpoint/2010/main" val="425282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Gráfico"/>
          <p:cNvGraphicFramePr/>
          <p:nvPr>
            <p:extLst>
              <p:ext uri="{D42A27DB-BD31-4B8C-83A1-F6EECF244321}">
                <p14:modId xmlns:p14="http://schemas.microsoft.com/office/powerpoint/2010/main" val="739731188"/>
              </p:ext>
            </p:extLst>
          </p:nvPr>
        </p:nvGraphicFramePr>
        <p:xfrm>
          <a:off x="1234396" y="2291853"/>
          <a:ext cx="7010012"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10 CuadroTexto"/>
          <p:cNvSpPr txBox="1"/>
          <p:nvPr/>
        </p:nvSpPr>
        <p:spPr>
          <a:xfrm>
            <a:off x="1547664" y="116632"/>
            <a:ext cx="6480720" cy="769441"/>
          </a:xfrm>
          <a:prstGeom prst="rect">
            <a:avLst/>
          </a:prstGeom>
          <a:noFill/>
        </p:spPr>
        <p:txBody>
          <a:bodyPr wrap="square" rtlCol="0">
            <a:spAutoFit/>
          </a:bodyPr>
          <a:lstStyle/>
          <a:p>
            <a:r>
              <a:rPr lang="es-MX" sz="4400" dirty="0" smtClean="0">
                <a:solidFill>
                  <a:schemeClr val="bg1"/>
                </a:solidFill>
              </a:rPr>
              <a:t>ESTIMACIÓN DE INGRESOS</a:t>
            </a:r>
            <a:endParaRPr lang="es-MX" sz="4400" dirty="0">
              <a:solidFill>
                <a:schemeClr val="bg1"/>
              </a:solidFill>
            </a:endParaRPr>
          </a:p>
        </p:txBody>
      </p:sp>
      <p:sp>
        <p:nvSpPr>
          <p:cNvPr id="12" name="11 CuadroTexto"/>
          <p:cNvSpPr txBox="1"/>
          <p:nvPr/>
        </p:nvSpPr>
        <p:spPr>
          <a:xfrm>
            <a:off x="1187624" y="886073"/>
            <a:ext cx="7056784" cy="707886"/>
          </a:xfrm>
          <a:prstGeom prst="rect">
            <a:avLst/>
          </a:prstGeom>
          <a:noFill/>
        </p:spPr>
        <p:txBody>
          <a:bodyPr wrap="square" rtlCol="0">
            <a:spAutoFit/>
          </a:bodyPr>
          <a:lstStyle/>
          <a:p>
            <a:pPr algn="ctr"/>
            <a:r>
              <a:rPr lang="es-MX" sz="4000" dirty="0" smtClean="0">
                <a:solidFill>
                  <a:schemeClr val="bg1"/>
                </a:solidFill>
              </a:rPr>
              <a:t>73</a:t>
            </a:r>
            <a:r>
              <a:rPr lang="es-MX" sz="2400" dirty="0" smtClean="0">
                <a:solidFill>
                  <a:schemeClr val="bg1"/>
                </a:solidFill>
              </a:rPr>
              <a:t> MIL </a:t>
            </a:r>
            <a:r>
              <a:rPr lang="es-MX" sz="4000" dirty="0" smtClean="0">
                <a:solidFill>
                  <a:schemeClr val="bg1"/>
                </a:solidFill>
              </a:rPr>
              <a:t>459.0</a:t>
            </a:r>
            <a:r>
              <a:rPr lang="es-MX" sz="2400" dirty="0" smtClean="0">
                <a:solidFill>
                  <a:schemeClr val="bg1"/>
                </a:solidFill>
              </a:rPr>
              <a:t> MILLONES</a:t>
            </a:r>
            <a:endParaRPr lang="es-MX" sz="2400" dirty="0">
              <a:solidFill>
                <a:schemeClr val="bg1"/>
              </a:solidFill>
            </a:endParaRPr>
          </a:p>
        </p:txBody>
      </p:sp>
      <p:sp>
        <p:nvSpPr>
          <p:cNvPr id="13" name="12 CuadroTexto"/>
          <p:cNvSpPr txBox="1"/>
          <p:nvPr/>
        </p:nvSpPr>
        <p:spPr>
          <a:xfrm>
            <a:off x="3635896" y="1793260"/>
            <a:ext cx="2304256" cy="400110"/>
          </a:xfrm>
          <a:prstGeom prst="rect">
            <a:avLst/>
          </a:prstGeom>
          <a:noFill/>
        </p:spPr>
        <p:txBody>
          <a:bodyPr wrap="square" rtlCol="0">
            <a:spAutoFit/>
          </a:bodyPr>
          <a:lstStyle/>
          <a:p>
            <a:pPr algn="ctr"/>
            <a:r>
              <a:rPr lang="es-MX" sz="2000" dirty="0" smtClean="0">
                <a:solidFill>
                  <a:schemeClr val="bg1"/>
                </a:solidFill>
              </a:rPr>
              <a:t>De los cuales:</a:t>
            </a:r>
            <a:endParaRPr lang="es-MX" sz="2000" dirty="0">
              <a:solidFill>
                <a:schemeClr val="bg1"/>
              </a:solidFill>
            </a:endParaRPr>
          </a:p>
        </p:txBody>
      </p:sp>
    </p:spTree>
    <p:extLst>
      <p:ext uri="{BB962C8B-B14F-4D97-AF65-F5344CB8AC3E}">
        <p14:creationId xmlns:p14="http://schemas.microsoft.com/office/powerpoint/2010/main" val="68238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0" y="-24249"/>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05660" y="260648"/>
            <a:ext cx="7754772" cy="769441"/>
          </a:xfrm>
          <a:prstGeom prst="rect">
            <a:avLst/>
          </a:prstGeom>
          <a:noFill/>
        </p:spPr>
        <p:txBody>
          <a:bodyPr wrap="square" rtlCol="0">
            <a:spAutoFit/>
          </a:bodyPr>
          <a:lstStyle/>
          <a:p>
            <a:pPr algn="ctr"/>
            <a:r>
              <a:rPr lang="es-MX" sz="4400" dirty="0" smtClean="0">
                <a:solidFill>
                  <a:schemeClr val="bg1"/>
                </a:solidFill>
              </a:rPr>
              <a:t>PRESUPUESTACION DEL GASTO</a:t>
            </a:r>
            <a:endParaRPr lang="es-MX" sz="4400" dirty="0">
              <a:solidFill>
                <a:schemeClr val="bg1"/>
              </a:solidFill>
            </a:endParaRPr>
          </a:p>
        </p:txBody>
      </p:sp>
      <p:sp>
        <p:nvSpPr>
          <p:cNvPr id="6" name="5 CuadroTexto"/>
          <p:cNvSpPr txBox="1"/>
          <p:nvPr/>
        </p:nvSpPr>
        <p:spPr>
          <a:xfrm>
            <a:off x="827584" y="1124744"/>
            <a:ext cx="7488832" cy="646331"/>
          </a:xfrm>
          <a:prstGeom prst="rect">
            <a:avLst/>
          </a:prstGeom>
          <a:noFill/>
        </p:spPr>
        <p:txBody>
          <a:bodyPr wrap="square" rtlCol="0">
            <a:spAutoFit/>
          </a:bodyPr>
          <a:lstStyle/>
          <a:p>
            <a:r>
              <a:rPr lang="es-MX" dirty="0" smtClean="0">
                <a:solidFill>
                  <a:schemeClr val="bg1"/>
                </a:solidFill>
              </a:rPr>
              <a:t>El Gasto se divide en diversos Clasificadores presupuestarios; siendo tres los que responden a cuestionamientos importantes y comunes como son:</a:t>
            </a:r>
            <a:endParaRPr lang="es-MX" dirty="0">
              <a:solidFill>
                <a:schemeClr val="bg1"/>
              </a:solidFill>
            </a:endParaRPr>
          </a:p>
        </p:txBody>
      </p:sp>
      <p:graphicFrame>
        <p:nvGraphicFramePr>
          <p:cNvPr id="7" name="6 Gráfico"/>
          <p:cNvGraphicFramePr/>
          <p:nvPr>
            <p:extLst>
              <p:ext uri="{D42A27DB-BD31-4B8C-83A1-F6EECF244321}">
                <p14:modId xmlns:p14="http://schemas.microsoft.com/office/powerpoint/2010/main" val="4149291452"/>
              </p:ext>
            </p:extLst>
          </p:nvPr>
        </p:nvGraphicFramePr>
        <p:xfrm>
          <a:off x="1535046" y="1916832"/>
          <a:ext cx="6096000" cy="406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1276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05660" y="260648"/>
            <a:ext cx="7754772" cy="769441"/>
          </a:xfrm>
          <a:prstGeom prst="rect">
            <a:avLst/>
          </a:prstGeom>
          <a:noFill/>
        </p:spPr>
        <p:txBody>
          <a:bodyPr wrap="square" rtlCol="0">
            <a:spAutoFit/>
          </a:bodyPr>
          <a:lstStyle/>
          <a:p>
            <a:pPr algn="ctr"/>
            <a:r>
              <a:rPr lang="es-MX" sz="4400" dirty="0" smtClean="0">
                <a:solidFill>
                  <a:schemeClr val="bg1"/>
                </a:solidFill>
              </a:rPr>
              <a:t>PRESUPUESTACION DEL GASTO</a:t>
            </a:r>
            <a:endParaRPr lang="es-MX" sz="4400" dirty="0">
              <a:solidFill>
                <a:schemeClr val="bg1"/>
              </a:solidFill>
            </a:endParaRPr>
          </a:p>
        </p:txBody>
      </p:sp>
      <p:sp>
        <p:nvSpPr>
          <p:cNvPr id="6" name="5 CuadroTexto"/>
          <p:cNvSpPr txBox="1"/>
          <p:nvPr/>
        </p:nvSpPr>
        <p:spPr>
          <a:xfrm>
            <a:off x="827584" y="1124744"/>
            <a:ext cx="7488832" cy="646331"/>
          </a:xfrm>
          <a:prstGeom prst="rect">
            <a:avLst/>
          </a:prstGeom>
          <a:noFill/>
        </p:spPr>
        <p:txBody>
          <a:bodyPr wrap="square" rtlCol="0">
            <a:spAutoFit/>
          </a:bodyPr>
          <a:lstStyle/>
          <a:p>
            <a:r>
              <a:rPr lang="es-MX" dirty="0" smtClean="0">
                <a:solidFill>
                  <a:schemeClr val="bg1"/>
                </a:solidFill>
              </a:rPr>
              <a:t>El Gasto se divide en diversos Clasificadores presupuestarios; siendo tres los que responden a cuestionamientos importantes y comunes como son:</a:t>
            </a:r>
            <a:endParaRPr lang="es-MX" dirty="0">
              <a:solidFill>
                <a:schemeClr val="bg1"/>
              </a:solidFill>
            </a:endParaRPr>
          </a:p>
        </p:txBody>
      </p:sp>
      <p:graphicFrame>
        <p:nvGraphicFramePr>
          <p:cNvPr id="8" name="7 Gráfico"/>
          <p:cNvGraphicFramePr/>
          <p:nvPr>
            <p:extLst>
              <p:ext uri="{D42A27DB-BD31-4B8C-83A1-F6EECF244321}">
                <p14:modId xmlns:p14="http://schemas.microsoft.com/office/powerpoint/2010/main" val="724174212"/>
              </p:ext>
            </p:extLst>
          </p:nvPr>
        </p:nvGraphicFramePr>
        <p:xfrm>
          <a:off x="705660" y="1771075"/>
          <a:ext cx="7322724" cy="45847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8484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1870246100"/>
              </p:ext>
            </p:extLst>
          </p:nvPr>
        </p:nvGraphicFramePr>
        <p:xfrm>
          <a:off x="539552" y="1340768"/>
          <a:ext cx="8136904" cy="4516120"/>
        </p:xfrm>
        <a:graphic>
          <a:graphicData uri="http://schemas.openxmlformats.org/drawingml/2006/table">
            <a:tbl>
              <a:tblPr firstRow="1" bandRow="1">
                <a:tableStyleId>{5C22544A-7EE6-4342-B048-85BDC9FD1C3A}</a:tableStyleId>
              </a:tblPr>
              <a:tblGrid>
                <a:gridCol w="4068452"/>
                <a:gridCol w="4068452"/>
              </a:tblGrid>
              <a:tr h="370840">
                <a:tc gridSpan="2">
                  <a:txBody>
                    <a:bodyPr/>
                    <a:lstStyle/>
                    <a:p>
                      <a:r>
                        <a:rPr lang="es-MX" dirty="0" smtClean="0"/>
                        <a:t>CLASIFICACION POR CAPITULO</a:t>
                      </a:r>
                      <a:endParaRPr lang="es-MX" dirty="0"/>
                    </a:p>
                  </a:txBody>
                  <a:tcPr/>
                </a:tc>
                <a:tc hMerge="1">
                  <a:txBody>
                    <a:bodyPr/>
                    <a:lstStyle/>
                    <a:p>
                      <a:endParaRPr lang="es-MX" dirty="0"/>
                    </a:p>
                  </a:txBody>
                  <a:tcPr/>
                </a:tc>
              </a:tr>
              <a:tr h="370840">
                <a:tc>
                  <a:txBody>
                    <a:bodyPr/>
                    <a:lstStyle/>
                    <a:p>
                      <a:r>
                        <a:rPr lang="es-MX" dirty="0" smtClean="0"/>
                        <a:t>SERVICIOS PERSONALES</a:t>
                      </a:r>
                      <a:endParaRPr lang="es-MX" dirty="0"/>
                    </a:p>
                  </a:txBody>
                  <a:tcPr/>
                </a:tc>
                <a:tc>
                  <a:txBody>
                    <a:bodyPr/>
                    <a:lstStyle/>
                    <a:p>
                      <a:pPr algn="r"/>
                      <a:r>
                        <a:rPr lang="es-MX" dirty="0" smtClean="0"/>
                        <a:t>$10,806,220,853</a:t>
                      </a:r>
                      <a:endParaRPr lang="es-MX" dirty="0"/>
                    </a:p>
                  </a:txBody>
                  <a:tcPr/>
                </a:tc>
              </a:tr>
              <a:tr h="370840">
                <a:tc>
                  <a:txBody>
                    <a:bodyPr/>
                    <a:lstStyle/>
                    <a:p>
                      <a:r>
                        <a:rPr lang="es-MX" dirty="0" smtClean="0"/>
                        <a:t>MATERIALES Y SUMINISTROS</a:t>
                      </a:r>
                      <a:endParaRPr lang="es-MX" dirty="0"/>
                    </a:p>
                  </a:txBody>
                  <a:tcPr/>
                </a:tc>
                <a:tc>
                  <a:txBody>
                    <a:bodyPr/>
                    <a:lstStyle/>
                    <a:p>
                      <a:pPr algn="r"/>
                      <a:r>
                        <a:rPr lang="es-MX" dirty="0" smtClean="0"/>
                        <a:t>$1,648,297,009</a:t>
                      </a:r>
                      <a:endParaRPr lang="es-MX" dirty="0"/>
                    </a:p>
                  </a:txBody>
                  <a:tcPr/>
                </a:tc>
              </a:tr>
              <a:tr h="370840">
                <a:tc>
                  <a:txBody>
                    <a:bodyPr/>
                    <a:lstStyle/>
                    <a:p>
                      <a:r>
                        <a:rPr lang="es-MX" dirty="0" smtClean="0"/>
                        <a:t>SERVICIOS</a:t>
                      </a:r>
                      <a:r>
                        <a:rPr lang="es-MX" baseline="0" dirty="0" smtClean="0"/>
                        <a:t> GENERALES</a:t>
                      </a:r>
                      <a:endParaRPr lang="es-MX" dirty="0"/>
                    </a:p>
                  </a:txBody>
                  <a:tcPr/>
                </a:tc>
                <a:tc>
                  <a:txBody>
                    <a:bodyPr/>
                    <a:lstStyle/>
                    <a:p>
                      <a:pPr algn="r"/>
                      <a:r>
                        <a:rPr lang="es-MX" dirty="0" smtClean="0"/>
                        <a:t>$3,339,551,939</a:t>
                      </a:r>
                      <a:endParaRPr lang="es-MX" dirty="0"/>
                    </a:p>
                  </a:txBody>
                  <a:tcPr/>
                </a:tc>
              </a:tr>
              <a:tr h="370840">
                <a:tc>
                  <a:txBody>
                    <a:bodyPr/>
                    <a:lstStyle/>
                    <a:p>
                      <a:r>
                        <a:rPr lang="es-MX" dirty="0" smtClean="0"/>
                        <a:t>TRANSFERENCIAS</a:t>
                      </a:r>
                      <a:r>
                        <a:rPr lang="es-MX" baseline="0" dirty="0" smtClean="0"/>
                        <a:t>, ASIGNACIONES, SUBSIDIOS Y OTRAS AYUDAS</a:t>
                      </a:r>
                      <a:endParaRPr lang="es-MX" dirty="0"/>
                    </a:p>
                  </a:txBody>
                  <a:tcPr/>
                </a:tc>
                <a:tc>
                  <a:txBody>
                    <a:bodyPr/>
                    <a:lstStyle/>
                    <a:p>
                      <a:pPr algn="r"/>
                      <a:r>
                        <a:rPr lang="es-MX" dirty="0" smtClean="0"/>
                        <a:t>$42,089,146,700</a:t>
                      </a:r>
                      <a:endParaRPr lang="es-MX" dirty="0"/>
                    </a:p>
                  </a:txBody>
                  <a:tcPr/>
                </a:tc>
              </a:tr>
              <a:tr h="370840">
                <a:tc>
                  <a:txBody>
                    <a:bodyPr/>
                    <a:lstStyle/>
                    <a:p>
                      <a:r>
                        <a:rPr lang="es-MX" dirty="0" smtClean="0"/>
                        <a:t>BIENES MUEBLES,</a:t>
                      </a:r>
                      <a:r>
                        <a:rPr lang="es-MX" baseline="0" dirty="0" smtClean="0"/>
                        <a:t> INMUEBLES E INTANGIBLES</a:t>
                      </a:r>
                      <a:endParaRPr lang="es-MX" dirty="0"/>
                    </a:p>
                  </a:txBody>
                  <a:tcPr/>
                </a:tc>
                <a:tc>
                  <a:txBody>
                    <a:bodyPr/>
                    <a:lstStyle/>
                    <a:p>
                      <a:pPr algn="r"/>
                      <a:r>
                        <a:rPr lang="es-MX" dirty="0" smtClean="0"/>
                        <a:t>$541,213,096</a:t>
                      </a:r>
                      <a:endParaRPr lang="es-MX" dirty="0"/>
                    </a:p>
                  </a:txBody>
                  <a:tcPr/>
                </a:tc>
              </a:tr>
              <a:tr h="370840">
                <a:tc>
                  <a:txBody>
                    <a:bodyPr/>
                    <a:lstStyle/>
                    <a:p>
                      <a:r>
                        <a:rPr lang="es-MX" dirty="0" smtClean="0"/>
                        <a:t>INVERSION PÚBLICA</a:t>
                      </a:r>
                      <a:endParaRPr lang="es-MX" dirty="0"/>
                    </a:p>
                  </a:txBody>
                  <a:tcPr/>
                </a:tc>
                <a:tc>
                  <a:txBody>
                    <a:bodyPr/>
                    <a:lstStyle/>
                    <a:p>
                      <a:pPr algn="r"/>
                      <a:r>
                        <a:rPr lang="es-MX" dirty="0" smtClean="0"/>
                        <a:t>$2,809,369,656</a:t>
                      </a:r>
                      <a:endParaRPr lang="es-MX" dirty="0"/>
                    </a:p>
                  </a:txBody>
                  <a:tcPr/>
                </a:tc>
              </a:tr>
              <a:tr h="370840">
                <a:tc>
                  <a:txBody>
                    <a:bodyPr/>
                    <a:lstStyle/>
                    <a:p>
                      <a:r>
                        <a:rPr lang="es-MX" dirty="0" smtClean="0"/>
                        <a:t>INVERSIONES</a:t>
                      </a:r>
                      <a:r>
                        <a:rPr lang="es-MX" baseline="0" dirty="0" smtClean="0"/>
                        <a:t> FINANCIERAS Y OTRAS PROVISIONES</a:t>
                      </a:r>
                      <a:endParaRPr lang="es-MX" dirty="0"/>
                    </a:p>
                  </a:txBody>
                  <a:tcPr/>
                </a:tc>
                <a:tc>
                  <a:txBody>
                    <a:bodyPr/>
                    <a:lstStyle/>
                    <a:p>
                      <a:pPr algn="r"/>
                      <a:r>
                        <a:rPr lang="es-MX" dirty="0" smtClean="0"/>
                        <a:t>$83,908,892</a:t>
                      </a:r>
                      <a:endParaRPr lang="es-MX" dirty="0"/>
                    </a:p>
                  </a:txBody>
                  <a:tcPr/>
                </a:tc>
              </a:tr>
              <a:tr h="370840">
                <a:tc>
                  <a:txBody>
                    <a:bodyPr/>
                    <a:lstStyle/>
                    <a:p>
                      <a:r>
                        <a:rPr lang="es-MX" dirty="0" smtClean="0"/>
                        <a:t>PARTICIPACIONES Y APORTACIONES</a:t>
                      </a:r>
                      <a:endParaRPr lang="es-MX" dirty="0"/>
                    </a:p>
                  </a:txBody>
                  <a:tcPr/>
                </a:tc>
                <a:tc>
                  <a:txBody>
                    <a:bodyPr/>
                    <a:lstStyle/>
                    <a:p>
                      <a:pPr algn="r"/>
                      <a:r>
                        <a:rPr lang="es-MX" dirty="0" smtClean="0"/>
                        <a:t>$11,143,639,037</a:t>
                      </a:r>
                      <a:endParaRPr lang="es-MX" dirty="0"/>
                    </a:p>
                  </a:txBody>
                  <a:tcPr/>
                </a:tc>
              </a:tr>
              <a:tr h="370840">
                <a:tc>
                  <a:txBody>
                    <a:bodyPr/>
                    <a:lstStyle/>
                    <a:p>
                      <a:r>
                        <a:rPr lang="es-MX" dirty="0" smtClean="0"/>
                        <a:t>DEUDA PÚBLICA</a:t>
                      </a:r>
                      <a:endParaRPr lang="es-MX" dirty="0"/>
                    </a:p>
                  </a:txBody>
                  <a:tcPr/>
                </a:tc>
                <a:tc>
                  <a:txBody>
                    <a:bodyPr/>
                    <a:lstStyle/>
                    <a:p>
                      <a:pPr algn="r"/>
                      <a:r>
                        <a:rPr lang="es-MX" dirty="0" smtClean="0"/>
                        <a:t>$5,915,349,853</a:t>
                      </a:r>
                      <a:endParaRPr lang="es-MX" dirty="0"/>
                    </a:p>
                  </a:txBody>
                  <a:tcPr/>
                </a:tc>
              </a:tr>
            </a:tbl>
          </a:graphicData>
        </a:graphic>
      </p:graphicFrame>
      <p:sp>
        <p:nvSpPr>
          <p:cNvPr id="8" name="7 CuadroTexto"/>
          <p:cNvSpPr txBox="1"/>
          <p:nvPr/>
        </p:nvSpPr>
        <p:spPr>
          <a:xfrm>
            <a:off x="539552" y="260648"/>
            <a:ext cx="8136904" cy="707886"/>
          </a:xfrm>
          <a:prstGeom prst="rect">
            <a:avLst/>
          </a:prstGeom>
          <a:noFill/>
        </p:spPr>
        <p:txBody>
          <a:bodyPr wrap="square" rtlCol="0">
            <a:spAutoFit/>
          </a:bodyPr>
          <a:lstStyle/>
          <a:p>
            <a:pPr algn="ctr"/>
            <a:r>
              <a:rPr lang="es-MX" sz="2800" dirty="0" smtClean="0">
                <a:solidFill>
                  <a:schemeClr val="bg1"/>
                </a:solidFill>
              </a:rPr>
              <a:t>PRESUPUESTO DE EGRESOS </a:t>
            </a:r>
            <a:r>
              <a:rPr lang="es-MX" sz="4000" dirty="0" smtClean="0">
                <a:solidFill>
                  <a:schemeClr val="bg1"/>
                </a:solidFill>
              </a:rPr>
              <a:t>78</a:t>
            </a:r>
            <a:r>
              <a:rPr lang="es-MX" sz="2800" dirty="0" smtClean="0">
                <a:solidFill>
                  <a:schemeClr val="bg1"/>
                </a:solidFill>
              </a:rPr>
              <a:t> MIL </a:t>
            </a:r>
            <a:r>
              <a:rPr lang="es-MX" sz="4000" dirty="0" smtClean="0">
                <a:solidFill>
                  <a:schemeClr val="bg1"/>
                </a:solidFill>
              </a:rPr>
              <a:t>376</a:t>
            </a:r>
            <a:r>
              <a:rPr lang="es-MX" sz="2800" dirty="0" smtClean="0">
                <a:solidFill>
                  <a:schemeClr val="bg1"/>
                </a:solidFill>
              </a:rPr>
              <a:t> MILLONES</a:t>
            </a:r>
            <a:endParaRPr lang="es-MX" sz="2800" dirty="0">
              <a:solidFill>
                <a:schemeClr val="bg1"/>
              </a:solidFill>
            </a:endParaRPr>
          </a:p>
        </p:txBody>
      </p:sp>
    </p:spTree>
    <p:extLst>
      <p:ext uri="{BB962C8B-B14F-4D97-AF65-F5344CB8AC3E}">
        <p14:creationId xmlns:p14="http://schemas.microsoft.com/office/powerpoint/2010/main" val="323755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395789" y="9213"/>
            <a:ext cx="8755074" cy="142683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smtClean="0">
                <a:solidFill>
                  <a:schemeClr val="bg1"/>
                </a:solidFill>
              </a:rPr>
              <a:t>BALANCE PRESUPUESTARIO</a:t>
            </a:r>
            <a:endParaRPr lang="es-MX" dirty="0">
              <a:solidFill>
                <a:schemeClr val="bg1"/>
              </a:solidFill>
            </a:endParaRPr>
          </a:p>
        </p:txBody>
      </p:sp>
      <p:sp>
        <p:nvSpPr>
          <p:cNvPr id="6" name="2 Marcador de contenido"/>
          <p:cNvSpPr txBox="1">
            <a:spLocks/>
          </p:cNvSpPr>
          <p:nvPr/>
        </p:nvSpPr>
        <p:spPr>
          <a:xfrm>
            <a:off x="387032" y="1124744"/>
            <a:ext cx="8755074" cy="36724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MX" sz="2400" b="1" dirty="0" smtClean="0">
                <a:solidFill>
                  <a:schemeClr val="bg1"/>
                </a:solidFill>
              </a:rPr>
              <a:t>ALTERNATIVAS PARA FINANCIAR EL DÉFICIT</a:t>
            </a:r>
          </a:p>
          <a:p>
            <a:pPr marL="0" indent="0">
              <a:buFont typeface="Arial" panose="020B0604020202020204" pitchFamily="34" charset="0"/>
              <a:buNone/>
            </a:pPr>
            <a:endParaRPr lang="es-MX" sz="2400" dirty="0" smtClean="0">
              <a:solidFill>
                <a:schemeClr val="bg1"/>
              </a:solidFill>
            </a:endParaRPr>
          </a:p>
          <a:p>
            <a:pPr marL="0" indent="0">
              <a:buFont typeface="Arial" panose="020B0604020202020204" pitchFamily="34" charset="0"/>
              <a:buNone/>
            </a:pPr>
            <a:r>
              <a:rPr lang="es-MX" sz="1400" dirty="0" smtClean="0">
                <a:solidFill>
                  <a:schemeClr val="bg1"/>
                </a:solidFill>
              </a:rPr>
              <a:t>En concordancia con la Ley de Disciplina Financiera para entidades, el déficit que se presenta en el presupuesto 2019 será cubierto en los próximos años con recursos adicionales provenientes de:</a:t>
            </a:r>
            <a:br>
              <a:rPr lang="es-MX" sz="1400" dirty="0" smtClean="0">
                <a:solidFill>
                  <a:schemeClr val="bg1"/>
                </a:solidFill>
              </a:rPr>
            </a:br>
            <a:r>
              <a:rPr lang="es-MX" sz="1400" dirty="0" smtClean="0">
                <a:solidFill>
                  <a:schemeClr val="bg1"/>
                </a:solidFill>
              </a:rPr>
              <a:t>1. Ahorros en el gasto corriente que se obtendrán a través de una serie de medidas y recortes establecidos en el Acuerdo de Austeridad que emitió el Ejecutivo en enero del presente año.</a:t>
            </a:r>
            <a:br>
              <a:rPr lang="es-MX" sz="1400" dirty="0" smtClean="0">
                <a:solidFill>
                  <a:schemeClr val="bg1"/>
                </a:solidFill>
              </a:rPr>
            </a:br>
            <a:r>
              <a:rPr lang="es-MX" sz="1400" dirty="0" smtClean="0">
                <a:solidFill>
                  <a:schemeClr val="bg1"/>
                </a:solidFill>
              </a:rPr>
              <a:t>2. Ingresos adicionales que se describen en la exposición de motivos en la sección de la Ley de Ingresos.</a:t>
            </a:r>
            <a:endParaRPr lang="es-MX" sz="1400" dirty="0">
              <a:solidFill>
                <a:schemeClr val="bg1"/>
              </a:solidFill>
            </a:endParaRPr>
          </a:p>
        </p:txBody>
      </p:sp>
      <p:sp>
        <p:nvSpPr>
          <p:cNvPr id="7" name="6 CuadroTexto"/>
          <p:cNvSpPr txBox="1"/>
          <p:nvPr/>
        </p:nvSpPr>
        <p:spPr>
          <a:xfrm>
            <a:off x="485949" y="3380214"/>
            <a:ext cx="2171860" cy="907941"/>
          </a:xfrm>
          <a:prstGeom prst="rect">
            <a:avLst/>
          </a:prstGeom>
          <a:noFill/>
        </p:spPr>
        <p:txBody>
          <a:bodyPr wrap="square" rtlCol="0">
            <a:spAutoFit/>
          </a:bodyPr>
          <a:lstStyle/>
          <a:p>
            <a:pPr algn="ctr"/>
            <a:r>
              <a:rPr lang="es-MX" sz="2400" dirty="0" smtClean="0">
                <a:solidFill>
                  <a:schemeClr val="bg1"/>
                </a:solidFill>
              </a:rPr>
              <a:t>INGRESOS</a:t>
            </a:r>
            <a:endParaRPr lang="es-MX" sz="1600" dirty="0" smtClean="0">
              <a:solidFill>
                <a:schemeClr val="bg1"/>
              </a:solidFill>
            </a:endParaRPr>
          </a:p>
          <a:p>
            <a:pPr algn="ctr"/>
            <a:r>
              <a:rPr lang="es-MX" sz="1800" dirty="0" smtClean="0">
                <a:solidFill>
                  <a:schemeClr val="accent6">
                    <a:lumMod val="60000"/>
                    <a:lumOff val="40000"/>
                  </a:schemeClr>
                </a:solidFill>
              </a:rPr>
              <a:t>73,469.0</a:t>
            </a:r>
          </a:p>
          <a:p>
            <a:pPr algn="ctr"/>
            <a:r>
              <a:rPr lang="es-MX" sz="1100" dirty="0" smtClean="0">
                <a:solidFill>
                  <a:schemeClr val="bg1"/>
                </a:solidFill>
              </a:rPr>
              <a:t>MILLONES</a:t>
            </a:r>
            <a:endParaRPr lang="es-MX" dirty="0">
              <a:solidFill>
                <a:schemeClr val="bg1"/>
              </a:solidFill>
            </a:endParaRPr>
          </a:p>
        </p:txBody>
      </p:sp>
      <p:sp>
        <p:nvSpPr>
          <p:cNvPr id="8" name="7 CuadroTexto"/>
          <p:cNvSpPr txBox="1"/>
          <p:nvPr/>
        </p:nvSpPr>
        <p:spPr>
          <a:xfrm>
            <a:off x="3222253" y="3380214"/>
            <a:ext cx="1990872" cy="1000274"/>
          </a:xfrm>
          <a:prstGeom prst="rect">
            <a:avLst/>
          </a:prstGeom>
          <a:noFill/>
        </p:spPr>
        <p:txBody>
          <a:bodyPr wrap="square" rtlCol="0">
            <a:spAutoFit/>
          </a:bodyPr>
          <a:lstStyle/>
          <a:p>
            <a:pPr algn="ctr"/>
            <a:r>
              <a:rPr lang="es-MX" sz="2800" dirty="0" smtClean="0">
                <a:solidFill>
                  <a:schemeClr val="bg1"/>
                </a:solidFill>
              </a:rPr>
              <a:t>EGRESOS</a:t>
            </a:r>
            <a:endParaRPr lang="es-MX" sz="1800" dirty="0" smtClean="0">
              <a:solidFill>
                <a:schemeClr val="bg1"/>
              </a:solidFill>
            </a:endParaRPr>
          </a:p>
          <a:p>
            <a:pPr algn="ctr"/>
            <a:r>
              <a:rPr lang="es-MX" sz="2000" dirty="0" smtClean="0">
                <a:solidFill>
                  <a:schemeClr val="accent6">
                    <a:lumMod val="60000"/>
                    <a:lumOff val="40000"/>
                  </a:schemeClr>
                </a:solidFill>
              </a:rPr>
              <a:t>78,376.6</a:t>
            </a:r>
          </a:p>
          <a:p>
            <a:pPr algn="ctr"/>
            <a:r>
              <a:rPr lang="es-MX" sz="1100" dirty="0" smtClean="0">
                <a:solidFill>
                  <a:schemeClr val="bg1"/>
                </a:solidFill>
              </a:rPr>
              <a:t>MILLONES</a:t>
            </a:r>
            <a:endParaRPr lang="es-MX" sz="1800" dirty="0">
              <a:solidFill>
                <a:schemeClr val="bg1"/>
              </a:solidFill>
            </a:endParaRPr>
          </a:p>
        </p:txBody>
      </p:sp>
      <p:sp>
        <p:nvSpPr>
          <p:cNvPr id="9" name="8 CuadroTexto"/>
          <p:cNvSpPr txBox="1"/>
          <p:nvPr/>
        </p:nvSpPr>
        <p:spPr>
          <a:xfrm>
            <a:off x="5886549" y="3380214"/>
            <a:ext cx="1963590" cy="1000274"/>
          </a:xfrm>
          <a:prstGeom prst="rect">
            <a:avLst/>
          </a:prstGeom>
          <a:noFill/>
        </p:spPr>
        <p:txBody>
          <a:bodyPr wrap="square" rtlCol="0">
            <a:spAutoFit/>
          </a:bodyPr>
          <a:lstStyle/>
          <a:p>
            <a:pPr algn="ctr"/>
            <a:r>
              <a:rPr lang="es-MX" sz="2800" dirty="0" smtClean="0">
                <a:solidFill>
                  <a:schemeClr val="bg1"/>
                </a:solidFill>
              </a:rPr>
              <a:t>BALANCE</a:t>
            </a:r>
            <a:endParaRPr lang="es-MX" sz="1800" dirty="0" smtClean="0">
              <a:solidFill>
                <a:schemeClr val="bg1"/>
              </a:solidFill>
            </a:endParaRPr>
          </a:p>
          <a:p>
            <a:pPr algn="ctr"/>
            <a:r>
              <a:rPr lang="es-MX" sz="2000" dirty="0" smtClean="0">
                <a:solidFill>
                  <a:schemeClr val="accent6">
                    <a:lumMod val="60000"/>
                    <a:lumOff val="40000"/>
                  </a:schemeClr>
                </a:solidFill>
              </a:rPr>
              <a:t>4,907.6</a:t>
            </a:r>
          </a:p>
          <a:p>
            <a:pPr algn="ctr"/>
            <a:r>
              <a:rPr lang="es-MX" sz="1100" dirty="0" smtClean="0">
                <a:solidFill>
                  <a:schemeClr val="bg1"/>
                </a:solidFill>
              </a:rPr>
              <a:t>MILLONES</a:t>
            </a:r>
            <a:endParaRPr lang="es-MX" sz="1800" dirty="0">
              <a:solidFill>
                <a:schemeClr val="bg1"/>
              </a:solidFill>
            </a:endParaRPr>
          </a:p>
        </p:txBody>
      </p:sp>
      <p:sp>
        <p:nvSpPr>
          <p:cNvPr id="10" name="9 CuadroTexto"/>
          <p:cNvSpPr txBox="1"/>
          <p:nvPr/>
        </p:nvSpPr>
        <p:spPr>
          <a:xfrm>
            <a:off x="2605424" y="3068960"/>
            <a:ext cx="814448" cy="1323439"/>
          </a:xfrm>
          <a:prstGeom prst="rect">
            <a:avLst/>
          </a:prstGeom>
          <a:noFill/>
        </p:spPr>
        <p:txBody>
          <a:bodyPr wrap="square" rtlCol="0">
            <a:spAutoFit/>
          </a:bodyPr>
          <a:lstStyle/>
          <a:p>
            <a:r>
              <a:rPr lang="es-MX" sz="8000" dirty="0" smtClean="0">
                <a:solidFill>
                  <a:schemeClr val="bg1"/>
                </a:solidFill>
              </a:rPr>
              <a:t>-</a:t>
            </a:r>
            <a:endParaRPr lang="es-MX" sz="8000" dirty="0">
              <a:solidFill>
                <a:schemeClr val="bg1"/>
              </a:solidFill>
            </a:endParaRPr>
          </a:p>
        </p:txBody>
      </p:sp>
      <p:sp>
        <p:nvSpPr>
          <p:cNvPr id="11" name="10 CuadroTexto"/>
          <p:cNvSpPr txBox="1"/>
          <p:nvPr/>
        </p:nvSpPr>
        <p:spPr>
          <a:xfrm>
            <a:off x="5094461" y="3364194"/>
            <a:ext cx="814448" cy="923330"/>
          </a:xfrm>
          <a:prstGeom prst="rect">
            <a:avLst/>
          </a:prstGeom>
          <a:noFill/>
        </p:spPr>
        <p:txBody>
          <a:bodyPr wrap="square" rtlCol="0">
            <a:spAutoFit/>
          </a:bodyPr>
          <a:lstStyle/>
          <a:p>
            <a:r>
              <a:rPr lang="es-MX" sz="5400" dirty="0" smtClean="0">
                <a:solidFill>
                  <a:schemeClr val="bg1"/>
                </a:solidFill>
              </a:rPr>
              <a:t>=</a:t>
            </a:r>
            <a:endParaRPr lang="es-MX" sz="5400" dirty="0">
              <a:solidFill>
                <a:schemeClr val="bg1"/>
              </a:solidFill>
            </a:endParaRPr>
          </a:p>
        </p:txBody>
      </p:sp>
      <p:sp>
        <p:nvSpPr>
          <p:cNvPr id="12" name="11 Flecha abajo"/>
          <p:cNvSpPr/>
          <p:nvPr/>
        </p:nvSpPr>
        <p:spPr>
          <a:xfrm>
            <a:off x="1233239" y="4523820"/>
            <a:ext cx="361977" cy="921404"/>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lecha arriba"/>
          <p:cNvSpPr/>
          <p:nvPr/>
        </p:nvSpPr>
        <p:spPr>
          <a:xfrm>
            <a:off x="3942332" y="4523820"/>
            <a:ext cx="361977" cy="849395"/>
          </a:xfrm>
          <a:prstGeom prst="up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CuadroTexto"/>
          <p:cNvSpPr txBox="1"/>
          <p:nvPr/>
        </p:nvSpPr>
        <p:spPr>
          <a:xfrm>
            <a:off x="5652120" y="4581128"/>
            <a:ext cx="2379197" cy="523220"/>
          </a:xfrm>
          <a:prstGeom prst="rect">
            <a:avLst/>
          </a:prstGeom>
          <a:noFill/>
        </p:spPr>
        <p:txBody>
          <a:bodyPr wrap="square" rtlCol="0">
            <a:spAutoFit/>
          </a:bodyPr>
          <a:lstStyle/>
          <a:p>
            <a:pPr algn="ctr"/>
            <a:r>
              <a:rPr lang="es-MX" sz="2800" b="1" dirty="0" smtClean="0">
                <a:solidFill>
                  <a:schemeClr val="accent2">
                    <a:lumMod val="75000"/>
                  </a:schemeClr>
                </a:solidFill>
              </a:rPr>
              <a:t>DEFICIT</a:t>
            </a:r>
            <a:endParaRPr lang="es-MX" sz="2400" b="1" dirty="0">
              <a:solidFill>
                <a:schemeClr val="accent2">
                  <a:lumMod val="75000"/>
                </a:schemeClr>
              </a:solidFill>
            </a:endParaRPr>
          </a:p>
        </p:txBody>
      </p:sp>
    </p:spTree>
    <p:extLst>
      <p:ext uri="{BB962C8B-B14F-4D97-AF65-F5344CB8AC3E}">
        <p14:creationId xmlns:p14="http://schemas.microsoft.com/office/powerpoint/2010/main" val="474350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387033" y="194662"/>
            <a:ext cx="8226103" cy="97960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dirty="0" smtClean="0">
                <a:solidFill>
                  <a:schemeClr val="bg1"/>
                </a:solidFill>
              </a:rPr>
              <a:t>PROPORCIÓN DE LOS RECURSOS CON RESPECTO AL TOTAL DEL PRESUPUESTO DE EGRESOS</a:t>
            </a:r>
            <a:br>
              <a:rPr lang="es-MX" sz="2800" dirty="0" smtClean="0">
                <a:solidFill>
                  <a:schemeClr val="bg1"/>
                </a:solidFill>
              </a:rPr>
            </a:br>
            <a:endParaRPr lang="es-MX" sz="2800" dirty="0">
              <a:solidFill>
                <a:schemeClr val="bg1"/>
              </a:solidFill>
            </a:endParaRPr>
          </a:p>
        </p:txBody>
      </p:sp>
      <p:sp>
        <p:nvSpPr>
          <p:cNvPr id="6" name="2 Marcador de contenido"/>
          <p:cNvSpPr txBox="1">
            <a:spLocks/>
          </p:cNvSpPr>
          <p:nvPr/>
        </p:nvSpPr>
        <p:spPr>
          <a:xfrm>
            <a:off x="387032" y="1134216"/>
            <a:ext cx="4328984" cy="38789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400" dirty="0" smtClean="0">
                <a:solidFill>
                  <a:schemeClr val="bg1"/>
                </a:solidFill>
              </a:rPr>
              <a:t>RECURSOS ETIQUETADOS</a:t>
            </a:r>
          </a:p>
          <a:p>
            <a:pPr marL="0" indent="0" algn="just">
              <a:buFont typeface="Arial" panose="020B0604020202020204" pitchFamily="34" charset="0"/>
              <a:buNone/>
            </a:pPr>
            <a:r>
              <a:rPr lang="es-MX" sz="1400" dirty="0" smtClean="0">
                <a:solidFill>
                  <a:schemeClr val="bg1"/>
                </a:solidFill>
              </a:rPr>
              <a:t>Son los recursos que provienen de transferencias federales etiquetadas, en el caso de los Municipios, adicionalmente se incluyen las erogaciones que éstos realizan con recursos de la Entidad Federativa con un destino específico.</a:t>
            </a:r>
          </a:p>
          <a:p>
            <a:pPr marL="0" indent="0">
              <a:buFont typeface="Arial" panose="020B0604020202020204" pitchFamily="34" charset="0"/>
              <a:buNone/>
            </a:pPr>
            <a:endParaRPr lang="es-MX" sz="1400" dirty="0" smtClean="0">
              <a:solidFill>
                <a:schemeClr val="bg1"/>
              </a:solidFill>
            </a:endParaRPr>
          </a:p>
          <a:p>
            <a:r>
              <a:rPr lang="es-MX" sz="1400" dirty="0" smtClean="0">
                <a:solidFill>
                  <a:schemeClr val="bg1"/>
                </a:solidFill>
              </a:rPr>
              <a:t>RECURSOS NO ETIQUETADOS</a:t>
            </a:r>
          </a:p>
          <a:p>
            <a:pPr marL="0" indent="0" algn="just">
              <a:buFont typeface="Arial" panose="020B0604020202020204" pitchFamily="34" charset="0"/>
              <a:buNone/>
            </a:pPr>
            <a:r>
              <a:rPr lang="es-MX" sz="1400" dirty="0" smtClean="0">
                <a:solidFill>
                  <a:schemeClr val="bg1"/>
                </a:solidFill>
              </a:rPr>
              <a:t>Son los recursos que provienen de Ingresos de libre disposición y financiamientos.</a:t>
            </a:r>
          </a:p>
          <a:p>
            <a:pPr marL="0" indent="0">
              <a:buFont typeface="Arial" panose="020B0604020202020204" pitchFamily="34" charset="0"/>
              <a:buNone/>
            </a:pPr>
            <a:endParaRPr lang="es-MX" sz="2800" dirty="0">
              <a:solidFill>
                <a:schemeClr val="bg1"/>
              </a:solidFill>
            </a:endParaRPr>
          </a:p>
        </p:txBody>
      </p:sp>
      <p:graphicFrame>
        <p:nvGraphicFramePr>
          <p:cNvPr id="7" name="6 Gráfico"/>
          <p:cNvGraphicFramePr/>
          <p:nvPr>
            <p:extLst>
              <p:ext uri="{D42A27DB-BD31-4B8C-83A1-F6EECF244321}">
                <p14:modId xmlns:p14="http://schemas.microsoft.com/office/powerpoint/2010/main" val="1374126834"/>
              </p:ext>
            </p:extLst>
          </p:nvPr>
        </p:nvGraphicFramePr>
        <p:xfrm>
          <a:off x="5151658" y="1772816"/>
          <a:ext cx="3461478" cy="4089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1256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387032" y="194662"/>
            <a:ext cx="8649463" cy="952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CLASIFICACIONES</a:t>
            </a:r>
            <a:r>
              <a:rPr lang="es-MX" b="1" dirty="0" smtClean="0">
                <a:solidFill>
                  <a:schemeClr val="bg1"/>
                </a:solidFill>
              </a:rPr>
              <a:t> </a:t>
            </a:r>
            <a:r>
              <a:rPr lang="es-MX" dirty="0" smtClean="0">
                <a:solidFill>
                  <a:schemeClr val="bg1"/>
                </a:solidFill>
              </a:rPr>
              <a:t>PRESUPUESTALES</a:t>
            </a:r>
            <a:endParaRPr lang="es-MX" dirty="0">
              <a:solidFill>
                <a:schemeClr val="bg1"/>
              </a:solidFill>
            </a:endParaRPr>
          </a:p>
        </p:txBody>
      </p:sp>
      <p:sp>
        <p:nvSpPr>
          <p:cNvPr id="6" name="2 Marcador de contenido"/>
          <p:cNvSpPr txBox="1">
            <a:spLocks/>
          </p:cNvSpPr>
          <p:nvPr/>
        </p:nvSpPr>
        <p:spPr>
          <a:xfrm>
            <a:off x="387033" y="1134216"/>
            <a:ext cx="7520860" cy="84666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400" dirty="0" smtClean="0">
                <a:solidFill>
                  <a:schemeClr val="bg1"/>
                </a:solidFill>
              </a:rPr>
              <a:t>El gasto público se destina para el cumplimiento de las funciones de los distintos órganos del Gobierno del Estado, los cuales están orientados a cubrir las necesidades de la sociedad en general, dichas funciones son las siguientes:</a:t>
            </a:r>
          </a:p>
          <a:p>
            <a:pPr algn="just"/>
            <a:endParaRPr lang="es-MX" sz="1400" dirty="0">
              <a:solidFill>
                <a:schemeClr val="bg1"/>
              </a:solidFill>
            </a:endParaRPr>
          </a:p>
        </p:txBody>
      </p:sp>
      <p:pic>
        <p:nvPicPr>
          <p:cNvPr id="7" name="Picture 2" descr="C:\Users\demedina\Pictures\ciudadano\PowerPoint\Imagen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6" y="2348880"/>
            <a:ext cx="9180512" cy="270044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67544" y="4725144"/>
            <a:ext cx="1224136" cy="307777"/>
          </a:xfrm>
          <a:prstGeom prst="rect">
            <a:avLst/>
          </a:prstGeom>
          <a:solidFill>
            <a:schemeClr val="bg1"/>
          </a:solidFill>
        </p:spPr>
        <p:txBody>
          <a:bodyPr wrap="square" rtlCol="0">
            <a:spAutoFit/>
          </a:bodyPr>
          <a:lstStyle/>
          <a:p>
            <a:pPr algn="ctr"/>
            <a:r>
              <a:rPr lang="es-MX" sz="1400" dirty="0" smtClean="0"/>
              <a:t>$ 11,693.2</a:t>
            </a:r>
            <a:endParaRPr lang="es-MX" sz="1400" dirty="0"/>
          </a:p>
        </p:txBody>
      </p:sp>
      <p:sp>
        <p:nvSpPr>
          <p:cNvPr id="9" name="8 CuadroTexto"/>
          <p:cNvSpPr txBox="1"/>
          <p:nvPr/>
        </p:nvSpPr>
        <p:spPr>
          <a:xfrm>
            <a:off x="2843808" y="4713187"/>
            <a:ext cx="1224136" cy="307777"/>
          </a:xfrm>
          <a:prstGeom prst="rect">
            <a:avLst/>
          </a:prstGeom>
          <a:solidFill>
            <a:schemeClr val="bg1"/>
          </a:solidFill>
        </p:spPr>
        <p:txBody>
          <a:bodyPr wrap="square" rtlCol="0">
            <a:spAutoFit/>
          </a:bodyPr>
          <a:lstStyle/>
          <a:p>
            <a:pPr algn="ctr"/>
            <a:r>
              <a:rPr lang="es-MX" sz="1400" dirty="0" smtClean="0"/>
              <a:t>$ 43,516.2</a:t>
            </a:r>
            <a:endParaRPr lang="es-MX" sz="1400" dirty="0"/>
          </a:p>
        </p:txBody>
      </p:sp>
      <p:sp>
        <p:nvSpPr>
          <p:cNvPr id="10" name="9 CuadroTexto"/>
          <p:cNvSpPr txBox="1"/>
          <p:nvPr/>
        </p:nvSpPr>
        <p:spPr>
          <a:xfrm>
            <a:off x="5148064" y="4705399"/>
            <a:ext cx="1224136" cy="307777"/>
          </a:xfrm>
          <a:prstGeom prst="rect">
            <a:avLst/>
          </a:prstGeom>
          <a:solidFill>
            <a:schemeClr val="bg1"/>
          </a:solidFill>
        </p:spPr>
        <p:txBody>
          <a:bodyPr wrap="square" rtlCol="0">
            <a:spAutoFit/>
          </a:bodyPr>
          <a:lstStyle/>
          <a:p>
            <a:pPr algn="ctr"/>
            <a:r>
              <a:rPr lang="es-MX" sz="1400" dirty="0" smtClean="0"/>
              <a:t>$ 6,108.2</a:t>
            </a:r>
            <a:endParaRPr lang="es-MX" sz="1400" dirty="0"/>
          </a:p>
        </p:txBody>
      </p:sp>
      <p:sp>
        <p:nvSpPr>
          <p:cNvPr id="11" name="10 CuadroTexto"/>
          <p:cNvSpPr txBox="1"/>
          <p:nvPr/>
        </p:nvSpPr>
        <p:spPr>
          <a:xfrm>
            <a:off x="7524328" y="4703910"/>
            <a:ext cx="1224136" cy="307777"/>
          </a:xfrm>
          <a:prstGeom prst="rect">
            <a:avLst/>
          </a:prstGeom>
          <a:solidFill>
            <a:schemeClr val="bg1"/>
          </a:solidFill>
        </p:spPr>
        <p:txBody>
          <a:bodyPr wrap="square" rtlCol="0">
            <a:spAutoFit/>
          </a:bodyPr>
          <a:lstStyle/>
          <a:p>
            <a:pPr algn="ctr"/>
            <a:r>
              <a:rPr lang="es-MX" sz="1400" dirty="0" smtClean="0"/>
              <a:t>$ 17,058.9</a:t>
            </a:r>
            <a:endParaRPr lang="es-MX" sz="1400" dirty="0"/>
          </a:p>
        </p:txBody>
      </p:sp>
    </p:spTree>
    <p:extLst>
      <p:ext uri="{BB962C8B-B14F-4D97-AF65-F5344CB8AC3E}">
        <p14:creationId xmlns:p14="http://schemas.microsoft.com/office/powerpoint/2010/main" val="205241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0" y="-27384"/>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14" name="13 Elipse"/>
          <p:cNvSpPr/>
          <p:nvPr/>
        </p:nvSpPr>
        <p:spPr>
          <a:xfrm>
            <a:off x="1187624" y="-2691680"/>
            <a:ext cx="6359848" cy="6264696"/>
          </a:xfrm>
          <a:prstGeom prst="ellipse">
            <a:avLst/>
          </a:prstGeom>
          <a:gradFill>
            <a:gsLst>
              <a:gs pos="100000">
                <a:srgbClr val="954ECA">
                  <a:alpha val="79000"/>
                </a:srgbClr>
              </a:gs>
              <a:gs pos="100000">
                <a:srgbClr val="954ECA"/>
              </a:gs>
              <a:gs pos="100000">
                <a:schemeClr val="accent6">
                  <a:lumMod val="60000"/>
                  <a:lumOff val="40000"/>
                </a:scheme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Elipse"/>
          <p:cNvSpPr/>
          <p:nvPr/>
        </p:nvSpPr>
        <p:spPr>
          <a:xfrm>
            <a:off x="1514840" y="-2676560"/>
            <a:ext cx="6359848" cy="6264696"/>
          </a:xfrm>
          <a:prstGeom prst="ellipse">
            <a:avLst/>
          </a:prstGeom>
          <a:gradFill>
            <a:gsLst>
              <a:gs pos="40000">
                <a:srgbClr val="F9B073">
                  <a:alpha val="58000"/>
                </a:srgbClr>
              </a:gs>
              <a:gs pos="100000">
                <a:schemeClr val="accent6">
                  <a:lumMod val="60000"/>
                  <a:lumOff val="40000"/>
                </a:schemeClr>
              </a:gs>
            </a:gsLst>
            <a:path path="circle">
              <a:fillToRect l="100000" t="100000"/>
            </a:path>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Marcador de contenido"/>
          <p:cNvSpPr>
            <a:spLocks noGrp="1"/>
          </p:cNvSpPr>
          <p:nvPr>
            <p:ph idx="1"/>
          </p:nvPr>
        </p:nvSpPr>
        <p:spPr>
          <a:xfrm>
            <a:off x="683568" y="974068"/>
            <a:ext cx="7848619" cy="5191236"/>
          </a:xfrm>
        </p:spPr>
        <p:txBody>
          <a:bodyPr>
            <a:noAutofit/>
          </a:bodyPr>
          <a:lstStyle/>
          <a:p>
            <a:pPr marL="0" indent="0" algn="just">
              <a:buNone/>
            </a:pPr>
            <a:r>
              <a:rPr lang="es-MX" sz="1400" dirty="0">
                <a:solidFill>
                  <a:schemeClr val="bg1"/>
                </a:solidFill>
              </a:rPr>
              <a:t>El presupuesto ciudadano es el documento mediante el cual los gobiernos transparentes y democráticos ponen a disposición de la ciudadanía la información necesaria para que conozca, de manera clara y transparente, el destino de los recursos y cómo son utilizados.</a:t>
            </a:r>
          </a:p>
          <a:p>
            <a:pPr marL="0" indent="0" algn="just">
              <a:buNone/>
            </a:pPr>
            <a:r>
              <a:rPr lang="es-MX" sz="1400" dirty="0">
                <a:solidFill>
                  <a:schemeClr val="bg1"/>
                </a:solidFill>
              </a:rPr>
              <a:t>Es de interés público conocer qué hace el Gobierno con los recursos que se recaudan a través de nuestros impuestos; por lo que el </a:t>
            </a:r>
            <a:r>
              <a:rPr lang="es-MX" sz="1400" b="1" dirty="0">
                <a:solidFill>
                  <a:schemeClr val="accent6">
                    <a:lumMod val="75000"/>
                  </a:schemeClr>
                </a:solidFill>
              </a:rPr>
              <a:t>Presupuesto Ciudadano busca dar respuesta a: </a:t>
            </a:r>
            <a:endParaRPr lang="es-MX" sz="1400" b="1" dirty="0" smtClean="0">
              <a:solidFill>
                <a:schemeClr val="accent6">
                  <a:lumMod val="75000"/>
                </a:schemeClr>
              </a:solidFill>
            </a:endParaRPr>
          </a:p>
          <a:p>
            <a:pPr marL="0" indent="0" algn="just">
              <a:buNone/>
            </a:pPr>
            <a:endParaRPr lang="es-MX" sz="1400" b="1" dirty="0">
              <a:solidFill>
                <a:schemeClr val="accent6">
                  <a:lumMod val="75000"/>
                </a:schemeClr>
              </a:solidFill>
            </a:endParaRPr>
          </a:p>
          <a:p>
            <a:pPr marL="315039" lvl="1" indent="0" algn="just">
              <a:buNone/>
            </a:pPr>
            <a:r>
              <a:rPr lang="es-MX" sz="1800" b="1" dirty="0">
                <a:solidFill>
                  <a:schemeClr val="bg1"/>
                </a:solidFill>
              </a:rPr>
              <a:t>¿Cuánto es lo que se recauda?</a:t>
            </a:r>
          </a:p>
          <a:p>
            <a:pPr marL="315039" lvl="1" indent="0" algn="just">
              <a:buNone/>
            </a:pPr>
            <a:r>
              <a:rPr lang="es-MX" sz="1800" b="1" dirty="0">
                <a:solidFill>
                  <a:schemeClr val="bg1"/>
                </a:solidFill>
              </a:rPr>
              <a:t>¿Cómo se administran los recursos?</a:t>
            </a:r>
          </a:p>
          <a:p>
            <a:pPr marL="315039" lvl="1" indent="0" algn="just">
              <a:buNone/>
            </a:pPr>
            <a:r>
              <a:rPr lang="es-MX" sz="1800" b="1" dirty="0">
                <a:solidFill>
                  <a:schemeClr val="bg1"/>
                </a:solidFill>
              </a:rPr>
              <a:t>¿Cómo y en qué se gastan? </a:t>
            </a:r>
          </a:p>
          <a:p>
            <a:pPr marL="315039" lvl="1" indent="0" algn="just">
              <a:buNone/>
            </a:pPr>
            <a:r>
              <a:rPr lang="es-MX" sz="1800" b="1" dirty="0">
                <a:solidFill>
                  <a:schemeClr val="bg1"/>
                </a:solidFill>
              </a:rPr>
              <a:t>¿A quién beneficia ese gasto</a:t>
            </a:r>
            <a:r>
              <a:rPr lang="es-MX" sz="1800" b="1" dirty="0" smtClean="0">
                <a:solidFill>
                  <a:schemeClr val="bg1"/>
                </a:solidFill>
              </a:rPr>
              <a:t>?</a:t>
            </a:r>
          </a:p>
          <a:p>
            <a:pPr marL="315039" lvl="1" indent="0" algn="just">
              <a:buNone/>
            </a:pPr>
            <a:endParaRPr lang="es-MX" sz="1800" b="1" dirty="0">
              <a:solidFill>
                <a:schemeClr val="bg1"/>
              </a:solidFill>
            </a:endParaRPr>
          </a:p>
          <a:p>
            <a:pPr algn="just"/>
            <a:endParaRPr lang="es-MX" sz="1400" dirty="0">
              <a:solidFill>
                <a:schemeClr val="bg1"/>
              </a:solidFill>
            </a:endParaRPr>
          </a:p>
          <a:p>
            <a:pPr marL="0" indent="0" algn="just">
              <a:buNone/>
            </a:pPr>
            <a:r>
              <a:rPr lang="es-MX" sz="1400" dirty="0">
                <a:solidFill>
                  <a:schemeClr val="bg1"/>
                </a:solidFill>
              </a:rPr>
              <a:t>En este se contemplan las acciones que pueden realizar las y los ciudadanos acerca de la participación y contraloría social.</a:t>
            </a:r>
          </a:p>
        </p:txBody>
      </p:sp>
      <p:sp>
        <p:nvSpPr>
          <p:cNvPr id="5" name="1 Título"/>
          <p:cNvSpPr>
            <a:spLocks noGrp="1"/>
          </p:cNvSpPr>
          <p:nvPr>
            <p:ph type="title"/>
          </p:nvPr>
        </p:nvSpPr>
        <p:spPr>
          <a:xfrm>
            <a:off x="1205815" y="116632"/>
            <a:ext cx="6966585" cy="810154"/>
          </a:xfrm>
        </p:spPr>
        <p:txBody>
          <a:bodyPr/>
          <a:lstStyle/>
          <a:p>
            <a:r>
              <a:rPr lang="es-MX" dirty="0">
                <a:solidFill>
                  <a:schemeClr val="bg1"/>
                </a:solidFill>
              </a:rPr>
              <a:t>PRESUPUESTO</a:t>
            </a:r>
            <a:r>
              <a:rPr lang="es-MX" dirty="0" smtClean="0">
                <a:solidFill>
                  <a:schemeClr val="bg1"/>
                </a:solidFill>
              </a:rPr>
              <a:t> </a:t>
            </a:r>
            <a:r>
              <a:rPr lang="es-MX" dirty="0">
                <a:solidFill>
                  <a:schemeClr val="bg1"/>
                </a:solidFill>
              </a:rPr>
              <a:t>CIUDADANO</a:t>
            </a:r>
          </a:p>
        </p:txBody>
      </p:sp>
    </p:spTree>
    <p:extLst>
      <p:ext uri="{BB962C8B-B14F-4D97-AF65-F5344CB8AC3E}">
        <p14:creationId xmlns:p14="http://schemas.microsoft.com/office/powerpoint/2010/main" val="1316379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651622" y="116632"/>
            <a:ext cx="7808810" cy="9631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PRINCIPALES SECTORES</a:t>
            </a:r>
            <a:endParaRPr lang="es-MX" dirty="0">
              <a:solidFill>
                <a:schemeClr val="bg1"/>
              </a:solidFill>
            </a:endParaRPr>
          </a:p>
        </p:txBody>
      </p:sp>
      <p:pic>
        <p:nvPicPr>
          <p:cNvPr id="6" name="Picture 2" descr="C:\Users\demedina\Pictures\ciudadano\PowerPoint\Imagen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1" y="2358454"/>
            <a:ext cx="9180512" cy="2798738"/>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771634" y="1163989"/>
            <a:ext cx="6966585" cy="32079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MX" sz="1400" dirty="0" smtClean="0">
                <a:solidFill>
                  <a:schemeClr val="bg1"/>
                </a:solidFill>
              </a:rPr>
              <a:t>En pocas palabras el gasto que efectúa el Gobierno del Estado es para que las y los Chihuahuenses tengamos por ejemplo:</a:t>
            </a:r>
          </a:p>
          <a:p>
            <a:endParaRPr lang="es-MX" sz="1400" dirty="0">
              <a:solidFill>
                <a:schemeClr val="bg1"/>
              </a:solidFill>
            </a:endParaRPr>
          </a:p>
        </p:txBody>
      </p:sp>
      <p:sp>
        <p:nvSpPr>
          <p:cNvPr id="8" name="7 CuadroTexto"/>
          <p:cNvSpPr txBox="1"/>
          <p:nvPr/>
        </p:nvSpPr>
        <p:spPr>
          <a:xfrm>
            <a:off x="395536" y="4846001"/>
            <a:ext cx="1224136" cy="307777"/>
          </a:xfrm>
          <a:prstGeom prst="rect">
            <a:avLst/>
          </a:prstGeom>
          <a:solidFill>
            <a:schemeClr val="bg1"/>
          </a:solidFill>
        </p:spPr>
        <p:txBody>
          <a:bodyPr wrap="square" rtlCol="0">
            <a:spAutoFit/>
          </a:bodyPr>
          <a:lstStyle/>
          <a:p>
            <a:pPr algn="ctr"/>
            <a:r>
              <a:rPr lang="es-MX" sz="1400" dirty="0" smtClean="0"/>
              <a:t>$ 24,925.0</a:t>
            </a:r>
            <a:endParaRPr lang="es-MX" sz="1400" dirty="0"/>
          </a:p>
        </p:txBody>
      </p:sp>
      <p:sp>
        <p:nvSpPr>
          <p:cNvPr id="9" name="8 CuadroTexto"/>
          <p:cNvSpPr txBox="1"/>
          <p:nvPr/>
        </p:nvSpPr>
        <p:spPr>
          <a:xfrm>
            <a:off x="2771800" y="4846002"/>
            <a:ext cx="1224136" cy="307777"/>
          </a:xfrm>
          <a:prstGeom prst="rect">
            <a:avLst/>
          </a:prstGeom>
          <a:solidFill>
            <a:schemeClr val="bg1"/>
          </a:solidFill>
        </p:spPr>
        <p:txBody>
          <a:bodyPr wrap="square" rtlCol="0">
            <a:spAutoFit/>
          </a:bodyPr>
          <a:lstStyle/>
          <a:p>
            <a:pPr algn="ctr"/>
            <a:r>
              <a:rPr lang="es-MX" sz="1400" dirty="0" smtClean="0"/>
              <a:t>$ 8,901.0</a:t>
            </a:r>
            <a:endParaRPr lang="es-MX" sz="1400" dirty="0"/>
          </a:p>
        </p:txBody>
      </p:sp>
      <p:sp>
        <p:nvSpPr>
          <p:cNvPr id="10" name="9 CuadroTexto"/>
          <p:cNvSpPr txBox="1"/>
          <p:nvPr/>
        </p:nvSpPr>
        <p:spPr>
          <a:xfrm>
            <a:off x="5220072" y="4849415"/>
            <a:ext cx="1080120" cy="307777"/>
          </a:xfrm>
          <a:prstGeom prst="rect">
            <a:avLst/>
          </a:prstGeom>
          <a:solidFill>
            <a:schemeClr val="bg1"/>
          </a:solidFill>
        </p:spPr>
        <p:txBody>
          <a:bodyPr wrap="square" rtlCol="0">
            <a:spAutoFit/>
          </a:bodyPr>
          <a:lstStyle/>
          <a:p>
            <a:pPr algn="ctr"/>
            <a:r>
              <a:rPr lang="es-MX" sz="1400" dirty="0" smtClean="0"/>
              <a:t>$ 8,901.0</a:t>
            </a:r>
            <a:endParaRPr lang="es-MX" sz="1400" dirty="0"/>
          </a:p>
        </p:txBody>
      </p:sp>
      <p:sp>
        <p:nvSpPr>
          <p:cNvPr id="11" name="10 CuadroTexto"/>
          <p:cNvSpPr txBox="1"/>
          <p:nvPr/>
        </p:nvSpPr>
        <p:spPr>
          <a:xfrm>
            <a:off x="7452320" y="4846000"/>
            <a:ext cx="1080120" cy="307777"/>
          </a:xfrm>
          <a:prstGeom prst="rect">
            <a:avLst/>
          </a:prstGeom>
          <a:solidFill>
            <a:schemeClr val="bg1"/>
          </a:solidFill>
        </p:spPr>
        <p:txBody>
          <a:bodyPr wrap="square" rtlCol="0">
            <a:spAutoFit/>
          </a:bodyPr>
          <a:lstStyle/>
          <a:p>
            <a:pPr algn="ctr"/>
            <a:r>
              <a:rPr lang="es-MX" sz="1400" dirty="0" smtClean="0"/>
              <a:t>$ 4,661.5</a:t>
            </a:r>
            <a:endParaRPr lang="es-MX" sz="1400" dirty="0"/>
          </a:p>
        </p:txBody>
      </p:sp>
    </p:spTree>
    <p:extLst>
      <p:ext uri="{BB962C8B-B14F-4D97-AF65-F5344CB8AC3E}">
        <p14:creationId xmlns:p14="http://schemas.microsoft.com/office/powerpoint/2010/main" val="2052416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176409" y="1106933"/>
            <a:ext cx="8371567" cy="9322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MX" sz="1400" dirty="0" smtClean="0">
                <a:solidFill>
                  <a:schemeClr val="bg1"/>
                </a:solidFill>
              </a:rPr>
              <a:t>Es un conjunto de procedimientos y recursos, usados con pericia y habilidad, que utilizan las administraciones públicas para planear, coordinar y controlar, por medio de presupuestos, todas sus funciones y operaciones, con el fin de que obtenga el máximo rendimiento de sus recursos. </a:t>
            </a:r>
            <a:endParaRPr lang="es-MX" sz="1400" dirty="0">
              <a:solidFill>
                <a:schemeClr val="bg1"/>
              </a:solidFill>
            </a:endParaRPr>
          </a:p>
        </p:txBody>
      </p:sp>
      <p:pic>
        <p:nvPicPr>
          <p:cNvPr id="6" name="Picture 4" descr="C:\Users\demedina\Pictures\ciudadano\PowerPoint\Imagen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240" y="2276872"/>
            <a:ext cx="3826820" cy="3014762"/>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41633" y="2564904"/>
            <a:ext cx="4023148" cy="2858184"/>
          </a:xfrm>
          <a:prstGeom prst="rect">
            <a:avLst/>
          </a:prstGeom>
        </p:spPr>
        <p:txBody>
          <a:bodyPr vert="horz" lIns="72009" tIns="36005" rIns="72009" bIns="36005" rtlCol="0">
            <a:noAutofit/>
          </a:bodyPr>
          <a:lstStyle>
            <a:lvl1pPr indent="0">
              <a:spcBef>
                <a:spcPct val="20000"/>
              </a:spcBef>
              <a:buFont typeface="Arial" panose="020B0604020202020204" pitchFamily="34" charset="0"/>
              <a:buNone/>
              <a:defRPr sz="16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just"/>
            <a:r>
              <a:rPr lang="es-MX" sz="1400" dirty="0">
                <a:solidFill>
                  <a:schemeClr val="bg1"/>
                </a:solidFill>
              </a:rPr>
              <a:t>El Gobierno actual implementó el Acuerdo de Austeridad, conforme el cual se busca asegurar la eficiencia y eficacia en el uso de recursos públicos, así como la sustentabilidad e incremento de los ingresos del Estado. Dentro de los pilares estratégicos de dicho programa, se encuentra un ajuste sustancial y multianual del gasto operativo. Este ajuste al gasto será implementado a través de una mejor utilización de los activos del Estado así como reduciendo el gasto del Gobierno.</a:t>
            </a:r>
          </a:p>
          <a:p>
            <a:endParaRPr lang="es-MX" sz="1400" dirty="0">
              <a:solidFill>
                <a:schemeClr val="bg1"/>
              </a:solidFill>
            </a:endParaRPr>
          </a:p>
        </p:txBody>
      </p:sp>
      <p:sp>
        <p:nvSpPr>
          <p:cNvPr id="9" name="1 Título"/>
          <p:cNvSpPr txBox="1">
            <a:spLocks/>
          </p:cNvSpPr>
          <p:nvPr/>
        </p:nvSpPr>
        <p:spPr>
          <a:xfrm>
            <a:off x="387033" y="1660"/>
            <a:ext cx="8229599" cy="9546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EJERCICIO Y CONTROL</a:t>
            </a:r>
            <a:endParaRPr lang="es-MX" dirty="0">
              <a:solidFill>
                <a:schemeClr val="bg1"/>
              </a:solidFill>
            </a:endParaRPr>
          </a:p>
        </p:txBody>
      </p:sp>
    </p:spTree>
    <p:extLst>
      <p:ext uri="{BB962C8B-B14F-4D97-AF65-F5344CB8AC3E}">
        <p14:creationId xmlns:p14="http://schemas.microsoft.com/office/powerpoint/2010/main" val="2052416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36512" y="-3759982"/>
            <a:ext cx="9180512" cy="10629586"/>
            <a:chOff x="-36512" y="-3759982"/>
            <a:chExt cx="9180512" cy="10629586"/>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11 Grupo"/>
            <p:cNvGrpSpPr/>
            <p:nvPr/>
          </p:nvGrpSpPr>
          <p:grpSpPr>
            <a:xfrm>
              <a:off x="1228467" y="-3759982"/>
              <a:ext cx="6687064" cy="6279816"/>
              <a:chOff x="7220256" y="-2852904"/>
              <a:chExt cx="6687064" cy="6279816"/>
            </a:xfrm>
          </p:grpSpPr>
          <p:sp>
            <p:nvSpPr>
              <p:cNvPr id="13" name="12 Elipse"/>
              <p:cNvSpPr/>
              <p:nvPr/>
            </p:nvSpPr>
            <p:spPr>
              <a:xfrm>
                <a:off x="7220256" y="-2852904"/>
                <a:ext cx="6359848" cy="6264696"/>
              </a:xfrm>
              <a:prstGeom prst="ellipse">
                <a:avLst/>
              </a:prstGeom>
              <a:gradFill>
                <a:gsLst>
                  <a:gs pos="100000">
                    <a:srgbClr val="954ECA">
                      <a:alpha val="79000"/>
                    </a:srgbClr>
                  </a:gs>
                  <a:gs pos="100000">
                    <a:srgbClr val="954ECA"/>
                  </a:gs>
                  <a:gs pos="100000">
                    <a:schemeClr val="accent6">
                      <a:lumMod val="60000"/>
                      <a:lumOff val="40000"/>
                    </a:scheme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Elipse"/>
              <p:cNvSpPr/>
              <p:nvPr/>
            </p:nvSpPr>
            <p:spPr>
              <a:xfrm>
                <a:off x="7547472" y="-2837784"/>
                <a:ext cx="6359848" cy="6264696"/>
              </a:xfrm>
              <a:prstGeom prst="ellipse">
                <a:avLst/>
              </a:prstGeom>
              <a:gradFill>
                <a:gsLst>
                  <a:gs pos="40000">
                    <a:srgbClr val="F9B073">
                      <a:alpha val="58000"/>
                    </a:srgbClr>
                  </a:gs>
                  <a:gs pos="100000">
                    <a:schemeClr val="accent6">
                      <a:lumMod val="60000"/>
                      <a:lumOff val="40000"/>
                    </a:schemeClr>
                  </a:gs>
                </a:gsLst>
                <a:path path="circle">
                  <a:fillToRect l="100000" t="100000"/>
                </a:path>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342459" y="2762569"/>
            <a:ext cx="3201367" cy="331370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400" dirty="0" smtClean="0">
                <a:solidFill>
                  <a:schemeClr val="bg1"/>
                </a:solidFill>
              </a:rPr>
              <a:t>Es la verificación del desempeño del nivel de cumplimiento de los objetivos y metas de los programas presupuestarios. El seguimiento continuo permite evaluar las estrategias y adecuarlas a las circunstancias variables además de contribuir a la toma de decisiones con información de calidad para la asignación y reasignación del gasto.</a:t>
            </a:r>
            <a:endParaRPr lang="es-MX" sz="1400" dirty="0">
              <a:solidFill>
                <a:schemeClr val="bg1"/>
              </a:solidFill>
            </a:endParaRPr>
          </a:p>
        </p:txBody>
      </p:sp>
      <p:pic>
        <p:nvPicPr>
          <p:cNvPr id="7" name="Picture 2" descr="C:\Users\demedina\Pictures\ciudadano\seguimien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320943"/>
            <a:ext cx="5986458" cy="3755335"/>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387033" y="1660"/>
            <a:ext cx="8229599" cy="9546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SEGUIMIENTO</a:t>
            </a:r>
            <a:endParaRPr lang="es-MX" dirty="0">
              <a:solidFill>
                <a:schemeClr val="bg1"/>
              </a:solidFill>
            </a:endParaRPr>
          </a:p>
        </p:txBody>
      </p:sp>
    </p:spTree>
    <p:extLst>
      <p:ext uri="{BB962C8B-B14F-4D97-AF65-F5344CB8AC3E}">
        <p14:creationId xmlns:p14="http://schemas.microsoft.com/office/powerpoint/2010/main" val="2052416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54492" y="820869"/>
            <a:ext cx="8297419" cy="27247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400" dirty="0" smtClean="0">
                <a:solidFill>
                  <a:schemeClr val="bg1"/>
                </a:solidFill>
              </a:rPr>
              <a:t>La evaluación se refiere al análisis sistemático y objetivo de los programas de gobierno, que tienen como finalidad determinar el logro de sus objetivos y metas, así como su eficiencia, eficacia, calidad, resultados, impacto y sostenibilidad. Con la finalidad de que las evaluaciones sean verdaderamente objetivas y utilizadas en la mejora de los programas, éstas son realizadas por evaluadores externos expertos en la materia. En este contexto, año con año se pública en el Periódico Oficial del Estado el "PROGRAMA ANUAL DE EVALUACIÓN”, en el cual se realizan el seguimiento y evaluación de las políticas y programas de gobierno para otorgar información fundamental en la determinación del impacto que tienen los recursos públicos en el beneficio social.</a:t>
            </a:r>
            <a:endParaRPr lang="es-MX" sz="1400" dirty="0">
              <a:solidFill>
                <a:schemeClr val="bg1"/>
              </a:solidFill>
            </a:endParaRPr>
          </a:p>
        </p:txBody>
      </p:sp>
      <p:sp>
        <p:nvSpPr>
          <p:cNvPr id="6" name="5 CuadroTexto"/>
          <p:cNvSpPr txBox="1"/>
          <p:nvPr/>
        </p:nvSpPr>
        <p:spPr>
          <a:xfrm>
            <a:off x="0" y="2522509"/>
            <a:ext cx="4884770" cy="3365922"/>
          </a:xfrm>
          <a:prstGeom prst="rect">
            <a:avLst/>
          </a:prstGeom>
          <a:noFill/>
        </p:spPr>
        <p:txBody>
          <a:bodyPr wrap="square" lIns="72009" tIns="36005" rIns="72009" bIns="36005" rtlCol="0">
            <a:spAutoFit/>
          </a:bodyPr>
          <a:lstStyle/>
          <a:p>
            <a:pPr algn="just"/>
            <a:r>
              <a:rPr lang="es-MX" b="1" dirty="0">
                <a:solidFill>
                  <a:schemeClr val="bg1"/>
                </a:solidFill>
              </a:rPr>
              <a:t>FUNCION DE LA EVALUACIÓN</a:t>
            </a:r>
          </a:p>
          <a:p>
            <a:pPr algn="just"/>
            <a:r>
              <a:rPr lang="es-MX" sz="1400" dirty="0">
                <a:solidFill>
                  <a:schemeClr val="bg1"/>
                </a:solidFill>
              </a:rPr>
              <a:t>Este instrumento recopila la información del desempeño de los Programas presupuestarios de la Administración Pública. El acopio de información se utiliza para las siguientes funciones: </a:t>
            </a:r>
          </a:p>
          <a:p>
            <a:pPr algn="just"/>
            <a:endParaRPr lang="es-MX" sz="1400" dirty="0">
              <a:solidFill>
                <a:schemeClr val="bg1"/>
              </a:solidFill>
            </a:endParaRPr>
          </a:p>
          <a:p>
            <a:pPr marL="225028" indent="-225028" algn="just">
              <a:buFont typeface="Arial" panose="020B0604020202020204" pitchFamily="34" charset="0"/>
              <a:buChar char="•"/>
            </a:pPr>
            <a:r>
              <a:rPr lang="es-MX" sz="1400" dirty="0">
                <a:solidFill>
                  <a:schemeClr val="bg1"/>
                </a:solidFill>
              </a:rPr>
              <a:t>Conocer el comportamiento de los Programas presupuestarios. </a:t>
            </a:r>
          </a:p>
          <a:p>
            <a:pPr marL="225028" indent="-225028" algn="just">
              <a:buFont typeface="Arial" panose="020B0604020202020204" pitchFamily="34" charset="0"/>
              <a:buChar char="•"/>
            </a:pPr>
            <a:r>
              <a:rPr lang="es-MX" sz="1400" dirty="0">
                <a:solidFill>
                  <a:schemeClr val="bg1"/>
                </a:solidFill>
              </a:rPr>
              <a:t>Contar con elementos para la toma de decisiones. </a:t>
            </a:r>
          </a:p>
          <a:p>
            <a:pPr marL="225028" indent="-225028" algn="just">
              <a:buFont typeface="Arial" panose="020B0604020202020204" pitchFamily="34" charset="0"/>
              <a:buChar char="•"/>
            </a:pPr>
            <a:r>
              <a:rPr lang="es-MX" sz="1400" dirty="0">
                <a:solidFill>
                  <a:schemeClr val="bg1"/>
                </a:solidFill>
              </a:rPr>
              <a:t>Mejorar los objetivos, indicadores y metas de los programas. </a:t>
            </a:r>
          </a:p>
          <a:p>
            <a:pPr marL="225028" indent="-225028" algn="just">
              <a:buFont typeface="Arial" panose="020B0604020202020204" pitchFamily="34" charset="0"/>
              <a:buChar char="•"/>
            </a:pPr>
            <a:r>
              <a:rPr lang="es-MX" sz="1400" dirty="0">
                <a:solidFill>
                  <a:schemeClr val="bg1"/>
                </a:solidFill>
              </a:rPr>
              <a:t>Identificar factores externos negativos o positivos que afecten el cumplimiento de los objetivos.</a:t>
            </a:r>
          </a:p>
          <a:p>
            <a:pPr marL="225028" indent="-225028" algn="just">
              <a:buFont typeface="Arial" panose="020B0604020202020204" pitchFamily="34" charset="0"/>
              <a:buChar char="•"/>
            </a:pPr>
            <a:r>
              <a:rPr lang="es-MX" sz="1400" dirty="0">
                <a:solidFill>
                  <a:schemeClr val="bg1"/>
                </a:solidFill>
              </a:rPr>
              <a:t>Identificar programas que pueden complementarse. </a:t>
            </a:r>
          </a:p>
          <a:p>
            <a:pPr marL="225028" indent="-225028" algn="just">
              <a:buFont typeface="Arial" panose="020B0604020202020204" pitchFamily="34" charset="0"/>
              <a:buChar char="•"/>
            </a:pPr>
            <a:r>
              <a:rPr lang="es-MX" sz="1400" dirty="0">
                <a:solidFill>
                  <a:schemeClr val="bg1"/>
                </a:solidFill>
              </a:rPr>
              <a:t>Justificar las propuestas de incremento o decremento de recursos presupuestarios.</a:t>
            </a:r>
          </a:p>
          <a:p>
            <a:pPr algn="just"/>
            <a:endParaRPr lang="es-MX" sz="1400" dirty="0">
              <a:solidFill>
                <a:schemeClr val="bg1"/>
              </a:solidFill>
            </a:endParaRPr>
          </a:p>
        </p:txBody>
      </p:sp>
      <p:pic>
        <p:nvPicPr>
          <p:cNvPr id="12292" name="Picture 4" descr="C:\Users\demedina\Pictures\ciudadano\vectores\evaluacion-desempeno-gerente-rrh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479121"/>
            <a:ext cx="5472608" cy="3390483"/>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387033" y="1660"/>
            <a:ext cx="8229599" cy="9546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EVALUACIÓN</a:t>
            </a:r>
            <a:endParaRPr lang="es-MX" dirty="0">
              <a:solidFill>
                <a:schemeClr val="bg1"/>
              </a:solidFill>
            </a:endParaRPr>
          </a:p>
        </p:txBody>
      </p:sp>
      <p:pic>
        <p:nvPicPr>
          <p:cNvPr id="4" name="Picture 2" descr="C:\Users\demedina\Pictures\Gob\Logo\logo_unidosconva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16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36512" y="-3759982"/>
            <a:ext cx="9180512" cy="10629586"/>
            <a:chOff x="-36512" y="-3759982"/>
            <a:chExt cx="9180512" cy="10629586"/>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12 Grupo"/>
            <p:cNvGrpSpPr/>
            <p:nvPr/>
          </p:nvGrpSpPr>
          <p:grpSpPr>
            <a:xfrm>
              <a:off x="1228467" y="-3759982"/>
              <a:ext cx="6687064" cy="6279816"/>
              <a:chOff x="7220256" y="-2852904"/>
              <a:chExt cx="6687064" cy="6279816"/>
            </a:xfrm>
          </p:grpSpPr>
          <p:sp>
            <p:nvSpPr>
              <p:cNvPr id="14" name="13 Elipse"/>
              <p:cNvSpPr/>
              <p:nvPr/>
            </p:nvSpPr>
            <p:spPr>
              <a:xfrm>
                <a:off x="7220256" y="-2852904"/>
                <a:ext cx="6359848" cy="6264696"/>
              </a:xfrm>
              <a:prstGeom prst="ellipse">
                <a:avLst/>
              </a:prstGeom>
              <a:gradFill>
                <a:gsLst>
                  <a:gs pos="100000">
                    <a:srgbClr val="954ECA">
                      <a:alpha val="79000"/>
                    </a:srgbClr>
                  </a:gs>
                  <a:gs pos="100000">
                    <a:srgbClr val="954ECA"/>
                  </a:gs>
                  <a:gs pos="100000">
                    <a:schemeClr val="accent6">
                      <a:lumMod val="60000"/>
                      <a:lumOff val="40000"/>
                    </a:scheme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Elipse"/>
              <p:cNvSpPr/>
              <p:nvPr/>
            </p:nvSpPr>
            <p:spPr>
              <a:xfrm>
                <a:off x="7547472" y="-2837784"/>
                <a:ext cx="6359848" cy="6264696"/>
              </a:xfrm>
              <a:prstGeom prst="ellipse">
                <a:avLst/>
              </a:prstGeom>
              <a:gradFill>
                <a:gsLst>
                  <a:gs pos="40000">
                    <a:srgbClr val="F9B073">
                      <a:alpha val="58000"/>
                    </a:srgbClr>
                  </a:gs>
                  <a:gs pos="100000">
                    <a:schemeClr val="accent6">
                      <a:lumMod val="60000"/>
                      <a:lumOff val="40000"/>
                    </a:schemeClr>
                  </a:gs>
                </a:gsLst>
                <a:path path="circle">
                  <a:fillToRect l="100000" t="100000"/>
                </a:path>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337062" y="1213524"/>
            <a:ext cx="8047034" cy="379965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400" dirty="0" smtClean="0">
                <a:solidFill>
                  <a:schemeClr val="bg1"/>
                </a:solidFill>
              </a:rPr>
              <a:t>Consiste en informar y explicar a las y los ciudadanos las acciones realizadas por el gobierno de manera transparente y clara, dar a conocer sus estructuras, funcionamiento y, por consecuencia, ser sujeto de la opinión pública.</a:t>
            </a:r>
          </a:p>
          <a:p>
            <a:pPr marL="0" indent="0" algn="just">
              <a:buFont typeface="Arial" panose="020B0604020202020204" pitchFamily="34" charset="0"/>
              <a:buNone/>
            </a:pPr>
            <a:r>
              <a:rPr lang="es-MX" sz="1400" dirty="0" smtClean="0">
                <a:solidFill>
                  <a:schemeClr val="bg1"/>
                </a:solidFill>
              </a:rPr>
              <a:t> </a:t>
            </a:r>
            <a:endParaRPr lang="es-MX" sz="1400" dirty="0">
              <a:solidFill>
                <a:schemeClr val="bg1"/>
              </a:solidFill>
            </a:endParaRPr>
          </a:p>
        </p:txBody>
      </p:sp>
      <p:sp>
        <p:nvSpPr>
          <p:cNvPr id="10" name="1 Título"/>
          <p:cNvSpPr txBox="1">
            <a:spLocks/>
          </p:cNvSpPr>
          <p:nvPr/>
        </p:nvSpPr>
        <p:spPr>
          <a:xfrm>
            <a:off x="387033" y="1660"/>
            <a:ext cx="8229599" cy="9546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RENDICION DE CUENTAS</a:t>
            </a:r>
            <a:endParaRPr lang="es-MX" dirty="0">
              <a:solidFill>
                <a:schemeClr val="bg1"/>
              </a:solidFill>
            </a:endParaRPr>
          </a:p>
        </p:txBody>
      </p:sp>
      <p:pic>
        <p:nvPicPr>
          <p:cNvPr id="6148" name="Picture 4" descr="C:\Users\demedina\Pictures\ciudadano\vectores\rendic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432" y="1988840"/>
            <a:ext cx="561662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16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387032" y="0"/>
            <a:ext cx="8259107" cy="105969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CONTRALORÍA SOCIAL</a:t>
            </a:r>
            <a:endParaRPr lang="es-MX" dirty="0">
              <a:solidFill>
                <a:schemeClr val="bg1"/>
              </a:solidFill>
            </a:endParaRPr>
          </a:p>
        </p:txBody>
      </p:sp>
      <p:sp>
        <p:nvSpPr>
          <p:cNvPr id="6" name="2 Marcador de contenido"/>
          <p:cNvSpPr txBox="1">
            <a:spLocks/>
          </p:cNvSpPr>
          <p:nvPr/>
        </p:nvSpPr>
        <p:spPr>
          <a:xfrm>
            <a:off x="1132086" y="899293"/>
            <a:ext cx="6896298" cy="134347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400" dirty="0" smtClean="0">
                <a:solidFill>
                  <a:schemeClr val="bg1"/>
                </a:solidFill>
              </a:rPr>
              <a:t>Es el conjunto de acciones que realizan las personas civiles de manera organizada o independiente, de control, vigilancia y evaluación, con el objetivo de contribuir a que la gestión gubernamental y que el manejo de los recursos públicos se realicen en términos de transparencia, eficacia, legalidad y honradez. Además contribuye a elevar el cumplimiento de los compromisos de las entidades de los tres órdenes de gobierno, y con ello mejorar la credibilidad y confianza de la sociedad en la administración pública; </a:t>
            </a:r>
          </a:p>
          <a:p>
            <a:pPr marL="0" indent="0" algn="just">
              <a:buFont typeface="Arial" panose="020B0604020202020204" pitchFamily="34" charset="0"/>
              <a:buNone/>
            </a:pPr>
            <a:endParaRPr lang="es-MX" sz="1400" dirty="0" smtClean="0">
              <a:solidFill>
                <a:schemeClr val="bg1"/>
              </a:solidFill>
            </a:endParaRPr>
          </a:p>
          <a:p>
            <a:pPr marL="0" indent="0" algn="just">
              <a:buFont typeface="Arial" panose="020B0604020202020204" pitchFamily="34" charset="0"/>
              <a:buNone/>
            </a:pPr>
            <a:endParaRPr lang="es-MX" sz="1400" dirty="0" smtClean="0">
              <a:solidFill>
                <a:schemeClr val="bg1"/>
              </a:solidFill>
            </a:endParaRPr>
          </a:p>
          <a:p>
            <a:pPr marL="0" indent="0" algn="just">
              <a:buFont typeface="Arial" panose="020B0604020202020204" pitchFamily="34" charset="0"/>
              <a:buNone/>
            </a:pPr>
            <a:endParaRPr lang="es-MX" sz="1400" dirty="0" smtClean="0">
              <a:solidFill>
                <a:schemeClr val="bg1"/>
              </a:solidFill>
            </a:endParaRPr>
          </a:p>
          <a:p>
            <a:pPr algn="just"/>
            <a:endParaRPr lang="es-MX" sz="1400" dirty="0">
              <a:solidFill>
                <a:schemeClr val="bg1"/>
              </a:solidFill>
            </a:endParaRPr>
          </a:p>
        </p:txBody>
      </p:sp>
      <p:pic>
        <p:nvPicPr>
          <p:cNvPr id="7" name="Picture 2" descr="C:\Users\demedina\Pictures\ciudadano\PowerPoint\Imagen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050" y="2837887"/>
            <a:ext cx="897036" cy="872118"/>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056804" y="3273946"/>
            <a:ext cx="6811094" cy="3539430"/>
          </a:xfrm>
          <a:prstGeom prst="rect">
            <a:avLst/>
          </a:prstGeom>
          <a:noFill/>
        </p:spPr>
        <p:txBody>
          <a:bodyPr wrap="square" rtlCol="0">
            <a:spAutoFit/>
          </a:bodyPr>
          <a:lstStyle/>
          <a:p>
            <a:pPr algn="just"/>
            <a:r>
              <a:rPr lang="es-MX" sz="2800" dirty="0">
                <a:solidFill>
                  <a:schemeClr val="bg1"/>
                </a:solidFill>
              </a:rPr>
              <a:t>Por tal motivo la presente administración durante el ejercicio implementará y difundirá los mecanismos idóneos para llevar a cabo esta función totalmente coordinados entre la sociedad y el gobierno como la figura del proveedor de los insumos para estas actividades.</a:t>
            </a:r>
          </a:p>
          <a:p>
            <a:pPr algn="just"/>
            <a:endParaRPr lang="es-MX" sz="2800" dirty="0">
              <a:solidFill>
                <a:schemeClr val="bg1"/>
              </a:solidFill>
            </a:endParaRPr>
          </a:p>
        </p:txBody>
      </p:sp>
      <p:pic>
        <p:nvPicPr>
          <p:cNvPr id="9" name="Picture 2" descr="C:\Users\demedina\Pictures\ciudadano\PowerPoint\Imagen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779420" y="2837887"/>
            <a:ext cx="897036" cy="87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16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350520" y="-87"/>
            <a:ext cx="8262460" cy="92978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CONTACTO</a:t>
            </a:r>
            <a:endParaRPr lang="es-MX" dirty="0">
              <a:solidFill>
                <a:schemeClr val="bg1"/>
              </a:solidFill>
            </a:endParaRPr>
          </a:p>
        </p:txBody>
      </p:sp>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694" r="23382" b="9494"/>
          <a:stretch/>
        </p:blipFill>
        <p:spPr bwMode="auto">
          <a:xfrm>
            <a:off x="2144994" y="1178942"/>
            <a:ext cx="4948015" cy="392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506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36512" y="-3759982"/>
            <a:ext cx="9180512" cy="10629586"/>
            <a:chOff x="-36512" y="-3759982"/>
            <a:chExt cx="9180512" cy="10629586"/>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6 Grupo"/>
            <p:cNvGrpSpPr/>
            <p:nvPr/>
          </p:nvGrpSpPr>
          <p:grpSpPr>
            <a:xfrm>
              <a:off x="1228467" y="-3759982"/>
              <a:ext cx="6687064" cy="6279816"/>
              <a:chOff x="7220256" y="-2852904"/>
              <a:chExt cx="6687064" cy="6279816"/>
            </a:xfrm>
          </p:grpSpPr>
          <p:sp>
            <p:nvSpPr>
              <p:cNvPr id="10" name="9 Elipse"/>
              <p:cNvSpPr/>
              <p:nvPr/>
            </p:nvSpPr>
            <p:spPr>
              <a:xfrm>
                <a:off x="7220256" y="-2852904"/>
                <a:ext cx="6359848" cy="6264696"/>
              </a:xfrm>
              <a:prstGeom prst="ellipse">
                <a:avLst/>
              </a:prstGeom>
              <a:gradFill>
                <a:gsLst>
                  <a:gs pos="100000">
                    <a:srgbClr val="954ECA">
                      <a:alpha val="79000"/>
                    </a:srgbClr>
                  </a:gs>
                  <a:gs pos="100000">
                    <a:srgbClr val="954ECA"/>
                  </a:gs>
                  <a:gs pos="100000">
                    <a:schemeClr val="accent6">
                      <a:lumMod val="60000"/>
                      <a:lumOff val="40000"/>
                    </a:scheme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Elipse"/>
              <p:cNvSpPr/>
              <p:nvPr/>
            </p:nvSpPr>
            <p:spPr>
              <a:xfrm>
                <a:off x="7547472" y="-2837784"/>
                <a:ext cx="6359848" cy="6264696"/>
              </a:xfrm>
              <a:prstGeom prst="ellipse">
                <a:avLst/>
              </a:prstGeom>
              <a:gradFill>
                <a:gsLst>
                  <a:gs pos="40000">
                    <a:srgbClr val="F9B073">
                      <a:alpha val="58000"/>
                    </a:srgbClr>
                  </a:gs>
                  <a:gs pos="100000">
                    <a:schemeClr val="accent6">
                      <a:lumMod val="60000"/>
                      <a:lumOff val="40000"/>
                    </a:schemeClr>
                  </a:gs>
                </a:gsLst>
                <a:path path="circle">
                  <a:fillToRect l="100000" t="100000"/>
                </a:path>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5" name="2 Marcador de contenido"/>
          <p:cNvSpPr txBox="1">
            <a:spLocks/>
          </p:cNvSpPr>
          <p:nvPr/>
        </p:nvSpPr>
        <p:spPr>
          <a:xfrm>
            <a:off x="899592" y="1157479"/>
            <a:ext cx="6966585" cy="32079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MX" sz="1400" dirty="0" smtClean="0">
                <a:solidFill>
                  <a:schemeClr val="bg1"/>
                </a:solidFill>
              </a:rPr>
              <a:t>Los recursos públicos sirven para solventar los requerimientos financieros del Gobierno del Estado, y se determinan en la “Ley de Ingresos”.</a:t>
            </a:r>
            <a:endParaRPr lang="es-MX" sz="1400" dirty="0">
              <a:solidFill>
                <a:schemeClr val="bg1"/>
              </a:solidFill>
            </a:endParaRPr>
          </a:p>
        </p:txBody>
      </p:sp>
      <p:sp>
        <p:nvSpPr>
          <p:cNvPr id="6" name="1 Título"/>
          <p:cNvSpPr txBox="1">
            <a:spLocks/>
          </p:cNvSpPr>
          <p:nvPr/>
        </p:nvSpPr>
        <p:spPr>
          <a:xfrm>
            <a:off x="1088707" y="194662"/>
            <a:ext cx="6966585" cy="8101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FUENTES DEL INGRESO</a:t>
            </a:r>
            <a:endParaRPr lang="es-MX" dirty="0">
              <a:solidFill>
                <a:schemeClr val="bg1"/>
              </a:solidFill>
            </a:endParaRPr>
          </a:p>
        </p:txBody>
      </p:sp>
      <p:pic>
        <p:nvPicPr>
          <p:cNvPr id="8" name="Picture 3" descr="C:\Users\demedina\Pictures\Gob\Logo\logo_gr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emedina\Pictures\Gob\Logo\logo_unidosconva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2564904"/>
            <a:ext cx="9180512" cy="219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08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a:spLocks noGrp="1"/>
          </p:cNvSpPr>
          <p:nvPr>
            <p:ph type="title"/>
          </p:nvPr>
        </p:nvSpPr>
        <p:spPr>
          <a:xfrm>
            <a:off x="963667" y="332656"/>
            <a:ext cx="6966585" cy="810154"/>
          </a:xfrm>
        </p:spPr>
        <p:txBody>
          <a:bodyPr>
            <a:noAutofit/>
          </a:bodyPr>
          <a:lstStyle/>
          <a:p>
            <a:r>
              <a:rPr lang="es-MX" dirty="0" smtClean="0">
                <a:solidFill>
                  <a:schemeClr val="bg1"/>
                </a:solidFill>
              </a:rPr>
              <a:t>LEY DE INGRESOS Y EL PRESUPUESTO DE EGRESOS</a:t>
            </a:r>
            <a:endParaRPr lang="es-MX" dirty="0">
              <a:solidFill>
                <a:schemeClr val="bg1"/>
              </a:solidFill>
            </a:endParaRPr>
          </a:p>
        </p:txBody>
      </p:sp>
      <p:sp>
        <p:nvSpPr>
          <p:cNvPr id="8" name="2 Marcador de contenido"/>
          <p:cNvSpPr>
            <a:spLocks noGrp="1"/>
          </p:cNvSpPr>
          <p:nvPr>
            <p:ph idx="1"/>
          </p:nvPr>
        </p:nvSpPr>
        <p:spPr>
          <a:xfrm>
            <a:off x="1042328" y="1628800"/>
            <a:ext cx="6966585" cy="1224136"/>
          </a:xfrm>
        </p:spPr>
        <p:txBody>
          <a:bodyPr>
            <a:noAutofit/>
          </a:bodyPr>
          <a:lstStyle/>
          <a:p>
            <a:pPr marL="0" indent="0" algn="just">
              <a:buNone/>
            </a:pPr>
            <a:r>
              <a:rPr lang="es-MX" sz="1400" dirty="0">
                <a:solidFill>
                  <a:schemeClr val="bg1"/>
                </a:solidFill>
              </a:rPr>
              <a:t>Son el conjunto de documentos elaborados por el Poder Ejecutivo, en donde la Ley de Ingresos define:</a:t>
            </a:r>
          </a:p>
          <a:p>
            <a:pPr marL="0" indent="0" algn="just">
              <a:buNone/>
            </a:pPr>
            <a:r>
              <a:rPr lang="es-MX" sz="1400" dirty="0">
                <a:solidFill>
                  <a:schemeClr val="bg1"/>
                </a:solidFill>
              </a:rPr>
              <a:t>cómo se van a reunir los recursos necesarios para atender las necesidades del gasto público; así como en el Presupuesto de Egresos se definen esas necesidades y cómo se deben distribuir los recursos para satisfacerlas; es decir con cuánto dinero dispondrá el Estado, para cubrir las prioridades de la sociedad chihuahuense.</a:t>
            </a:r>
          </a:p>
        </p:txBody>
      </p:sp>
      <p:pic>
        <p:nvPicPr>
          <p:cNvPr id="9" name="Picture 3" descr="C:\Users\demedina\Pictures\ciudadano\PowerPoint\de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212976"/>
            <a:ext cx="5616624" cy="25816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emedina\Pictures\Gob\Logo\logo_gr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demedina\Pictures\Gob\Logo\logo_unidosconva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61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p:cNvCxnSpPr>
            <a:stCxn id="10" idx="0"/>
            <a:endCxn id="4" idx="2"/>
          </p:cNvCxnSpPr>
          <p:nvPr/>
        </p:nvCxnSpPr>
        <p:spPr>
          <a:xfrm flipH="1">
            <a:off x="4553744" y="1517883"/>
            <a:ext cx="8692" cy="5351721"/>
          </a:xfrm>
          <a:prstGeom prst="line">
            <a:avLst/>
          </a:prstGeom>
          <a:ln w="31750">
            <a:gradFill>
              <a:gsLst>
                <a:gs pos="0">
                  <a:srgbClr val="FF0000"/>
                </a:gs>
                <a:gs pos="100000">
                  <a:srgbClr val="FFFF00"/>
                </a:gs>
              </a:gsLst>
              <a:lin ang="5400000" scaled="0"/>
            </a:gradFill>
            <a:prstDash val="dash"/>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4490428" y="1517883"/>
            <a:ext cx="144016" cy="14401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Elipse"/>
          <p:cNvSpPr/>
          <p:nvPr/>
        </p:nvSpPr>
        <p:spPr>
          <a:xfrm>
            <a:off x="4481736" y="2598003"/>
            <a:ext cx="144016" cy="14401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CuadroTexto"/>
          <p:cNvSpPr txBox="1"/>
          <p:nvPr/>
        </p:nvSpPr>
        <p:spPr>
          <a:xfrm>
            <a:off x="4860032" y="1445875"/>
            <a:ext cx="1728192" cy="369332"/>
          </a:xfrm>
          <a:prstGeom prst="rect">
            <a:avLst/>
          </a:prstGeom>
          <a:noFill/>
        </p:spPr>
        <p:txBody>
          <a:bodyPr wrap="square" rtlCol="0">
            <a:spAutoFit/>
          </a:bodyPr>
          <a:lstStyle/>
          <a:p>
            <a:r>
              <a:rPr lang="es-MX" dirty="0" smtClean="0">
                <a:solidFill>
                  <a:schemeClr val="bg1"/>
                </a:solidFill>
              </a:rPr>
              <a:t>15 DE AGOSTO</a:t>
            </a:r>
            <a:endParaRPr lang="es-MX" dirty="0">
              <a:solidFill>
                <a:schemeClr val="bg1"/>
              </a:solidFill>
            </a:endParaRPr>
          </a:p>
        </p:txBody>
      </p:sp>
      <p:sp>
        <p:nvSpPr>
          <p:cNvPr id="13" name="12 CuadroTexto"/>
          <p:cNvSpPr txBox="1"/>
          <p:nvPr/>
        </p:nvSpPr>
        <p:spPr>
          <a:xfrm>
            <a:off x="2555776" y="2485345"/>
            <a:ext cx="1728192" cy="369332"/>
          </a:xfrm>
          <a:prstGeom prst="rect">
            <a:avLst/>
          </a:prstGeom>
          <a:noFill/>
        </p:spPr>
        <p:txBody>
          <a:bodyPr wrap="square" rtlCol="0">
            <a:spAutoFit/>
          </a:bodyPr>
          <a:lstStyle/>
          <a:p>
            <a:pPr algn="ctr"/>
            <a:r>
              <a:rPr lang="es-MX" dirty="0" smtClean="0">
                <a:solidFill>
                  <a:schemeClr val="bg1"/>
                </a:solidFill>
              </a:rPr>
              <a:t>15 DE OCTUBRE</a:t>
            </a:r>
            <a:endParaRPr lang="es-MX" dirty="0">
              <a:solidFill>
                <a:schemeClr val="bg1"/>
              </a:solidFill>
            </a:endParaRPr>
          </a:p>
        </p:txBody>
      </p:sp>
      <p:sp>
        <p:nvSpPr>
          <p:cNvPr id="14" name="13 CuadroTexto"/>
          <p:cNvSpPr txBox="1"/>
          <p:nvPr/>
        </p:nvSpPr>
        <p:spPr>
          <a:xfrm>
            <a:off x="4860032" y="3534107"/>
            <a:ext cx="2016224" cy="369332"/>
          </a:xfrm>
          <a:prstGeom prst="rect">
            <a:avLst/>
          </a:prstGeom>
          <a:noFill/>
        </p:spPr>
        <p:txBody>
          <a:bodyPr wrap="square" rtlCol="0">
            <a:spAutoFit/>
          </a:bodyPr>
          <a:lstStyle/>
          <a:p>
            <a:r>
              <a:rPr lang="es-MX" dirty="0" smtClean="0">
                <a:solidFill>
                  <a:schemeClr val="bg1"/>
                </a:solidFill>
              </a:rPr>
              <a:t>30 DE NOVIEMBRE</a:t>
            </a:r>
            <a:endParaRPr lang="es-MX" dirty="0">
              <a:solidFill>
                <a:schemeClr val="bg1"/>
              </a:solidFill>
            </a:endParaRPr>
          </a:p>
        </p:txBody>
      </p:sp>
      <p:sp>
        <p:nvSpPr>
          <p:cNvPr id="15" name="14 Elipse"/>
          <p:cNvSpPr/>
          <p:nvPr/>
        </p:nvSpPr>
        <p:spPr>
          <a:xfrm>
            <a:off x="4490120" y="3646765"/>
            <a:ext cx="144016" cy="144016"/>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uadroTexto"/>
          <p:cNvSpPr txBox="1"/>
          <p:nvPr/>
        </p:nvSpPr>
        <p:spPr>
          <a:xfrm>
            <a:off x="2267452" y="4686235"/>
            <a:ext cx="2016224" cy="369332"/>
          </a:xfrm>
          <a:prstGeom prst="rect">
            <a:avLst/>
          </a:prstGeom>
          <a:noFill/>
        </p:spPr>
        <p:txBody>
          <a:bodyPr wrap="square" rtlCol="0">
            <a:spAutoFit/>
          </a:bodyPr>
          <a:lstStyle/>
          <a:p>
            <a:pPr algn="r"/>
            <a:r>
              <a:rPr lang="es-MX" dirty="0" smtClean="0">
                <a:solidFill>
                  <a:schemeClr val="bg1"/>
                </a:solidFill>
              </a:rPr>
              <a:t>31 DE DICIEMBRE</a:t>
            </a:r>
            <a:endParaRPr lang="es-MX" dirty="0">
              <a:solidFill>
                <a:schemeClr val="bg1"/>
              </a:solidFill>
            </a:endParaRPr>
          </a:p>
        </p:txBody>
      </p:sp>
      <p:sp>
        <p:nvSpPr>
          <p:cNvPr id="17" name="16 CuadroTexto"/>
          <p:cNvSpPr txBox="1"/>
          <p:nvPr/>
        </p:nvSpPr>
        <p:spPr>
          <a:xfrm>
            <a:off x="4932040" y="1815207"/>
            <a:ext cx="2592288" cy="461665"/>
          </a:xfrm>
          <a:prstGeom prst="rect">
            <a:avLst/>
          </a:prstGeom>
          <a:noFill/>
        </p:spPr>
        <p:txBody>
          <a:bodyPr wrap="square" rtlCol="0">
            <a:spAutoFit/>
          </a:bodyPr>
          <a:lstStyle/>
          <a:p>
            <a:r>
              <a:rPr lang="es-MX" sz="1200" dirty="0" smtClean="0">
                <a:solidFill>
                  <a:schemeClr val="bg1"/>
                </a:solidFill>
              </a:rPr>
              <a:t>Criterio para la elaboración del Presupuesto de Egresos</a:t>
            </a:r>
            <a:endParaRPr lang="es-MX" sz="1200" dirty="0">
              <a:solidFill>
                <a:schemeClr val="bg1"/>
              </a:solidFill>
            </a:endParaRPr>
          </a:p>
        </p:txBody>
      </p:sp>
      <p:sp>
        <p:nvSpPr>
          <p:cNvPr id="18" name="17 CuadroTexto"/>
          <p:cNvSpPr txBox="1"/>
          <p:nvPr/>
        </p:nvSpPr>
        <p:spPr>
          <a:xfrm>
            <a:off x="4932040" y="3903439"/>
            <a:ext cx="2592288" cy="461665"/>
          </a:xfrm>
          <a:prstGeom prst="rect">
            <a:avLst/>
          </a:prstGeom>
          <a:noFill/>
        </p:spPr>
        <p:txBody>
          <a:bodyPr wrap="square" rtlCol="0">
            <a:spAutoFit/>
          </a:bodyPr>
          <a:lstStyle/>
          <a:p>
            <a:r>
              <a:rPr lang="es-MX" sz="1200" dirty="0" smtClean="0">
                <a:solidFill>
                  <a:schemeClr val="bg1"/>
                </a:solidFill>
              </a:rPr>
              <a:t>Entrega del proyecto de egresos al Honorable Congreso del Estado</a:t>
            </a:r>
            <a:endParaRPr lang="es-MX" sz="1200" dirty="0">
              <a:solidFill>
                <a:schemeClr val="bg1"/>
              </a:solidFill>
            </a:endParaRPr>
          </a:p>
        </p:txBody>
      </p:sp>
      <p:sp>
        <p:nvSpPr>
          <p:cNvPr id="19" name="18 CuadroTexto"/>
          <p:cNvSpPr txBox="1"/>
          <p:nvPr/>
        </p:nvSpPr>
        <p:spPr>
          <a:xfrm>
            <a:off x="1691388" y="2854677"/>
            <a:ext cx="2592288" cy="461665"/>
          </a:xfrm>
          <a:prstGeom prst="rect">
            <a:avLst/>
          </a:prstGeom>
          <a:noFill/>
        </p:spPr>
        <p:txBody>
          <a:bodyPr wrap="square" rtlCol="0">
            <a:spAutoFit/>
          </a:bodyPr>
          <a:lstStyle/>
          <a:p>
            <a:pPr algn="r"/>
            <a:r>
              <a:rPr lang="es-MX" sz="1200" dirty="0" smtClean="0">
                <a:solidFill>
                  <a:schemeClr val="bg1"/>
                </a:solidFill>
              </a:rPr>
              <a:t>Elaboración del Anteproyecto de Presupuesto de Egresos</a:t>
            </a:r>
            <a:endParaRPr lang="es-MX" sz="1200" dirty="0">
              <a:solidFill>
                <a:schemeClr val="bg1"/>
              </a:solidFill>
            </a:endParaRPr>
          </a:p>
        </p:txBody>
      </p:sp>
      <p:sp>
        <p:nvSpPr>
          <p:cNvPr id="20" name="19 CuadroTexto"/>
          <p:cNvSpPr txBox="1"/>
          <p:nvPr/>
        </p:nvSpPr>
        <p:spPr>
          <a:xfrm>
            <a:off x="1691680" y="5055567"/>
            <a:ext cx="2592288" cy="461665"/>
          </a:xfrm>
          <a:prstGeom prst="rect">
            <a:avLst/>
          </a:prstGeom>
          <a:noFill/>
        </p:spPr>
        <p:txBody>
          <a:bodyPr wrap="square" rtlCol="0">
            <a:spAutoFit/>
          </a:bodyPr>
          <a:lstStyle/>
          <a:p>
            <a:pPr algn="r"/>
            <a:r>
              <a:rPr lang="es-MX" sz="1200" dirty="0" smtClean="0">
                <a:solidFill>
                  <a:schemeClr val="bg1"/>
                </a:solidFill>
              </a:rPr>
              <a:t>El Honorable Congreso del Estado aprueba el Decreto de Presupuesto</a:t>
            </a:r>
            <a:endParaRPr lang="es-MX" sz="1200" dirty="0">
              <a:solidFill>
                <a:schemeClr val="bg1"/>
              </a:solidFill>
            </a:endParaRPr>
          </a:p>
        </p:txBody>
      </p:sp>
      <p:sp>
        <p:nvSpPr>
          <p:cNvPr id="21" name="20 Elipse"/>
          <p:cNvSpPr/>
          <p:nvPr/>
        </p:nvSpPr>
        <p:spPr>
          <a:xfrm>
            <a:off x="4481736" y="4798893"/>
            <a:ext cx="144016" cy="144016"/>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5"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27" name="26 CuadroTexto"/>
          <p:cNvSpPr txBox="1"/>
          <p:nvPr/>
        </p:nvSpPr>
        <p:spPr>
          <a:xfrm>
            <a:off x="-31608" y="-18405"/>
            <a:ext cx="9175607" cy="954107"/>
          </a:xfrm>
          <a:prstGeom prst="rect">
            <a:avLst/>
          </a:prstGeom>
          <a:noFill/>
        </p:spPr>
        <p:txBody>
          <a:bodyPr wrap="square" rtlCol="0">
            <a:spAutoFit/>
          </a:bodyPr>
          <a:lstStyle/>
          <a:p>
            <a:pPr algn="ctr"/>
            <a:r>
              <a:rPr lang="es-MX" sz="2800" dirty="0" smtClean="0">
                <a:solidFill>
                  <a:schemeClr val="bg1"/>
                </a:solidFill>
              </a:rPr>
              <a:t>CALENDARIO PARA LA ELABORACIÓN DEL PRESUPUESTO DE EGRESOS Y LEY DE INGRESOS</a:t>
            </a:r>
            <a:endParaRPr lang="es-MX" sz="2800" dirty="0">
              <a:solidFill>
                <a:schemeClr val="bg1"/>
              </a:solidFill>
            </a:endParaRPr>
          </a:p>
        </p:txBody>
      </p:sp>
    </p:spTree>
    <p:extLst>
      <p:ext uri="{BB962C8B-B14F-4D97-AF65-F5344CB8AC3E}">
        <p14:creationId xmlns:p14="http://schemas.microsoft.com/office/powerpoint/2010/main" val="1273093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1088707" y="194662"/>
            <a:ext cx="6966585" cy="81015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CRITERIOS PARA LA ELABORACIÓN DEL PRESUPUESTO DE EGRESOS 2020</a:t>
            </a:r>
            <a:endParaRPr lang="es-MX" dirty="0">
              <a:solidFill>
                <a:schemeClr val="bg1"/>
              </a:solidFill>
            </a:endParaRPr>
          </a:p>
        </p:txBody>
      </p:sp>
      <p:sp>
        <p:nvSpPr>
          <p:cNvPr id="6" name="5 CuadroTexto"/>
          <p:cNvSpPr txBox="1"/>
          <p:nvPr/>
        </p:nvSpPr>
        <p:spPr>
          <a:xfrm>
            <a:off x="536306" y="1628800"/>
            <a:ext cx="4014192" cy="3108543"/>
          </a:xfrm>
          <a:prstGeom prst="rect">
            <a:avLst/>
          </a:prstGeom>
          <a:noFill/>
        </p:spPr>
        <p:txBody>
          <a:bodyPr wrap="square" rtlCol="0">
            <a:spAutoFit/>
          </a:bodyPr>
          <a:lstStyle/>
          <a:p>
            <a:pPr algn="just"/>
            <a:r>
              <a:rPr lang="es-MX" sz="1400" dirty="0" smtClean="0">
                <a:solidFill>
                  <a:schemeClr val="bg1"/>
                </a:solidFill>
              </a:rPr>
              <a:t>El Presupuesto de Egresos 2020 del Estado fue elaborado bajo el Modelo de Presupuesto basado en Resultados; es decir exigirle a cada gestor detalladamente la totalidad de sus peticiones presupuestarias, determinando la necesidad de cada importe a gastar.</a:t>
            </a:r>
          </a:p>
          <a:p>
            <a:pPr algn="just"/>
            <a:r>
              <a:rPr lang="es-MX" sz="1400" dirty="0" smtClean="0">
                <a:solidFill>
                  <a:schemeClr val="bg1"/>
                </a:solidFill>
              </a:rPr>
              <a:t>Así mismo, éste se elaboró observando criterios de racionalidad, austeridad y disciplina presupuestaria.</a:t>
            </a:r>
          </a:p>
          <a:p>
            <a:pPr algn="just"/>
            <a:r>
              <a:rPr lang="es-MX" sz="1400" dirty="0" smtClean="0">
                <a:solidFill>
                  <a:schemeClr val="bg1"/>
                </a:solidFill>
              </a:rPr>
              <a:t>En concordancia con lo establecido en la Ley de Disciplina Financiera el gasto total propuesto por el Ejecutivo en el proyecto de Presupuesto de Egresos, deberá contribuir a un Balance Presupuestario Sostenible.</a:t>
            </a:r>
          </a:p>
          <a:p>
            <a:endParaRPr lang="es-MX" sz="1400" dirty="0">
              <a:solidFill>
                <a:schemeClr val="bg1"/>
              </a:solidFill>
            </a:endParaRPr>
          </a:p>
        </p:txBody>
      </p:sp>
      <p:pic>
        <p:nvPicPr>
          <p:cNvPr id="8"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Resultado de imagen para vector png pres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63" name="Picture 15" descr="C:\Users\demedina\Pictures\ciudadano\elab_presupues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897492"/>
            <a:ext cx="4187690" cy="418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0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a:spLocks noGrp="1"/>
          </p:cNvSpPr>
          <p:nvPr>
            <p:ph type="title"/>
          </p:nvPr>
        </p:nvSpPr>
        <p:spPr>
          <a:xfrm>
            <a:off x="387033" y="1660"/>
            <a:ext cx="8229599" cy="954693"/>
          </a:xfrm>
        </p:spPr>
        <p:txBody>
          <a:bodyPr/>
          <a:lstStyle/>
          <a:p>
            <a:r>
              <a:rPr lang="es-MX" dirty="0" smtClean="0">
                <a:solidFill>
                  <a:schemeClr val="bg1"/>
                </a:solidFill>
              </a:rPr>
              <a:t>CICLO PRESUPUESTARIO</a:t>
            </a:r>
            <a:endParaRPr lang="es-MX" dirty="0">
              <a:solidFill>
                <a:schemeClr val="bg1"/>
              </a:solidFill>
            </a:endParaRPr>
          </a:p>
        </p:txBody>
      </p:sp>
      <p:sp>
        <p:nvSpPr>
          <p:cNvPr id="6" name="2 Marcador de contenido"/>
          <p:cNvSpPr>
            <a:spLocks noGrp="1"/>
          </p:cNvSpPr>
          <p:nvPr>
            <p:ph idx="1"/>
          </p:nvPr>
        </p:nvSpPr>
        <p:spPr>
          <a:xfrm>
            <a:off x="387032" y="1062309"/>
            <a:ext cx="8229599" cy="3780321"/>
          </a:xfrm>
        </p:spPr>
        <p:txBody>
          <a:bodyPr>
            <a:normAutofit/>
          </a:bodyPr>
          <a:lstStyle/>
          <a:p>
            <a:pPr marL="0" indent="0" algn="just">
              <a:buNone/>
            </a:pPr>
            <a:r>
              <a:rPr lang="es-MX" sz="1400" dirty="0">
                <a:solidFill>
                  <a:schemeClr val="bg1"/>
                </a:solidFill>
              </a:rPr>
              <a:t>Consta de siete etapas a través de las cuales el Gobierno definirá el destino de los Recursos Públicos, así como la rendición de cuentas del gasto a las y los ciudadanos.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730573"/>
            <a:ext cx="918051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C:\Users\demedina\Pictures\Gob\Logo\logo_gr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emedina\Pictures\Gob\Logo\logo_unidosconva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28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a:xfrm>
            <a:off x="359279" y="1154488"/>
            <a:ext cx="8280667" cy="3210616"/>
          </a:xfrm>
        </p:spPr>
        <p:txBody>
          <a:bodyPr>
            <a:normAutofit/>
          </a:bodyPr>
          <a:lstStyle/>
          <a:p>
            <a:pPr marL="0" indent="0" algn="just">
              <a:buNone/>
            </a:pPr>
            <a:r>
              <a:rPr lang="es-MX" sz="1400" dirty="0">
                <a:solidFill>
                  <a:schemeClr val="bg1"/>
                </a:solidFill>
              </a:rPr>
              <a:t>La Planeación en la que se basan todos los programas presupuestarios permite que tengan coherencia y no se desvíen de los objetivos contenidos en el Plan Estatal de Desarrollo 2017-2021. En esta etapa es donde se establecen los planes, programas y estrategias, es decir, se definen los objetivos e indicadores.</a:t>
            </a:r>
          </a:p>
          <a:p>
            <a:pPr marL="0" indent="0" algn="just">
              <a:buNone/>
            </a:pPr>
            <a:endParaRPr lang="es-MX" sz="1400" dirty="0">
              <a:solidFill>
                <a:schemeClr val="bg1"/>
              </a:solidFill>
            </a:endParaRPr>
          </a:p>
        </p:txBody>
      </p:sp>
      <p:pic>
        <p:nvPicPr>
          <p:cNvPr id="8"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a:spLocks noGrp="1"/>
          </p:cNvSpPr>
          <p:nvPr>
            <p:ph type="title"/>
          </p:nvPr>
        </p:nvSpPr>
        <p:spPr>
          <a:xfrm>
            <a:off x="387033" y="1660"/>
            <a:ext cx="8229599" cy="954693"/>
          </a:xfrm>
        </p:spPr>
        <p:txBody>
          <a:bodyPr/>
          <a:lstStyle/>
          <a:p>
            <a:r>
              <a:rPr lang="es-MX" dirty="0" smtClean="0">
                <a:solidFill>
                  <a:schemeClr val="bg1"/>
                </a:solidFill>
              </a:rPr>
              <a:t>PLANEACIÓN</a:t>
            </a:r>
            <a:endParaRPr lang="es-MX" dirty="0">
              <a:solidFill>
                <a:schemeClr val="bg1"/>
              </a:solidFill>
            </a:endParaRPr>
          </a:p>
        </p:txBody>
      </p:sp>
      <p:pic>
        <p:nvPicPr>
          <p:cNvPr id="4098" name="Picture 2" descr="C:\Users\demedina\Pictures\ciudadano\vectores\planeac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831" y="788027"/>
            <a:ext cx="5567825" cy="556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28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36512" y="-3759982"/>
            <a:ext cx="9180512" cy="10629586"/>
            <a:chOff x="-36512" y="-3759982"/>
            <a:chExt cx="9180512" cy="10629586"/>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73" r="15711"/>
            <a:stretch/>
          </p:blipFill>
          <p:spPr bwMode="auto">
            <a:xfrm>
              <a:off x="-36512" y="-15780"/>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13 Grupo"/>
            <p:cNvGrpSpPr/>
            <p:nvPr/>
          </p:nvGrpSpPr>
          <p:grpSpPr>
            <a:xfrm>
              <a:off x="1228467" y="-3759982"/>
              <a:ext cx="6687064" cy="6279816"/>
              <a:chOff x="7220256" y="-2852904"/>
              <a:chExt cx="6687064" cy="6279816"/>
            </a:xfrm>
          </p:grpSpPr>
          <p:sp>
            <p:nvSpPr>
              <p:cNvPr id="15" name="14 Elipse"/>
              <p:cNvSpPr/>
              <p:nvPr/>
            </p:nvSpPr>
            <p:spPr>
              <a:xfrm>
                <a:off x="7220256" y="-2852904"/>
                <a:ext cx="6359848" cy="6264696"/>
              </a:xfrm>
              <a:prstGeom prst="ellipse">
                <a:avLst/>
              </a:prstGeom>
              <a:gradFill>
                <a:gsLst>
                  <a:gs pos="100000">
                    <a:srgbClr val="954ECA">
                      <a:alpha val="79000"/>
                    </a:srgbClr>
                  </a:gs>
                  <a:gs pos="100000">
                    <a:srgbClr val="954ECA"/>
                  </a:gs>
                  <a:gs pos="100000">
                    <a:schemeClr val="accent6">
                      <a:lumMod val="60000"/>
                      <a:lumOff val="40000"/>
                    </a:scheme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Elipse"/>
              <p:cNvSpPr/>
              <p:nvPr/>
            </p:nvSpPr>
            <p:spPr>
              <a:xfrm>
                <a:off x="7547472" y="-2837784"/>
                <a:ext cx="6359848" cy="6264696"/>
              </a:xfrm>
              <a:prstGeom prst="ellipse">
                <a:avLst/>
              </a:prstGeom>
              <a:gradFill>
                <a:gsLst>
                  <a:gs pos="40000">
                    <a:srgbClr val="F9B073">
                      <a:alpha val="58000"/>
                    </a:srgbClr>
                  </a:gs>
                  <a:gs pos="100000">
                    <a:schemeClr val="accent6">
                      <a:lumMod val="60000"/>
                      <a:lumOff val="40000"/>
                    </a:schemeClr>
                  </a:gs>
                </a:gsLst>
                <a:path path="circle">
                  <a:fillToRect l="100000" t="100000"/>
                </a:path>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pic>
        <p:nvPicPr>
          <p:cNvPr id="5" name="Picture 3" descr="C:\Users\demedina\Pictures\Gob\Logo\logo_g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5853"/>
            <a:ext cx="1411320" cy="5021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medina\Pictures\Gob\Logo\logo_unidosconva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355853"/>
            <a:ext cx="1080119" cy="490635"/>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a:spLocks noGrp="1"/>
          </p:cNvSpPr>
          <p:nvPr>
            <p:ph idx="1"/>
          </p:nvPr>
        </p:nvSpPr>
        <p:spPr>
          <a:xfrm>
            <a:off x="270207" y="1039697"/>
            <a:ext cx="8401056" cy="2805103"/>
          </a:xfrm>
        </p:spPr>
        <p:txBody>
          <a:bodyPr>
            <a:noAutofit/>
          </a:bodyPr>
          <a:lstStyle/>
          <a:p>
            <a:pPr marL="0" indent="0" algn="just">
              <a:buNone/>
            </a:pPr>
            <a:r>
              <a:rPr lang="es-MX" sz="1400" dirty="0">
                <a:solidFill>
                  <a:schemeClr val="bg1"/>
                </a:solidFill>
              </a:rPr>
              <a:t>La programación es un instrumento que sistematiza, ordena y clasifica las acciones de la Administración Pública, con el fin de delimitar, relacionar la aplicación y el ejercicio del gasto público, e integrar al proceso de Planeación, Programación y Presupuestación de los recursos humanos, materiales, técnicos y financieros con un enfoque estratégico, dirigido a la obtención de resultados.</a:t>
            </a:r>
          </a:p>
          <a:p>
            <a:pPr marL="0" indent="0" algn="just">
              <a:buNone/>
            </a:pPr>
            <a:r>
              <a:rPr lang="es-MX" sz="1400" dirty="0">
                <a:solidFill>
                  <a:schemeClr val="bg1"/>
                </a:solidFill>
              </a:rPr>
              <a:t>La planeación debe concretarse a través de la programación para establecer la vinculación entre lo estratégico y lo operativo.</a:t>
            </a:r>
          </a:p>
          <a:p>
            <a:pPr marL="0" indent="0" algn="just">
              <a:buNone/>
            </a:pPr>
            <a:r>
              <a:rPr lang="es-MX" sz="1400" dirty="0">
                <a:solidFill>
                  <a:schemeClr val="bg1"/>
                </a:solidFill>
              </a:rPr>
              <a:t>Durante la programación se definen los programas presupuestarios que tendrán a cargo los entes públicos, así como los recursos necesarios para cumplir sus </a:t>
            </a:r>
            <a:r>
              <a:rPr lang="es-MX" sz="1400" dirty="0" smtClean="0">
                <a:solidFill>
                  <a:schemeClr val="bg1"/>
                </a:solidFill>
              </a:rPr>
              <a:t>objetivos.</a:t>
            </a:r>
          </a:p>
          <a:p>
            <a:pPr marL="0" indent="0" algn="just">
              <a:buNone/>
            </a:pPr>
            <a:endParaRPr lang="es-MX" sz="1400" dirty="0">
              <a:solidFill>
                <a:schemeClr val="bg1"/>
              </a:solidFill>
            </a:endParaRPr>
          </a:p>
          <a:p>
            <a:pPr marL="0" indent="0" algn="just">
              <a:buNone/>
            </a:pPr>
            <a:endParaRPr lang="es-MX" sz="1400" dirty="0">
              <a:solidFill>
                <a:schemeClr val="bg1"/>
              </a:solidFill>
            </a:endParaRPr>
          </a:p>
        </p:txBody>
      </p:sp>
      <p:sp>
        <p:nvSpPr>
          <p:cNvPr id="8" name="7 CuadroTexto"/>
          <p:cNvSpPr txBox="1"/>
          <p:nvPr/>
        </p:nvSpPr>
        <p:spPr>
          <a:xfrm>
            <a:off x="265870" y="4365104"/>
            <a:ext cx="8431465" cy="1384995"/>
          </a:xfrm>
          <a:prstGeom prst="rect">
            <a:avLst/>
          </a:prstGeom>
          <a:noFill/>
        </p:spPr>
        <p:txBody>
          <a:bodyPr wrap="square" rtlCol="0">
            <a:spAutoFit/>
          </a:bodyPr>
          <a:lstStyle/>
          <a:p>
            <a:pPr algn="just"/>
            <a:r>
              <a:rPr lang="es-MX" sz="1400" dirty="0">
                <a:solidFill>
                  <a:schemeClr val="bg1"/>
                </a:solidFill>
              </a:rPr>
              <a:t>Conjunto de acciones a través de las cuales se alcanzan objetivos y metas previamente determinados por la planeación, en el que se involucran recursos humanos, financieros</a:t>
            </a:r>
            <a:r>
              <a:rPr lang="es-MX" sz="1400" dirty="0" smtClean="0">
                <a:solidFill>
                  <a:schemeClr val="bg1"/>
                </a:solidFill>
              </a:rPr>
              <a:t>, tecnológicos</a:t>
            </a:r>
            <a:r>
              <a:rPr lang="es-MX" sz="1400" dirty="0">
                <a:solidFill>
                  <a:schemeClr val="bg1"/>
                </a:solidFill>
              </a:rPr>
              <a:t>, materiales y naturales. Se establece un tiempo y espacio para desarrollar el programa y se atribuye responsabilidad a una o varias unidades ejecutoras debidamente coordinadas, como una oferta de solución a un problema que padece una población específica.</a:t>
            </a:r>
          </a:p>
          <a:p>
            <a:pPr algn="just"/>
            <a:endParaRPr lang="es-MX" sz="1400" dirty="0">
              <a:solidFill>
                <a:schemeClr val="bg1"/>
              </a:solidFill>
            </a:endParaRPr>
          </a:p>
        </p:txBody>
      </p:sp>
      <p:sp>
        <p:nvSpPr>
          <p:cNvPr id="9" name="1 Título"/>
          <p:cNvSpPr>
            <a:spLocks noGrp="1"/>
          </p:cNvSpPr>
          <p:nvPr>
            <p:ph type="title"/>
          </p:nvPr>
        </p:nvSpPr>
        <p:spPr>
          <a:xfrm>
            <a:off x="296279" y="3212976"/>
            <a:ext cx="8401056" cy="658960"/>
          </a:xfrm>
        </p:spPr>
        <p:txBody>
          <a:bodyPr>
            <a:normAutofit/>
          </a:bodyPr>
          <a:lstStyle/>
          <a:p>
            <a:r>
              <a:rPr lang="es-MX" sz="2800" dirty="0" smtClean="0">
                <a:solidFill>
                  <a:schemeClr val="bg1"/>
                </a:solidFill>
              </a:rPr>
              <a:t>¿QUÉ ES UN PROGRAMA PRESUPUESTARIO?</a:t>
            </a:r>
            <a:endParaRPr lang="es-MX" sz="2800" dirty="0">
              <a:solidFill>
                <a:schemeClr val="bg1"/>
              </a:solidFill>
            </a:endParaRPr>
          </a:p>
        </p:txBody>
      </p:sp>
      <p:sp>
        <p:nvSpPr>
          <p:cNvPr id="11" name="1 Título"/>
          <p:cNvSpPr txBox="1">
            <a:spLocks/>
          </p:cNvSpPr>
          <p:nvPr/>
        </p:nvSpPr>
        <p:spPr>
          <a:xfrm>
            <a:off x="387033" y="1660"/>
            <a:ext cx="8229599" cy="9546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rPr>
              <a:t>PROGRAMACIÓN</a:t>
            </a:r>
            <a:endParaRPr lang="es-MX" dirty="0">
              <a:solidFill>
                <a:schemeClr val="bg1"/>
              </a:solidFill>
            </a:endParaRPr>
          </a:p>
        </p:txBody>
      </p:sp>
    </p:spTree>
    <p:extLst>
      <p:ext uri="{BB962C8B-B14F-4D97-AF65-F5344CB8AC3E}">
        <p14:creationId xmlns:p14="http://schemas.microsoft.com/office/powerpoint/2010/main" val="2721219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7548</TotalTime>
  <Words>1736</Words>
  <Application>Microsoft Office PowerPoint</Application>
  <PresentationFormat>Presentación en pantalla (4:3)</PresentationFormat>
  <Paragraphs>159</Paragraphs>
  <Slides>26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Calibri</vt:lpstr>
      <vt:lpstr>Tema de Office</vt:lpstr>
      <vt:lpstr>Presentación de PowerPoint</vt:lpstr>
      <vt:lpstr>PRESUPUESTO CIUDADANO</vt:lpstr>
      <vt:lpstr>Presentación de PowerPoint</vt:lpstr>
      <vt:lpstr>LEY DE INGRESOS Y EL PRESUPUESTO DE EGRESOS</vt:lpstr>
      <vt:lpstr>Presentación de PowerPoint</vt:lpstr>
      <vt:lpstr>Presentación de PowerPoint</vt:lpstr>
      <vt:lpstr>CICLO PRESUPUESTARIO</vt:lpstr>
      <vt:lpstr>PLANEACIÓN</vt:lpstr>
      <vt:lpstr>¿QUÉ ES UN PROGRAMA PRESUPUESTARIO?</vt:lpstr>
      <vt:lpstr>Presentación de PowerPoint</vt:lpstr>
      <vt:lpstr>PRESUPUESTACIÓN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Dexter Medina Arciniega</dc:creator>
  <cp:lastModifiedBy>Guadalupe Conteras Rodriguez</cp:lastModifiedBy>
  <cp:revision>47</cp:revision>
  <dcterms:created xsi:type="dcterms:W3CDTF">2020-01-14T21:44:01Z</dcterms:created>
  <dcterms:modified xsi:type="dcterms:W3CDTF">2020-01-24T20:10:43Z</dcterms:modified>
</cp:coreProperties>
</file>